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Lst>
  <p:notesMasterIdLst>
    <p:notesMasterId r:id="rId16"/>
  </p:notesMasterIdLst>
  <p:handoutMasterIdLst>
    <p:handoutMasterId r:id="rId17"/>
  </p:handoutMasterIdLst>
  <p:sldIdLst>
    <p:sldId id="553" r:id="rId2"/>
    <p:sldId id="539" r:id="rId3"/>
    <p:sldId id="540" r:id="rId4"/>
    <p:sldId id="545" r:id="rId5"/>
    <p:sldId id="541" r:id="rId6"/>
    <p:sldId id="542" r:id="rId7"/>
    <p:sldId id="543" r:id="rId8"/>
    <p:sldId id="547" r:id="rId9"/>
    <p:sldId id="556" r:id="rId10"/>
    <p:sldId id="544" r:id="rId11"/>
    <p:sldId id="548" r:id="rId12"/>
    <p:sldId id="384" r:id="rId13"/>
    <p:sldId id="549" r:id="rId14"/>
    <p:sldId id="550" r:id="rId15"/>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FF33"/>
    <a:srgbClr val="000066"/>
    <a:srgbClr val="FF0000"/>
    <a:srgbClr val="6600CC"/>
    <a:srgbClr val="D60093"/>
    <a:srgbClr val="00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1043" autoAdjust="0"/>
  </p:normalViewPr>
  <p:slideViewPr>
    <p:cSldViewPr>
      <p:cViewPr varScale="1">
        <p:scale>
          <a:sx n="81" d="100"/>
          <a:sy n="81" d="100"/>
        </p:scale>
        <p:origin x="2520" y="84"/>
      </p:cViewPr>
      <p:guideLst>
        <p:guide orient="horz" pos="2160"/>
        <p:guide pos="2880"/>
      </p:guideLst>
    </p:cSldViewPr>
  </p:slideViewPr>
  <p:outlineViewPr>
    <p:cViewPr>
      <p:scale>
        <a:sx n="33" d="100"/>
        <a:sy n="33" d="100"/>
      </p:scale>
      <p:origin x="0" y="-2772"/>
    </p:cViewPr>
  </p:outlineViewPr>
  <p:notesTextViewPr>
    <p:cViewPr>
      <p:scale>
        <a:sx n="300" d="100"/>
        <a:sy n="300" d="100"/>
      </p:scale>
      <p:origin x="0" y="0"/>
    </p:cViewPr>
  </p:notesTextViewPr>
  <p:sorterViewPr>
    <p:cViewPr>
      <p:scale>
        <a:sx n="66" d="100"/>
        <a:sy n="66" d="100"/>
      </p:scale>
      <p:origin x="0" y="0"/>
    </p:cViewPr>
  </p:sorterViewPr>
  <p:notesViewPr>
    <p:cSldViewPr>
      <p:cViewPr>
        <p:scale>
          <a:sx n="125" d="100"/>
          <a:sy n="125" d="100"/>
        </p:scale>
        <p:origin x="303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96" tIns="45899" rIns="91796" bIns="45899" numCol="1" anchor="t" anchorCtr="0" compatLnSpc="1">
            <a:prstTxWarp prst="textNoShape">
              <a:avLst/>
            </a:prstTxWarp>
          </a:bodyPr>
          <a:lstStyle>
            <a:lvl1pPr defTabSz="919024" eaLnBrk="1" hangingPunct="1">
              <a:buClrTx/>
              <a:buSzTx/>
              <a:buFontTx/>
              <a:buNone/>
              <a:defRPr sz="1200">
                <a:latin typeface="Arial" panose="020B0604020202020204" pitchFamily="34" charset="0"/>
              </a:defRPr>
            </a:lvl1pPr>
          </a:lstStyle>
          <a:p>
            <a:pPr>
              <a:defRPr/>
            </a:pPr>
            <a:endParaRPr lang="en-US" altLang="ja-JP"/>
          </a:p>
        </p:txBody>
      </p:sp>
      <p:sp>
        <p:nvSpPr>
          <p:cNvPr id="70659" name="Rectangle 3"/>
          <p:cNvSpPr>
            <a:spLocks noGrp="1" noChangeArrowheads="1"/>
          </p:cNvSpPr>
          <p:nvPr>
            <p:ph type="dt" sz="quarter" idx="1"/>
          </p:nvPr>
        </p:nvSpPr>
        <p:spPr bwMode="auto">
          <a:xfrm>
            <a:off x="385445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96" tIns="45899" rIns="91796" bIns="45899" numCol="1" anchor="t" anchorCtr="0" compatLnSpc="1">
            <a:prstTxWarp prst="textNoShape">
              <a:avLst/>
            </a:prstTxWarp>
          </a:bodyPr>
          <a:lstStyle>
            <a:lvl1pPr algn="r" defTabSz="919024" eaLnBrk="1" hangingPunct="1">
              <a:buClrTx/>
              <a:buSzTx/>
              <a:buFontTx/>
              <a:buNone/>
              <a:defRPr sz="1200">
                <a:latin typeface="Arial" panose="020B0604020202020204" pitchFamily="34" charset="0"/>
              </a:defRPr>
            </a:lvl1pPr>
          </a:lstStyle>
          <a:p>
            <a:pPr>
              <a:defRPr/>
            </a:pPr>
            <a:endParaRPr lang="en-US" altLang="ja-JP"/>
          </a:p>
        </p:txBody>
      </p:sp>
      <p:sp>
        <p:nvSpPr>
          <p:cNvPr id="70660" name="Rectangle 4"/>
          <p:cNvSpPr>
            <a:spLocks noGrp="1" noChangeArrowheads="1"/>
          </p:cNvSpPr>
          <p:nvPr>
            <p:ph type="ftr" sz="quarter" idx="2"/>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96" tIns="45899" rIns="91796" bIns="45899" numCol="1" anchor="b" anchorCtr="0" compatLnSpc="1">
            <a:prstTxWarp prst="textNoShape">
              <a:avLst/>
            </a:prstTxWarp>
          </a:bodyPr>
          <a:lstStyle>
            <a:lvl1pPr defTabSz="919024" eaLnBrk="1" hangingPunct="1">
              <a:buClrTx/>
              <a:buSzTx/>
              <a:buFontTx/>
              <a:buNone/>
              <a:defRPr sz="1200">
                <a:latin typeface="Arial" panose="020B0604020202020204" pitchFamily="34" charset="0"/>
              </a:defRPr>
            </a:lvl1pPr>
          </a:lstStyle>
          <a:p>
            <a:pPr>
              <a:defRPr/>
            </a:pPr>
            <a:endParaRPr lang="en-US" altLang="ja-JP"/>
          </a:p>
        </p:txBody>
      </p:sp>
      <p:sp>
        <p:nvSpPr>
          <p:cNvPr id="70661" name="Rectangle 5"/>
          <p:cNvSpPr>
            <a:spLocks noGrp="1" noChangeArrowheads="1"/>
          </p:cNvSpPr>
          <p:nvPr>
            <p:ph type="sldNum" sz="quarter" idx="3"/>
          </p:nvPr>
        </p:nvSpPr>
        <p:spPr bwMode="auto">
          <a:xfrm>
            <a:off x="385445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96" tIns="45899" rIns="91796" bIns="45899" numCol="1" anchor="b" anchorCtr="0" compatLnSpc="1">
            <a:prstTxWarp prst="textNoShape">
              <a:avLst/>
            </a:prstTxWarp>
          </a:bodyPr>
          <a:lstStyle>
            <a:lvl1pPr algn="r" defTabSz="919024" eaLnBrk="1" hangingPunct="1">
              <a:buClrTx/>
              <a:buSzTx/>
              <a:buFontTx/>
              <a:buNone/>
              <a:defRPr sz="1200">
                <a:latin typeface="Arial" panose="020B0604020202020204" pitchFamily="34" charset="0"/>
              </a:defRPr>
            </a:lvl1pPr>
          </a:lstStyle>
          <a:p>
            <a:pPr>
              <a:defRPr/>
            </a:pPr>
            <a:fld id="{B5A36685-A95A-473D-B35F-E25E1505D16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lvl1pPr eaLnBrk="1" hangingPunct="1">
              <a:buClrTx/>
              <a:buSzTx/>
              <a:buFontTx/>
              <a:buNone/>
              <a:defRPr sz="1200">
                <a:latin typeface="Arial" panose="020B0604020202020204" pitchFamily="34" charset="0"/>
              </a:defRPr>
            </a:lvl1pPr>
          </a:lstStyle>
          <a:p>
            <a:pPr>
              <a:defRPr/>
            </a:pPr>
            <a:endParaRPr lang="en-US" altLang="ja-JP"/>
          </a:p>
        </p:txBody>
      </p:sp>
      <p:sp>
        <p:nvSpPr>
          <p:cNvPr id="328707"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lvl1pPr algn="r" eaLnBrk="1" hangingPunct="1">
              <a:buClrTx/>
              <a:buSzTx/>
              <a:buFontTx/>
              <a:buNone/>
              <a:defRPr sz="1200">
                <a:latin typeface="Arial" panose="020B0604020202020204" pitchFamily="34"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8709"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28710"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b" anchorCtr="0" compatLnSpc="1">
            <a:prstTxWarp prst="textNoShape">
              <a:avLst/>
            </a:prstTxWarp>
          </a:bodyPr>
          <a:lstStyle>
            <a:lvl1pPr eaLnBrk="1" hangingPunct="1">
              <a:buClrTx/>
              <a:buSzTx/>
              <a:buFontTx/>
              <a:buNone/>
              <a:defRPr sz="1200">
                <a:latin typeface="Arial" panose="020B0604020202020204" pitchFamily="34" charset="0"/>
              </a:defRPr>
            </a:lvl1pPr>
          </a:lstStyle>
          <a:p>
            <a:pPr>
              <a:defRPr/>
            </a:pPr>
            <a:endParaRPr lang="en-US" altLang="ja-JP"/>
          </a:p>
        </p:txBody>
      </p:sp>
      <p:sp>
        <p:nvSpPr>
          <p:cNvPr id="328711"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b" anchorCtr="0" compatLnSpc="1">
            <a:prstTxWarp prst="textNoShape">
              <a:avLst/>
            </a:prstTxWarp>
          </a:bodyPr>
          <a:lstStyle>
            <a:lvl1pPr algn="r" eaLnBrk="1" hangingPunct="1">
              <a:buClrTx/>
              <a:buSzTx/>
              <a:buFontTx/>
              <a:buNone/>
              <a:defRPr sz="1200">
                <a:latin typeface="Arial" panose="020B0604020202020204" pitchFamily="34" charset="0"/>
              </a:defRPr>
            </a:lvl1pPr>
          </a:lstStyle>
          <a:p>
            <a:pPr>
              <a:defRPr/>
            </a:pPr>
            <a:fld id="{42883F75-9E88-4EED-9A5E-22E88DA41B5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ja-JP" altLang="en-US" sz="1600" dirty="0"/>
              <a:t>まず最初に、お手元の「資料１」になりますが、近年全国各地で発生した災害や降雨の傾向について説明します</a:t>
            </a:r>
            <a:r>
              <a:rPr lang="ja-JP" altLang="en-US" dirty="0"/>
              <a:t>。</a:t>
            </a:r>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sz="1600" dirty="0"/>
              <a:t>台風１０号の被害により、岩手県岩泉町において、</a:t>
            </a:r>
            <a:endParaRPr lang="en-US" altLang="ja-JP" sz="1600" dirty="0"/>
          </a:p>
          <a:p>
            <a:pPr eaLnBrk="1" hangingPunct="1"/>
            <a:r>
              <a:rPr lang="ja-JP" altLang="en-US" sz="1600" dirty="0"/>
              <a:t>小本川（おもとがわ）　沿いの高齢者グループホームにて入所者９名が犠牲となりました。</a:t>
            </a:r>
            <a:br>
              <a:rPr lang="ja-JP" altLang="en-US" sz="1600" dirty="0"/>
            </a:br>
            <a:r>
              <a:rPr lang="ja-JP" altLang="en-US" sz="1600" dirty="0"/>
              <a:t>このときの雨は、８月３０日夕から１時間７０ｍｍの雨が降っています。</a:t>
            </a:r>
            <a:endParaRPr lang="en-US" altLang="ja-JP" sz="1600" dirty="0"/>
          </a:p>
          <a:p>
            <a:pPr eaLnBrk="1" hangingPunct="1"/>
            <a:r>
              <a:rPr lang="ja-JP" altLang="en-US" sz="1600" dirty="0"/>
              <a:t>その時には、</a:t>
            </a:r>
            <a:endParaRPr lang="en-US" altLang="ja-JP" sz="1600" dirty="0"/>
          </a:p>
          <a:p>
            <a:pPr eaLnBrk="1" hangingPunct="1"/>
            <a:r>
              <a:rPr lang="ja-JP" altLang="en-US" sz="1600" dirty="0"/>
              <a:t>施設事業者も「急な浸水については想定外」、</a:t>
            </a:r>
            <a:endParaRPr lang="en-US" altLang="ja-JP" sz="1600" dirty="0"/>
          </a:p>
          <a:p>
            <a:pPr eaLnBrk="1" hangingPunct="1"/>
            <a:r>
              <a:rPr lang="ja-JP" altLang="en-US" sz="1600" dirty="0"/>
              <a:t>河川についても「氾濫危険水位の設定なし」</a:t>
            </a:r>
            <a:endParaRPr lang="en-US" altLang="ja-JP" sz="1600" dirty="0"/>
          </a:p>
          <a:p>
            <a:pPr eaLnBrk="1" hangingPunct="1"/>
            <a:r>
              <a:rPr lang="ja-JP" altLang="en-US" sz="1600" dirty="0"/>
              <a:t>などの条件が重なったことも原因となっています。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r>
              <a:rPr lang="ja-JP" altLang="en-US" sz="1600" dirty="0"/>
              <a:t>近年の災害の特徴としましては、雨の降り方も局地化、激甚化、集中化しており災害のリスクが高くなっています。</a:t>
            </a:r>
            <a:endParaRPr lang="en-US" altLang="ja-JP" sz="1600" dirty="0"/>
          </a:p>
          <a:p>
            <a:r>
              <a:rPr lang="ja-JP" altLang="en-US" sz="1600" dirty="0"/>
              <a:t>平成２４年７月１１日から１４日にかけての「北部九州豪雨」では帯状の雲が横たわり、長時間強い雨が降り続いており、熊本県　阿蘇乙姫　では総雨量８１６ｍｍを記録し、死者・行方不明者合わせて３４名、床上、床下合わせた浸水被害が約２１０００戸発生しています。</a:t>
            </a:r>
            <a:endParaRPr lang="en-US" altLang="ja-JP" sz="1600" dirty="0"/>
          </a:p>
          <a:p>
            <a:r>
              <a:rPr lang="ja-JP" altLang="en-US" sz="1600" dirty="0"/>
              <a:t>平成２６年の広島豪雨では、２４時間雨量は２５０ｍｍ程度だったものの、時間最大８７ｍｍ、３時間雨量１８７ｍｍと短時間の降雨で広島市安佐南区で多くの土砂災害を引き起こし多数（７４名）の死者がでています。</a:t>
            </a:r>
            <a:endParaRPr lang="en-US" altLang="ja-JP" sz="1600" dirty="0"/>
          </a:p>
          <a:p>
            <a:r>
              <a:rPr lang="ja-JP" altLang="en-US" sz="1600" dirty="0"/>
              <a:t>平成２７年の関東・東北豪雨災害では多くの観測地点で観測史上１位の降雨を観測している。</a:t>
            </a:r>
            <a:endParaRPr lang="en-US" altLang="ja-JP" sz="1600" dirty="0"/>
          </a:p>
          <a:p>
            <a:endParaRPr lang="en-US" altLang="ja-JP"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p:spPr>
        <p:txBody>
          <a:bodyPr/>
          <a:lstStyle/>
          <a:p>
            <a:r>
              <a:rPr lang="ja-JP" altLang="en-US" sz="1600" dirty="0"/>
              <a:t>その原因のひとつとして、地球温暖化の影響も考えられています。</a:t>
            </a:r>
            <a:endParaRPr lang="en-US" altLang="ja-JP" sz="1600" dirty="0"/>
          </a:p>
          <a:p>
            <a:r>
              <a:rPr lang="en-US" altLang="ja-JP" sz="1600" dirty="0"/>
              <a:t>100</a:t>
            </a:r>
            <a:r>
              <a:rPr lang="ja-JP" altLang="en-US" sz="1600" dirty="0"/>
              <a:t>年前と比較して</a:t>
            </a:r>
            <a:r>
              <a:rPr lang="en-US" altLang="ja-JP" sz="1600" dirty="0"/>
              <a:t>1</a:t>
            </a:r>
            <a:r>
              <a:rPr lang="ja-JP" altLang="en-US" sz="1600" dirty="0"/>
              <a:t>度以上上昇してると考えられます。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r>
              <a:rPr lang="ja-JP" altLang="en-US" sz="1600" dirty="0"/>
              <a:t>降雨状況も変化してきており、年平均降水量は減少しているものの、降水量の多い年と少ない年の変動幅が大きくなってきており、降水量の多い年に災害のおそれがあると考えられます。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p:spPr>
        <p:txBody>
          <a:bodyPr/>
          <a:lstStyle/>
          <a:p>
            <a:r>
              <a:rPr lang="ja-JP" altLang="en-US" sz="1600" dirty="0"/>
              <a:t>近年の雨の傾向は短時間での集中豪雨の発生回数が増加傾向にあり、平成２４年までの全国でのデータになりますが、過去１０年間の１時間当たり５０ｍｍ以上の発生回数が増加傾向にあります。</a:t>
            </a:r>
            <a:endParaRPr lang="en-US" altLang="ja-JP" sz="1600" dirty="0"/>
          </a:p>
          <a:p>
            <a:endParaRPr lang="en-US" altLang="ja-JP" sz="1600" dirty="0"/>
          </a:p>
          <a:p>
            <a:r>
              <a:rPr lang="ja-JP" altLang="en-US" sz="1600" dirty="0"/>
              <a:t>このような近年の降雨状況の変化や大規模災害の発生状況を受け、水防災に対する考え方を変えなくてはいけないということで、「水防災意識社会再構築ビジョン」が考えられるようになりました。</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ln/>
        </p:spPr>
      </p:sp>
      <p:sp>
        <p:nvSpPr>
          <p:cNvPr id="10243" name="ノート プレースホルダー 2"/>
          <p:cNvSpPr>
            <a:spLocks noGrp="1"/>
          </p:cNvSpPr>
          <p:nvPr>
            <p:ph type="body" idx="1"/>
          </p:nvPr>
        </p:nvSpPr>
        <p:spPr>
          <a:noFill/>
        </p:spPr>
        <p:txBody>
          <a:bodyPr/>
          <a:lstStyle/>
          <a:p>
            <a:r>
              <a:rPr lang="ja-JP" altLang="en-US" sz="1600" dirty="0"/>
              <a:t>近年全国的に水災害による大規模災害が発生してきています。</a:t>
            </a:r>
            <a:endParaRPr lang="en-US" altLang="ja-JP" sz="1600" dirty="0"/>
          </a:p>
          <a:p>
            <a:r>
              <a:rPr lang="ja-JP" altLang="en-US" sz="1600" dirty="0"/>
              <a:t>平成１２年の東海豪雨では愛知県名古屋市で一級河川新川の堤防が約１００ｍにわたって決壊し内水とあわせ約２１０００戸が浸水する被害が発生。</a:t>
            </a:r>
            <a:endParaRPr lang="en-US" altLang="ja-JP" sz="1600" dirty="0"/>
          </a:p>
          <a:p>
            <a:r>
              <a:rPr lang="ja-JP" altLang="en-US" sz="1600" dirty="0"/>
              <a:t>平成１６年新潟・福島豪雨では日雨量４２１ｍｍを観測し五十嵐川や刈谷田川などで決壊が相次ぎ死者１６名を数える災害が起こっています。</a:t>
            </a:r>
            <a:endParaRPr lang="en-US" altLang="ja-JP" sz="1600" dirty="0"/>
          </a:p>
          <a:p>
            <a:r>
              <a:rPr lang="ja-JP" altLang="en-US" sz="1600" dirty="0"/>
              <a:t>同じく平成１６年に発生した福井豪雨では足羽川などが氾濫し、死者４名、３２００棟以上が床上浸水被害。</a:t>
            </a:r>
            <a:endParaRPr lang="en-US" altLang="ja-JP" sz="1600" dirty="0"/>
          </a:p>
          <a:p>
            <a:r>
              <a:rPr lang="ja-JP" altLang="en-US" sz="1600" dirty="0"/>
              <a:t>同じ年の１０月に発生した台風２３号では兵庫県豊岡市において丸山川の堤防決壊や土石流の発生などで死者９５名の甚大な被害を引き起こしています。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a:ln/>
        </p:spPr>
      </p:sp>
      <p:sp>
        <p:nvSpPr>
          <p:cNvPr id="12291" name="ノート プレースホルダー 2"/>
          <p:cNvSpPr>
            <a:spLocks noGrp="1"/>
          </p:cNvSpPr>
          <p:nvPr>
            <p:ph type="body" idx="1"/>
          </p:nvPr>
        </p:nvSpPr>
        <p:spPr>
          <a:noFill/>
        </p:spPr>
        <p:txBody>
          <a:bodyPr/>
          <a:lstStyle/>
          <a:p>
            <a:r>
              <a:rPr lang="ja-JP" altLang="en-US" sz="1600" dirty="0"/>
              <a:t>他にも平成２０年の兵庫県都賀川においては降り始めから１５分後に河川水位が１０分間で１．３ｍ上昇し、河川で遊んでいた人が逃げ遅れ、５名の尊い命が奪われています。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a:ln/>
        </p:spPr>
      </p:sp>
      <p:sp>
        <p:nvSpPr>
          <p:cNvPr id="14339" name="ノート プレースホルダー 2"/>
          <p:cNvSpPr>
            <a:spLocks noGrp="1"/>
          </p:cNvSpPr>
          <p:nvPr>
            <p:ph type="body" idx="1"/>
          </p:nvPr>
        </p:nvSpPr>
        <p:spPr>
          <a:noFill/>
        </p:spPr>
        <p:txBody>
          <a:bodyPr/>
          <a:lstStyle/>
          <a:p>
            <a:r>
              <a:rPr lang="ja-JP" altLang="en-US" sz="1600" dirty="0"/>
              <a:t>豪雨や台風による水害ではありませんが、記憶に新しい平成２３年３月１１日の東日本大震災では津波が１２ｍの防潮堤を超え死者行方不明者</a:t>
            </a:r>
            <a:r>
              <a:rPr lang="en-US" altLang="ja-JP" sz="1600" dirty="0"/>
              <a:t>25,600</a:t>
            </a:r>
            <a:r>
              <a:rPr lang="ja-JP" altLang="en-US" sz="1600" dirty="0"/>
              <a:t>名の被害をおこしています。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p:spPr>
        <p:txBody>
          <a:bodyPr/>
          <a:lstStyle/>
          <a:p>
            <a:r>
              <a:rPr lang="ja-JP" altLang="en-US" sz="1600" dirty="0"/>
              <a:t>九州に目を向けますと、平成１５年に福岡県、平成１７年に宮崎県、平成１８年には宮崎・鹿児島両県での災害と続けて発生しています。</a:t>
            </a:r>
            <a:endParaRPr lang="en-US" altLang="ja-JP" sz="1600" dirty="0"/>
          </a:p>
          <a:p>
            <a:r>
              <a:rPr lang="ja-JP" altLang="en-US" sz="1600" dirty="0"/>
              <a:t>また、平成２４年には北部九州豪雨が発生し、　　　（次）</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ja-JP" altLang="en-US" sz="1600" dirty="0"/>
              <a:t>熊本市内では一級河川の合志川や白川の洪水被害とあわせ土石流被害も約２７０件発生し２２名の方が亡くなっています。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ln/>
        </p:spPr>
      </p:sp>
      <p:sp>
        <p:nvSpPr>
          <p:cNvPr id="20483" name="ノート プレースホルダー 2"/>
          <p:cNvSpPr>
            <a:spLocks noGrp="1"/>
          </p:cNvSpPr>
          <p:nvPr>
            <p:ph type="body" idx="1"/>
          </p:nvPr>
        </p:nvSpPr>
        <p:spPr>
          <a:noFill/>
        </p:spPr>
        <p:txBody>
          <a:bodyPr/>
          <a:lstStyle/>
          <a:p>
            <a:r>
              <a:rPr lang="ja-JP" altLang="en-US" sz="1800" dirty="0"/>
              <a:t>近年の災害の状況としては、堤防の決壊による浸水被害だけでなく、氾濫流の勢いが強く、平成２７年９月の関東・東北豪雨の際には堤防が２００ｍにわたって決壊し、堤防決壊箇所周辺では多くの家屋が倒壊、流失しています。</a:t>
            </a:r>
            <a:endParaRPr lang="en-US" altLang="ja-JP" sz="1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r>
              <a:rPr lang="ja-JP" altLang="en-US" sz="1600" dirty="0"/>
              <a:t>また、同じ災害において、浸水範囲が４０ｋｍ２と広範囲におよび、さらに、浸水状態が概ね解消するまでに１０日と長期化したため、避難の遅れや避難所の孤立化が発生しています。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r>
              <a:rPr lang="ja-JP" altLang="en-US" sz="1600" dirty="0"/>
              <a:t>昨年、平成２８年の北海道、東北地方を襲った４つの台風によって多くの被害が発生し、　　（次）</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282"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a:t>マスタ タイトルの書式設定</a:t>
            </a:r>
          </a:p>
        </p:txBody>
      </p:sp>
      <p:sp>
        <p:nvSpPr>
          <p:cNvPr id="9728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ja-JP" altLang="en-US" noProof="0"/>
              <a:t>マスタ サブタイトルの書式設定</a:t>
            </a:r>
          </a:p>
        </p:txBody>
      </p:sp>
      <p:sp>
        <p:nvSpPr>
          <p:cNvPr id="6" name="Rectangle 4"/>
          <p:cNvSpPr>
            <a:spLocks noGrp="1" noChangeArrowheads="1"/>
          </p:cNvSpPr>
          <p:nvPr>
            <p:ph type="dt" sz="half" idx="10"/>
          </p:nvPr>
        </p:nvSpPr>
        <p:spPr>
          <a:xfrm>
            <a:off x="457200" y="6243638"/>
            <a:ext cx="2133600" cy="457200"/>
          </a:xfrm>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xfrm>
            <a:off x="6553200" y="6243638"/>
            <a:ext cx="2133600" cy="457200"/>
          </a:xfrm>
        </p:spPr>
        <p:txBody>
          <a:bodyPr/>
          <a:lstStyle>
            <a:lvl1pPr>
              <a:defRPr/>
            </a:lvl1pPr>
          </a:lstStyle>
          <a:p>
            <a:pPr>
              <a:defRPr/>
            </a:pPr>
            <a:fld id="{C7D29B88-0991-42DE-97F1-5127D38903EF}" type="slidenum">
              <a:rPr lang="en-US" altLang="ja-JP"/>
              <a:pPr>
                <a:defRPr/>
              </a:pPr>
              <a:t>‹#›</a:t>
            </a:fld>
            <a:endParaRPr lang="en-US" altLang="ja-JP"/>
          </a:p>
        </p:txBody>
      </p:sp>
    </p:spTree>
    <p:extLst>
      <p:ext uri="{BB962C8B-B14F-4D97-AF65-F5344CB8AC3E}">
        <p14:creationId xmlns:p14="http://schemas.microsoft.com/office/powerpoint/2010/main" val="223941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CD9C39-8437-4A30-A741-1EBE53614D4C}" type="slidenum">
              <a:rPr lang="en-US" altLang="ja-JP"/>
              <a:pPr>
                <a:defRPr/>
              </a:pPr>
              <a:t>‹#›</a:t>
            </a:fld>
            <a:endParaRPr lang="en-US" altLang="ja-JP"/>
          </a:p>
        </p:txBody>
      </p:sp>
    </p:spTree>
    <p:extLst>
      <p:ext uri="{BB962C8B-B14F-4D97-AF65-F5344CB8AC3E}">
        <p14:creationId xmlns:p14="http://schemas.microsoft.com/office/powerpoint/2010/main" val="290806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3EDD5E-B979-404B-9644-F18629570167}" type="slidenum">
              <a:rPr lang="en-US" altLang="ja-JP"/>
              <a:pPr>
                <a:defRPr/>
              </a:pPr>
              <a:t>‹#›</a:t>
            </a:fld>
            <a:endParaRPr lang="en-US" altLang="ja-JP"/>
          </a:p>
        </p:txBody>
      </p:sp>
    </p:spTree>
    <p:extLst>
      <p:ext uri="{BB962C8B-B14F-4D97-AF65-F5344CB8AC3E}">
        <p14:creationId xmlns:p14="http://schemas.microsoft.com/office/powerpoint/2010/main" val="413359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7813"/>
            <a:ext cx="8229600" cy="5853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8F1A074-32E5-48FE-BEEF-858EEA40A13C}" type="slidenum">
              <a:rPr lang="en-US" altLang="ja-JP"/>
              <a:pPr>
                <a:defRPr/>
              </a:pPr>
              <a:t>‹#›</a:t>
            </a:fld>
            <a:endParaRPr lang="en-US" altLang="ja-JP"/>
          </a:p>
        </p:txBody>
      </p:sp>
    </p:spTree>
    <p:extLst>
      <p:ext uri="{BB962C8B-B14F-4D97-AF65-F5344CB8AC3E}">
        <p14:creationId xmlns:p14="http://schemas.microsoft.com/office/powerpoint/2010/main" val="363269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82C9C2-22E8-47C6-945D-0C04BEA32049}" type="slidenum">
              <a:rPr lang="en-US" altLang="ja-JP"/>
              <a:pPr>
                <a:defRPr/>
              </a:pPr>
              <a:t>‹#›</a:t>
            </a:fld>
            <a:endParaRPr lang="en-US" altLang="ja-JP"/>
          </a:p>
        </p:txBody>
      </p:sp>
    </p:spTree>
    <p:extLst>
      <p:ext uri="{BB962C8B-B14F-4D97-AF65-F5344CB8AC3E}">
        <p14:creationId xmlns:p14="http://schemas.microsoft.com/office/powerpoint/2010/main" val="23066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711EB6-6EE9-4466-BA8E-04D778214974}" type="slidenum">
              <a:rPr lang="en-US" altLang="ja-JP"/>
              <a:pPr>
                <a:defRPr/>
              </a:pPr>
              <a:t>‹#›</a:t>
            </a:fld>
            <a:endParaRPr lang="en-US" altLang="ja-JP"/>
          </a:p>
        </p:txBody>
      </p:sp>
    </p:spTree>
    <p:extLst>
      <p:ext uri="{BB962C8B-B14F-4D97-AF65-F5344CB8AC3E}">
        <p14:creationId xmlns:p14="http://schemas.microsoft.com/office/powerpoint/2010/main" val="24560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9102B3B-BDB4-4795-9D13-0883AD75EDCB}" type="slidenum">
              <a:rPr lang="en-US" altLang="ja-JP"/>
              <a:pPr>
                <a:defRPr/>
              </a:pPr>
              <a:t>‹#›</a:t>
            </a:fld>
            <a:endParaRPr lang="en-US" altLang="ja-JP"/>
          </a:p>
        </p:txBody>
      </p:sp>
    </p:spTree>
    <p:extLst>
      <p:ext uri="{BB962C8B-B14F-4D97-AF65-F5344CB8AC3E}">
        <p14:creationId xmlns:p14="http://schemas.microsoft.com/office/powerpoint/2010/main" val="112572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A9C61B4-B533-4B6B-948E-B60DCD5D5CDB}" type="slidenum">
              <a:rPr lang="en-US" altLang="ja-JP"/>
              <a:pPr>
                <a:defRPr/>
              </a:pPr>
              <a:t>‹#›</a:t>
            </a:fld>
            <a:endParaRPr lang="en-US" altLang="ja-JP"/>
          </a:p>
        </p:txBody>
      </p:sp>
    </p:spTree>
    <p:extLst>
      <p:ext uri="{BB962C8B-B14F-4D97-AF65-F5344CB8AC3E}">
        <p14:creationId xmlns:p14="http://schemas.microsoft.com/office/powerpoint/2010/main" val="305461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1B82771-0BF6-4689-A8EA-3A276B1C1CA6}" type="slidenum">
              <a:rPr lang="en-US" altLang="ja-JP"/>
              <a:pPr>
                <a:defRPr/>
              </a:pPr>
              <a:t>‹#›</a:t>
            </a:fld>
            <a:endParaRPr lang="en-US" altLang="ja-JP"/>
          </a:p>
        </p:txBody>
      </p:sp>
    </p:spTree>
    <p:extLst>
      <p:ext uri="{BB962C8B-B14F-4D97-AF65-F5344CB8AC3E}">
        <p14:creationId xmlns:p14="http://schemas.microsoft.com/office/powerpoint/2010/main" val="396227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4C4CE9C-827F-4659-88E3-11FA32AC5F90}" type="slidenum">
              <a:rPr lang="en-US" altLang="ja-JP"/>
              <a:pPr>
                <a:defRPr/>
              </a:pPr>
              <a:t>‹#›</a:t>
            </a:fld>
            <a:endParaRPr lang="en-US" altLang="ja-JP"/>
          </a:p>
        </p:txBody>
      </p:sp>
    </p:spTree>
    <p:extLst>
      <p:ext uri="{BB962C8B-B14F-4D97-AF65-F5344CB8AC3E}">
        <p14:creationId xmlns:p14="http://schemas.microsoft.com/office/powerpoint/2010/main" val="156247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A741267-751E-43FC-AA77-124F5010D47D}" type="slidenum">
              <a:rPr lang="en-US" altLang="ja-JP"/>
              <a:pPr>
                <a:defRPr/>
              </a:pPr>
              <a:t>‹#›</a:t>
            </a:fld>
            <a:endParaRPr lang="en-US" altLang="ja-JP"/>
          </a:p>
        </p:txBody>
      </p:sp>
    </p:spTree>
    <p:extLst>
      <p:ext uri="{BB962C8B-B14F-4D97-AF65-F5344CB8AC3E}">
        <p14:creationId xmlns:p14="http://schemas.microsoft.com/office/powerpoint/2010/main" val="173189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FC3208A-DF2D-4395-95CF-77EA239333C5}" type="slidenum">
              <a:rPr lang="en-US" altLang="ja-JP"/>
              <a:pPr>
                <a:defRPr/>
              </a:pPr>
              <a:t>‹#›</a:t>
            </a:fld>
            <a:endParaRPr lang="en-US" altLang="ja-JP"/>
          </a:p>
        </p:txBody>
      </p:sp>
    </p:spTree>
    <p:extLst>
      <p:ext uri="{BB962C8B-B14F-4D97-AF65-F5344CB8AC3E}">
        <p14:creationId xmlns:p14="http://schemas.microsoft.com/office/powerpoint/2010/main" val="352590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6260" name="Rectangle 4"/>
          <p:cNvSpPr>
            <a:spLocks noGrp="1" noChangeArrowheads="1"/>
          </p:cNvSpPr>
          <p:nvPr>
            <p:ph type="dt" sz="half" idx="2"/>
          </p:nvPr>
        </p:nvSpPr>
        <p:spPr bwMode="auto">
          <a:xfrm>
            <a:off x="465138" y="6207125"/>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ClrTx/>
              <a:buSzTx/>
              <a:buFontTx/>
              <a:buNone/>
              <a:defRPr kumimoji="0" sz="1200">
                <a:latin typeface="+mj-lt"/>
              </a:defRPr>
            </a:lvl1pPr>
          </a:lstStyle>
          <a:p>
            <a:pPr>
              <a:defRPr/>
            </a:pPr>
            <a:endParaRPr lang="en-US" altLang="ja-JP"/>
          </a:p>
        </p:txBody>
      </p:sp>
      <p:sp>
        <p:nvSpPr>
          <p:cNvPr id="96261" name="Rectangle 5"/>
          <p:cNvSpPr>
            <a:spLocks noGrp="1" noChangeArrowheads="1"/>
          </p:cNvSpPr>
          <p:nvPr>
            <p:ph type="ftr" sz="quarter" idx="3"/>
          </p:nvPr>
        </p:nvSpPr>
        <p:spPr bwMode="auto">
          <a:xfrm>
            <a:off x="3132138" y="62118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buClrTx/>
              <a:buSzTx/>
              <a:buFontTx/>
              <a:buNone/>
              <a:defRPr kumimoji="0" sz="1200">
                <a:latin typeface="+mj-lt"/>
              </a:defRPr>
            </a:lvl1pPr>
          </a:lstStyle>
          <a:p>
            <a:pPr>
              <a:defRPr/>
            </a:pPr>
            <a:endParaRPr lang="en-US" altLang="ja-JP"/>
          </a:p>
        </p:txBody>
      </p:sp>
      <p:sp>
        <p:nvSpPr>
          <p:cNvPr id="96262" name="Rectangle 6"/>
          <p:cNvSpPr>
            <a:spLocks noGrp="1" noChangeArrowheads="1"/>
          </p:cNvSpPr>
          <p:nvPr>
            <p:ph type="sldNum" sz="quarter" idx="4"/>
          </p:nvPr>
        </p:nvSpPr>
        <p:spPr bwMode="auto">
          <a:xfrm>
            <a:off x="6561138" y="6207125"/>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Tx/>
              <a:buSzTx/>
              <a:buFontTx/>
              <a:buNone/>
              <a:defRPr kumimoji="0" sz="1200">
                <a:latin typeface="+mj-lt"/>
              </a:defRPr>
            </a:lvl1pPr>
          </a:lstStyle>
          <a:p>
            <a:pPr>
              <a:defRPr/>
            </a:pPr>
            <a:fld id="{F5BC3BD2-447B-4038-A2D1-65D7D37E55A2}" type="slidenum">
              <a:rPr lang="en-US" altLang="ja-JP"/>
              <a:pPr>
                <a:defRPr/>
              </a:pPr>
              <a:t>‹#›</a:t>
            </a:fld>
            <a:endParaRPr lang="en-US" altLang="ja-JP"/>
          </a:p>
        </p:txBody>
      </p:sp>
      <p:sp>
        <p:nvSpPr>
          <p:cNvPr id="1031" name="Freeform 7"/>
          <p:cNvSpPr>
            <a:spLocks noChangeArrowheads="1"/>
          </p:cNvSpPr>
          <p:nvPr/>
        </p:nvSpPr>
        <p:spPr bwMode="auto">
          <a:xfrm>
            <a:off x="179388" y="188913"/>
            <a:ext cx="8713787"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2" name="Line 8"/>
          <p:cNvSpPr>
            <a:spLocks noChangeShapeType="1"/>
          </p:cNvSpPr>
          <p:nvPr/>
        </p:nvSpPr>
        <p:spPr bwMode="auto">
          <a:xfrm>
            <a:off x="179388" y="6742113"/>
            <a:ext cx="87852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4090"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hf sldNum="0" hdr="0" ftr="0" dt="0"/>
  <p:txStyles>
    <p:titleStyle>
      <a:lvl1pPr algn="l" rtl="0" eaLnBrk="0" fontAlgn="base" hangingPunct="0">
        <a:spcBef>
          <a:spcPct val="0"/>
        </a:spcBef>
        <a:spcAft>
          <a:spcPct val="0"/>
        </a:spcAft>
        <a:defRPr kumimoji="1" sz="4200" kern="1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2pPr>
      <a:lvl3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3pPr>
      <a:lvl4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4pPr>
      <a:lvl5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5pPr>
      <a:lvl6pPr marL="4572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idx="4294967295"/>
          </p:nvPr>
        </p:nvSpPr>
        <p:spPr>
          <a:xfrm>
            <a:off x="250825" y="2492375"/>
            <a:ext cx="8605838" cy="1441450"/>
          </a:xfrm>
          <a:solidFill>
            <a:srgbClr val="FFFF99"/>
          </a:solidFill>
          <a:ln>
            <a:solidFill>
              <a:schemeClr val="tx1"/>
            </a:solidFill>
            <a:miter lim="800000"/>
            <a:headEnd/>
            <a:tailEnd/>
          </a:ln>
        </p:spPr>
        <p:txBody>
          <a:bodyPr anchor="ctr"/>
          <a:lstStyle/>
          <a:p>
            <a:pPr algn="ctr" eaLnBrk="1" hangingPunct="1"/>
            <a:r>
              <a:rPr lang="ja-JP" altLang="en-US" sz="4000" b="1">
                <a:solidFill>
                  <a:srgbClr val="0000FF"/>
                </a:solidFill>
                <a:ea typeface="HG丸ｺﾞｼｯｸM-PRO" panose="020F0600000000000000" pitchFamily="50" charset="-128"/>
              </a:rPr>
              <a:t>１）全国各地で頻発する水害</a:t>
            </a:r>
          </a:p>
        </p:txBody>
      </p:sp>
      <p:sp>
        <p:nvSpPr>
          <p:cNvPr id="7171" name="Rectangle 3"/>
          <p:cNvSpPr>
            <a:spLocks noChangeArrowheads="1"/>
          </p:cNvSpPr>
          <p:nvPr/>
        </p:nvSpPr>
        <p:spPr bwMode="auto">
          <a:xfrm>
            <a:off x="1736725" y="49688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br>
              <a:rPr lang="en-US" altLang="ja-JP" sz="1800"/>
            </a:br>
            <a:endParaRPr lang="en-US" altLang="ja-JP" sz="1800"/>
          </a:p>
        </p:txBody>
      </p:sp>
      <p:sp>
        <p:nvSpPr>
          <p:cNvPr id="7173" name="Rectangle 5"/>
          <p:cNvSpPr>
            <a:spLocks noChangeArrowheads="1"/>
          </p:cNvSpPr>
          <p:nvPr/>
        </p:nvSpPr>
        <p:spPr bwMode="auto">
          <a:xfrm>
            <a:off x="7667625" y="260350"/>
            <a:ext cx="1296988" cy="433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1">
                <a:latin typeface="Garamond" panose="02020404030301010803" pitchFamily="18" charset="0"/>
                <a:ea typeface="HG丸ｺﾞｼｯｸM-PRO" panose="020F0600000000000000" pitchFamily="50" charset="-128"/>
              </a:rPr>
              <a:t>資料</a:t>
            </a:r>
            <a:r>
              <a:rPr lang="en-US" altLang="ja-JP" sz="2000" b="1">
                <a:latin typeface="Garamond" panose="02020404030301010803" pitchFamily="18" charset="0"/>
                <a:ea typeface="HG丸ｺﾞｼｯｸM-PRO" panose="020F0600000000000000" pitchFamily="50" charset="-128"/>
              </a:rPr>
              <a:t>―</a:t>
            </a:r>
            <a:r>
              <a:rPr lang="ja-JP" altLang="en-US" sz="2000" b="1">
                <a:latin typeface="Garamond" panose="02020404030301010803" pitchFamily="18" charset="0"/>
                <a:ea typeface="HG丸ｺﾞｼｯｸM-PRO" panose="020F0600000000000000" pitchFamily="50" charset="-128"/>
              </a:rPr>
              <a:t>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16typho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4278312"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Ｈ２８年　 台風１０号災害</a:t>
            </a:r>
          </a:p>
        </p:txBody>
      </p:sp>
      <p:sp>
        <p:nvSpPr>
          <p:cNvPr id="25604" name="Rectangle 5"/>
          <p:cNvSpPr>
            <a:spLocks noChangeArrowheads="1"/>
          </p:cNvSpPr>
          <p:nvPr/>
        </p:nvSpPr>
        <p:spPr bwMode="auto">
          <a:xfrm>
            <a:off x="4930775" y="692150"/>
            <a:ext cx="42497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4800" b="1">
                <a:solidFill>
                  <a:srgbClr val="0000FF"/>
                </a:solidFill>
                <a:latin typeface="Garamond" panose="02020404030301010803" pitchFamily="18" charset="0"/>
                <a:ea typeface="HG丸ｺﾞｼｯｸM-PRO" panose="020F0600000000000000" pitchFamily="50" charset="-128"/>
              </a:rPr>
              <a:t> </a:t>
            </a:r>
            <a:r>
              <a:rPr lang="ja-JP" altLang="en-US" sz="4000" b="1">
                <a:solidFill>
                  <a:srgbClr val="0000FF"/>
                </a:solidFill>
                <a:latin typeface="Garamond" panose="02020404030301010803" pitchFamily="18" charset="0"/>
                <a:ea typeface="HG丸ｺﾞｼｯｸM-PRO" panose="020F0600000000000000" pitchFamily="50" charset="-128"/>
              </a:rPr>
              <a:t>（洪水・浸水）</a:t>
            </a:r>
          </a:p>
        </p:txBody>
      </p:sp>
      <p:sp>
        <p:nvSpPr>
          <p:cNvPr id="25605"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A1C64F5D-FE82-4B69-8476-3D52B7544CB6}"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9</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
        <p:nvSpPr>
          <p:cNvPr id="25606" name="テキスト ボックス 43"/>
          <p:cNvSpPr txBox="1">
            <a:spLocks noChangeArrowheads="1"/>
          </p:cNvSpPr>
          <p:nvPr/>
        </p:nvSpPr>
        <p:spPr bwMode="auto">
          <a:xfrm>
            <a:off x="3492500" y="5805488"/>
            <a:ext cx="793750" cy="249237"/>
          </a:xfrm>
          <a:prstGeom prst="rect">
            <a:avLst/>
          </a:prstGeom>
          <a:solidFill>
            <a:schemeClr val="bg1">
              <a:alpha val="50195"/>
            </a:schemeClr>
          </a:solidFill>
          <a:ln w="9525">
            <a:solidFill>
              <a:schemeClr val="tx1"/>
            </a:solidFill>
            <a:miter lim="800000"/>
            <a:headEnd/>
            <a:tailEnd/>
          </a:ln>
        </p:spPr>
        <p:txBody>
          <a:bodyPr lIns="42483" tIns="21241" rIns="42483" bIns="21241">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300" b="1">
                <a:solidFill>
                  <a:srgbClr val="0000FF"/>
                </a:solidFill>
              </a:rPr>
              <a:t>小本川</a:t>
            </a:r>
          </a:p>
        </p:txBody>
      </p:sp>
      <p:sp>
        <p:nvSpPr>
          <p:cNvPr id="25607" name="Line 7"/>
          <p:cNvSpPr>
            <a:spLocks noChangeShapeType="1"/>
          </p:cNvSpPr>
          <p:nvPr/>
        </p:nvSpPr>
        <p:spPr bwMode="auto">
          <a:xfrm flipV="1">
            <a:off x="3851275" y="5157788"/>
            <a:ext cx="215900" cy="503237"/>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ja-JP" altLang="en-US"/>
          </a:p>
        </p:txBody>
      </p:sp>
      <p:pic>
        <p:nvPicPr>
          <p:cNvPr id="25608" name="Picture 8" descr="20160913095823-0001"/>
          <p:cNvPicPr>
            <a:picLocks noChangeAspect="1" noChangeArrowheads="1"/>
          </p:cNvPicPr>
          <p:nvPr/>
        </p:nvPicPr>
        <p:blipFill>
          <a:blip r:embed="rId4">
            <a:extLst>
              <a:ext uri="{28A0092B-C50C-407E-A947-70E740481C1C}">
                <a14:useLocalDpi xmlns:a14="http://schemas.microsoft.com/office/drawing/2010/main" val="0"/>
              </a:ext>
            </a:extLst>
          </a:blip>
          <a:srcRect l="9521" t="10768" r="10521" b="29309"/>
          <a:stretch>
            <a:fillRect/>
          </a:stretch>
        </p:blipFill>
        <p:spPr bwMode="auto">
          <a:xfrm>
            <a:off x="5592763" y="1484313"/>
            <a:ext cx="3328987" cy="3529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9" name="Picture 9" descr="20160913095823-0002"/>
          <p:cNvPicPr>
            <a:picLocks noChangeAspect="1" noChangeArrowheads="1"/>
          </p:cNvPicPr>
          <p:nvPr/>
        </p:nvPicPr>
        <p:blipFill>
          <a:blip r:embed="rId5">
            <a:extLst>
              <a:ext uri="{28A0092B-C50C-407E-A947-70E740481C1C}">
                <a14:useLocalDpi xmlns:a14="http://schemas.microsoft.com/office/drawing/2010/main" val="0"/>
              </a:ext>
            </a:extLst>
          </a:blip>
          <a:srcRect l="34276" t="12787" r="29564" b="45494"/>
          <a:stretch>
            <a:fillRect/>
          </a:stretch>
        </p:blipFill>
        <p:spPr bwMode="auto">
          <a:xfrm>
            <a:off x="4716463" y="3429000"/>
            <a:ext cx="1897062" cy="309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10" name="Text Box 10"/>
          <p:cNvSpPr txBox="1">
            <a:spLocks noChangeArrowheads="1"/>
          </p:cNvSpPr>
          <p:nvPr/>
        </p:nvSpPr>
        <p:spPr bwMode="auto">
          <a:xfrm>
            <a:off x="7308850" y="5084763"/>
            <a:ext cx="1474788" cy="2540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079500" indent="-107950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 typeface="Wingdings" panose="05000000000000000000" pitchFamily="2" charset="2"/>
              <a:buNone/>
            </a:pPr>
            <a:r>
              <a:rPr lang="ja-JP" altLang="en-US" sz="1000">
                <a:latin typeface="ＭＳ Ｐゴシック" panose="020B0600070205080204" pitchFamily="50" charset="-128"/>
              </a:rPr>
              <a:t>西日本新聞（</a:t>
            </a:r>
            <a:r>
              <a:rPr lang="en-US" altLang="ja-JP" sz="1000">
                <a:latin typeface="ＭＳ Ｐゴシック" panose="020B0600070205080204" pitchFamily="50" charset="-128"/>
              </a:rPr>
              <a:t>9/2</a:t>
            </a:r>
            <a:r>
              <a:rPr lang="ja-JP" altLang="en-US" sz="1000">
                <a:latin typeface="ＭＳ Ｐゴシック" panose="020B0600070205080204" pitchFamily="50" charset="-128"/>
              </a:rPr>
              <a:t>）より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a:extLst>
              <a:ext uri="{28A0092B-C50C-407E-A947-70E740481C1C}">
                <a14:useLocalDpi xmlns:a14="http://schemas.microsoft.com/office/drawing/2010/main" val="0"/>
              </a:ext>
            </a:extLst>
          </a:blip>
          <a:srcRect l="18762" t="20703" r="18495" b="11685"/>
          <a:stretch>
            <a:fillRect/>
          </a:stretch>
        </p:blipFill>
        <p:spPr bwMode="auto">
          <a:xfrm>
            <a:off x="395288" y="836613"/>
            <a:ext cx="8605837" cy="579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近年の災害の特徴</a:t>
            </a:r>
          </a:p>
        </p:txBody>
      </p:sp>
      <p:sp>
        <p:nvSpPr>
          <p:cNvPr id="27652"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18F89D1F-9664-4D66-85D8-DB96916562DF}"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10</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idx="4294967295"/>
          </p:nvPr>
        </p:nvSpPr>
        <p:spPr>
          <a:xfrm>
            <a:off x="215900" y="215900"/>
            <a:ext cx="8964613" cy="647700"/>
          </a:xfrm>
          <a:noFill/>
        </p:spPr>
        <p:txBody>
          <a:bodyPr anchor="ctr"/>
          <a:lstStyle/>
          <a:p>
            <a:pPr eaLnBrk="1" hangingPunct="1"/>
            <a:r>
              <a:rPr lang="ja-JP" altLang="en-US" sz="4000" b="1">
                <a:solidFill>
                  <a:srgbClr val="0000FF"/>
                </a:solidFill>
                <a:ea typeface="HG丸ｺﾞｼｯｸM-PRO" panose="020F0600000000000000" pitchFamily="50" charset="-128"/>
              </a:rPr>
              <a:t>地球温暖化の影響</a:t>
            </a:r>
          </a:p>
        </p:txBody>
      </p:sp>
      <p:sp>
        <p:nvSpPr>
          <p:cNvPr id="29699" name="Rectangle 3"/>
          <p:cNvSpPr>
            <a:spLocks noChangeArrowheads="1"/>
          </p:cNvSpPr>
          <p:nvPr/>
        </p:nvSpPr>
        <p:spPr bwMode="auto">
          <a:xfrm>
            <a:off x="1736725" y="49688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br>
              <a:rPr lang="en-US" altLang="ja-JP" sz="1800"/>
            </a:br>
            <a:endParaRPr lang="en-US" altLang="ja-JP" sz="1800"/>
          </a:p>
        </p:txBody>
      </p:sp>
      <p:sp>
        <p:nvSpPr>
          <p:cNvPr id="29700"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4681134D-DD63-4994-AD07-7F04864CA6A3}"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11</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
        <p:nvSpPr>
          <p:cNvPr id="29701" name="Text Box 6"/>
          <p:cNvSpPr txBox="1">
            <a:spLocks noChangeArrowheads="1"/>
          </p:cNvSpPr>
          <p:nvPr/>
        </p:nvSpPr>
        <p:spPr bwMode="auto">
          <a:xfrm>
            <a:off x="4572000" y="2211388"/>
            <a:ext cx="23050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endParaRPr lang="ja-JP" altLang="ja-JP" sz="1800" b="1"/>
          </a:p>
        </p:txBody>
      </p:sp>
      <p:pic>
        <p:nvPicPr>
          <p:cNvPr id="29702" name="Picture 8" descr="温暖化・気温の経年変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85693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250825" y="5157788"/>
            <a:ext cx="835342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3200" b="1">
                <a:latin typeface="HG丸ｺﾞｼｯｸM-PRO" panose="020F0600000000000000" pitchFamily="50" charset="-128"/>
                <a:ea typeface="HG丸ｺﾞｼｯｸM-PRO" panose="020F0600000000000000" pitchFamily="50" charset="-128"/>
              </a:rPr>
              <a:t>気温は確実に上昇し、記録的な高温が</a:t>
            </a:r>
          </a:p>
          <a:p>
            <a:pPr eaLnBrk="1" hangingPunct="1">
              <a:spcBef>
                <a:spcPct val="0"/>
              </a:spcBef>
              <a:buClrTx/>
              <a:buSzTx/>
              <a:buFontTx/>
              <a:buNone/>
            </a:pPr>
            <a:r>
              <a:rPr lang="en-US" altLang="ja-JP" sz="3200" b="1">
                <a:latin typeface="HG丸ｺﾞｼｯｸM-PRO" panose="020F0600000000000000" pitchFamily="50" charset="-128"/>
                <a:ea typeface="HG丸ｺﾞｼｯｸM-PRO" panose="020F0600000000000000" pitchFamily="50" charset="-128"/>
              </a:rPr>
              <a:t>1990</a:t>
            </a:r>
            <a:r>
              <a:rPr lang="ja-JP" altLang="en-US" sz="3200" b="1">
                <a:latin typeface="HG丸ｺﾞｼｯｸM-PRO" panose="020F0600000000000000" pitchFamily="50" charset="-128"/>
                <a:ea typeface="HG丸ｺﾞｼｯｸM-PRO" panose="020F0600000000000000" pitchFamily="50" charset="-128"/>
              </a:rPr>
              <a:t>年代以降に集中。豪雨災害や渇水など、災害リスクの増大も懸念。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a:extLst>
              <a:ext uri="{28A0092B-C50C-407E-A947-70E740481C1C}">
                <a14:useLocalDpi xmlns:a14="http://schemas.microsoft.com/office/drawing/2010/main" val="0"/>
              </a:ext>
            </a:extLst>
          </a:blip>
          <a:srcRect l="16354" t="17630" r="18021" b="19333"/>
          <a:stretch>
            <a:fillRect/>
          </a:stretch>
        </p:blipFill>
        <p:spPr bwMode="auto">
          <a:xfrm>
            <a:off x="107950" y="981075"/>
            <a:ext cx="9001125" cy="540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降雨状況の変化</a:t>
            </a:r>
          </a:p>
        </p:txBody>
      </p:sp>
      <p:sp>
        <p:nvSpPr>
          <p:cNvPr id="31748"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763CD75C-96E9-4E37-AF1F-E2E4826EEDCA}"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12</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近年の雨の傾向</a:t>
            </a:r>
          </a:p>
        </p:txBody>
      </p:sp>
      <p:sp>
        <p:nvSpPr>
          <p:cNvPr id="33795"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218503ED-DD64-4B50-B73F-3605590A404F}"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13</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l="17393" t="33203" r="20183" b="18074"/>
          <a:stretch>
            <a:fillRect/>
          </a:stretch>
        </p:blipFill>
        <p:spPr bwMode="auto">
          <a:xfrm>
            <a:off x="107950" y="1125538"/>
            <a:ext cx="8964613" cy="437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157" t="17883" r="11668" b="10988"/>
          <a:stretch>
            <a:fillRect/>
          </a:stretch>
        </p:blipFill>
        <p:spPr>
          <a:xfrm>
            <a:off x="138113" y="922338"/>
            <a:ext cx="8970962" cy="5602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074B0902-BC4B-4C30-B59B-BF69A8773B64}"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1</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
        <p:nvSpPr>
          <p:cNvPr id="9220" name="Rectangle 5"/>
          <p:cNvSpPr>
            <a:spLocks noChangeArrowheads="1"/>
          </p:cNvSpPr>
          <p:nvPr/>
        </p:nvSpPr>
        <p:spPr bwMode="auto">
          <a:xfrm>
            <a:off x="215900" y="215900"/>
            <a:ext cx="80279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全国的に多発する大規模災害</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1ABC269D-BC74-4C82-8E6A-D7B818EACA30}"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2</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
        <p:nvSpPr>
          <p:cNvPr id="11267" name="Rectangle 5"/>
          <p:cNvSpPr>
            <a:spLocks noChangeArrowheads="1"/>
          </p:cNvSpPr>
          <p:nvPr/>
        </p:nvSpPr>
        <p:spPr bwMode="auto">
          <a:xfrm>
            <a:off x="215900" y="215900"/>
            <a:ext cx="80279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全国的に多発する大規模災害</a:t>
            </a:r>
          </a:p>
        </p:txBody>
      </p:sp>
      <p:pic>
        <p:nvPicPr>
          <p:cNvPr id="11268"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531" t="14214" r="19540" b="16037"/>
          <a:stretch>
            <a:fillRect/>
          </a:stretch>
        </p:blipFill>
        <p:spPr>
          <a:xfrm>
            <a:off x="457200" y="974725"/>
            <a:ext cx="8218488" cy="569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Grp="1" noChangeAspect="1" noChangeArrowheads="1"/>
          </p:cNvPicPr>
          <p:nvPr>
            <p:ph/>
          </p:nvPr>
        </p:nvPicPr>
        <p:blipFill>
          <a:blip r:embed="rId3">
            <a:extLst>
              <a:ext uri="{28A0092B-C50C-407E-A947-70E740481C1C}">
                <a14:useLocalDpi xmlns:a14="http://schemas.microsoft.com/office/drawing/2010/main" val="0"/>
              </a:ext>
            </a:extLst>
          </a:blip>
          <a:srcRect l="17632" t="19377" r="18500" b="10892"/>
          <a:stretch>
            <a:fillRect/>
          </a:stretch>
        </p:blipFill>
        <p:spPr>
          <a:xfrm>
            <a:off x="323850" y="908050"/>
            <a:ext cx="8424863" cy="574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8B551C9B-41BF-41DE-B2A9-E5F87BB7AAC5}"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3</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
        <p:nvSpPr>
          <p:cNvPr id="13316" name="Rectangle 5"/>
          <p:cNvSpPr>
            <a:spLocks noChangeArrowheads="1"/>
          </p:cNvSpPr>
          <p:nvPr/>
        </p:nvSpPr>
        <p:spPr bwMode="auto">
          <a:xfrm>
            <a:off x="215900" y="215900"/>
            <a:ext cx="80279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全国的に多発する大規模災害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Grp="1" noChangeAspect="1" noChangeArrowheads="1"/>
          </p:cNvPicPr>
          <p:nvPr>
            <p:ph/>
          </p:nvPr>
        </p:nvPicPr>
        <p:blipFill>
          <a:blip r:embed="rId3">
            <a:extLst>
              <a:ext uri="{28A0092B-C50C-407E-A947-70E740481C1C}">
                <a14:useLocalDpi xmlns:a14="http://schemas.microsoft.com/office/drawing/2010/main" val="0"/>
              </a:ext>
            </a:extLst>
          </a:blip>
          <a:srcRect l="17632" t="15181" r="20062" b="12672"/>
          <a:stretch>
            <a:fillRect/>
          </a:stretch>
        </p:blipFill>
        <p:spPr>
          <a:xfrm>
            <a:off x="323850" y="730250"/>
            <a:ext cx="8208963"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BA17CB1E-A232-4F99-8057-474F1B6D1C7C}"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4</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
        <p:nvSpPr>
          <p:cNvPr id="15364" name="Rectangle 5"/>
          <p:cNvSpPr>
            <a:spLocks noChangeArrowheads="1"/>
          </p:cNvSpPr>
          <p:nvPr/>
        </p:nvSpPr>
        <p:spPr bwMode="auto">
          <a:xfrm>
            <a:off x="215900" y="215900"/>
            <a:ext cx="8928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全国的に多発する大規模災害（九州）</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文書名 _120712 ７月１２日出水速報_ページ_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23074" b="25549"/>
          <a:stretch>
            <a:fillRect/>
          </a:stretch>
        </p:blipFill>
        <p:spPr>
          <a:xfrm>
            <a:off x="395288" y="836613"/>
            <a:ext cx="7993062" cy="308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5" descr="九州北部豪雨洪水被害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76700"/>
            <a:ext cx="41036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九州北部豪雨洪水被害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048125"/>
            <a:ext cx="36004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Ｈ２４年 九州北部豪雨災害</a:t>
            </a:r>
          </a:p>
        </p:txBody>
      </p:sp>
      <p:sp>
        <p:nvSpPr>
          <p:cNvPr id="17414" name="Rectangle 5"/>
          <p:cNvSpPr>
            <a:spLocks noChangeArrowheads="1"/>
          </p:cNvSpPr>
          <p:nvPr/>
        </p:nvSpPr>
        <p:spPr bwMode="auto">
          <a:xfrm>
            <a:off x="4645025" y="692150"/>
            <a:ext cx="38877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（洪水・浸水）</a:t>
            </a:r>
          </a:p>
        </p:txBody>
      </p:sp>
      <p:sp>
        <p:nvSpPr>
          <p:cNvPr id="17415"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05B46515-28E0-43CF-BAF1-52B1B591F777}"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5</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
        <p:nvSpPr>
          <p:cNvPr id="17416" name="テキスト ボックス 43"/>
          <p:cNvSpPr txBox="1">
            <a:spLocks noChangeArrowheads="1"/>
          </p:cNvSpPr>
          <p:nvPr/>
        </p:nvSpPr>
        <p:spPr bwMode="auto">
          <a:xfrm>
            <a:off x="6732588" y="3213100"/>
            <a:ext cx="793750" cy="249238"/>
          </a:xfrm>
          <a:prstGeom prst="rect">
            <a:avLst/>
          </a:prstGeom>
          <a:solidFill>
            <a:schemeClr val="bg1">
              <a:alpha val="50195"/>
            </a:schemeClr>
          </a:solidFill>
          <a:ln w="9525">
            <a:solidFill>
              <a:schemeClr val="tx1"/>
            </a:solidFill>
            <a:miter lim="800000"/>
            <a:headEnd/>
            <a:tailEnd/>
          </a:ln>
        </p:spPr>
        <p:txBody>
          <a:bodyPr lIns="42483" tIns="21241" rIns="42483" bIns="21241">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300" b="1">
                <a:solidFill>
                  <a:srgbClr val="0000FF"/>
                </a:solidFill>
              </a:rPr>
              <a:t>白川</a:t>
            </a:r>
          </a:p>
        </p:txBody>
      </p:sp>
      <p:sp>
        <p:nvSpPr>
          <p:cNvPr id="17417" name="テキスト ボックス 43"/>
          <p:cNvSpPr txBox="1">
            <a:spLocks noChangeArrowheads="1"/>
          </p:cNvSpPr>
          <p:nvPr/>
        </p:nvSpPr>
        <p:spPr bwMode="auto">
          <a:xfrm>
            <a:off x="684213" y="1557338"/>
            <a:ext cx="793750" cy="249237"/>
          </a:xfrm>
          <a:prstGeom prst="rect">
            <a:avLst/>
          </a:prstGeom>
          <a:solidFill>
            <a:schemeClr val="bg1">
              <a:alpha val="50195"/>
            </a:schemeClr>
          </a:solidFill>
          <a:ln w="9525">
            <a:solidFill>
              <a:schemeClr val="tx1"/>
            </a:solidFill>
            <a:miter lim="800000"/>
            <a:headEnd/>
            <a:tailEnd/>
          </a:ln>
        </p:spPr>
        <p:txBody>
          <a:bodyPr lIns="42483" tIns="21241" rIns="42483" bIns="21241">
            <a:spAutoFit/>
          </a:bodyP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300" b="1">
                <a:solidFill>
                  <a:srgbClr val="0000FF"/>
                </a:solidFill>
              </a:rPr>
              <a:t>合志川</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2"/>
          <p:cNvPicPr>
            <a:picLocks noChangeAspect="1" noChangeArrowheads="1"/>
          </p:cNvPicPr>
          <p:nvPr/>
        </p:nvPicPr>
        <p:blipFill>
          <a:blip r:embed="rId3">
            <a:extLst>
              <a:ext uri="{28A0092B-C50C-407E-A947-70E740481C1C}">
                <a14:useLocalDpi xmlns:a14="http://schemas.microsoft.com/office/drawing/2010/main" val="0"/>
              </a:ext>
            </a:extLst>
          </a:blip>
          <a:srcRect l="16273" t="11760" r="17569" b="17685"/>
          <a:stretch>
            <a:fillRect/>
          </a:stretch>
        </p:blipFill>
        <p:spPr bwMode="auto">
          <a:xfrm>
            <a:off x="250825" y="908050"/>
            <a:ext cx="8569325"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Ｈ２７年 関東・東北豪雨災害</a:t>
            </a:r>
          </a:p>
        </p:txBody>
      </p:sp>
      <p:sp>
        <p:nvSpPr>
          <p:cNvPr id="19460"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BE2219DC-BBDB-4F00-A3EF-D16964D900C4}"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6</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a:extLst>
              <a:ext uri="{28A0092B-C50C-407E-A947-70E740481C1C}">
                <a14:useLocalDpi xmlns:a14="http://schemas.microsoft.com/office/drawing/2010/main" val="0"/>
              </a:ext>
            </a:extLst>
          </a:blip>
          <a:srcRect l="16667" t="21185" r="20081" b="11333"/>
          <a:stretch>
            <a:fillRect/>
          </a:stretch>
        </p:blipFill>
        <p:spPr bwMode="auto">
          <a:xfrm>
            <a:off x="179388" y="836613"/>
            <a:ext cx="8675687" cy="578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Ｈ２７年 関東・東北豪雨災害</a:t>
            </a:r>
          </a:p>
        </p:txBody>
      </p:sp>
      <p:sp>
        <p:nvSpPr>
          <p:cNvPr id="21508"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3864F4D6-EF6B-4F3D-AD4E-DA15E8AFE499}"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7</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3">
            <a:extLst>
              <a:ext uri="{28A0092B-C50C-407E-A947-70E740481C1C}">
                <a14:useLocalDpi xmlns:a14="http://schemas.microsoft.com/office/drawing/2010/main" val="0"/>
              </a:ext>
            </a:extLst>
          </a:blip>
          <a:srcRect l="24271" t="19203" r="25323" b="25648"/>
          <a:stretch>
            <a:fillRect/>
          </a:stretch>
        </p:blipFill>
        <p:spPr bwMode="auto">
          <a:xfrm>
            <a:off x="250825" y="836613"/>
            <a:ext cx="8569325" cy="585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5"/>
          <p:cNvSpPr>
            <a:spLocks noChangeArrowheads="1"/>
          </p:cNvSpPr>
          <p:nvPr/>
        </p:nvSpPr>
        <p:spPr bwMode="auto">
          <a:xfrm>
            <a:off x="215900" y="215900"/>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a:solidFill>
                  <a:srgbClr val="0000FF"/>
                </a:solidFill>
                <a:latin typeface="Garamond" panose="02020404030301010803" pitchFamily="18" charset="0"/>
                <a:ea typeface="HG丸ｺﾞｼｯｸM-PRO" panose="020F0600000000000000" pitchFamily="50" charset="-128"/>
              </a:rPr>
              <a:t>Ｈ２８年 　台風災害</a:t>
            </a:r>
          </a:p>
        </p:txBody>
      </p:sp>
      <p:sp>
        <p:nvSpPr>
          <p:cNvPr id="23556" name="スライド番号プレースホルダー 2"/>
          <p:cNvSpPr txBox="1">
            <a:spLocks noGrp="1"/>
          </p:cNvSpPr>
          <p:nvPr/>
        </p:nvSpPr>
        <p:spPr bwMode="auto">
          <a:xfrm>
            <a:off x="8121650" y="63087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F1D5784D-3926-4C74-B521-9241FFBBBADB}" type="slidenum">
              <a:rPr kumimoji="0" lang="en-US" altLang="ja-JP" sz="2400" b="1">
                <a:solidFill>
                  <a:schemeClr val="tx2"/>
                </a:solidFill>
                <a:latin typeface="HG丸ｺﾞｼｯｸM-PRO" panose="020F0600000000000000" pitchFamily="50" charset="-128"/>
                <a:ea typeface="HG丸ｺﾞｼｯｸM-PRO" panose="020F0600000000000000" pitchFamily="50" charset="-128"/>
              </a:rPr>
              <a:pPr algn="r" eaLnBrk="1" hangingPunct="1">
                <a:spcBef>
                  <a:spcPct val="0"/>
                </a:spcBef>
                <a:buClrTx/>
                <a:buSzTx/>
                <a:buFontTx/>
                <a:buNone/>
              </a:pPr>
              <a:t>8</a:t>
            </a:fld>
            <a:endParaRPr kumimoji="0" lang="en-US" altLang="ja-JP" sz="1400" b="1">
              <a:solidFill>
                <a:schemeClr val="tx2"/>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1079500" marR="0" indent="-107950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defRPr kumimoji="1" lang="ja-JP" altLang="en-US" sz="2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1079500" marR="0" indent="-107950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defRPr kumimoji="1" lang="ja-JP" altLang="en-US" sz="2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defRPr>
        </a:defPPr>
      </a:lstStyle>
    </a:lnDef>
    <a:txDef>
      <a:spPr>
        <a:noFill/>
        <a:ln>
          <a:solidFill>
            <a:srgbClr val="009900"/>
          </a:solidFill>
        </a:ln>
      </a:spPr>
      <a:bodyPr wrap="square" rtlCol="0">
        <a:noAutofit/>
      </a:bodyPr>
      <a:lstStyle>
        <a:defPPr>
          <a:defRPr kumimoji="1" dirty="0" smtClean="0"/>
        </a:defPPr>
      </a:lstStyle>
    </a:tx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13014</TotalTime>
  <Words>848</Words>
  <Application>Microsoft Office PowerPoint</Application>
  <PresentationFormat>画面に合わせる (4:3)</PresentationFormat>
  <Paragraphs>68</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HG丸ｺﾞｼｯｸM-PRO</vt:lpstr>
      <vt:lpstr>ＭＳ Ｐゴシック</vt:lpstr>
      <vt:lpstr>ＭＳ Ｐ明朝</vt:lpstr>
      <vt:lpstr>Arial</vt:lpstr>
      <vt:lpstr>Garamond</vt:lpstr>
      <vt:lpstr>Wingdings</vt:lpstr>
      <vt:lpstr>Edge</vt:lpstr>
      <vt:lpstr>１）全国各地で頻発する水害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地球温暖化の影響</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郡川における 汽水域の川づくり</dc:title>
  <dc:creator>014215</dc:creator>
  <cp:lastModifiedBy>吉田 通博</cp:lastModifiedBy>
  <cp:revision>418</cp:revision>
  <cp:lastPrinted>2017-05-21T08:03:39Z</cp:lastPrinted>
  <dcterms:created xsi:type="dcterms:W3CDTF">2010-10-16T12:36:08Z</dcterms:created>
  <dcterms:modified xsi:type="dcterms:W3CDTF">2017-05-21T08:04:35Z</dcterms:modified>
</cp:coreProperties>
</file>