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00" r:id="rId2"/>
    <p:sldId id="295" r:id="rId3"/>
  </p:sldIdLst>
  <p:sldSz cx="6858000" cy="9144000" type="screen4x3"/>
  <p:notesSz cx="6807200" cy="9939338"/>
  <p:defaultTextStyle>
    <a:defPPr>
      <a:defRPr lang="ja-JP"/>
    </a:defPPr>
    <a:lvl1pPr marL="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830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5661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8491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71322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4152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6983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9813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42644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三宅　秀隆" initials="三宅　秀隆" lastIdx="1" clrIdx="0">
    <p:extLst>
      <p:ext uri="{19B8F6BF-5375-455C-9EA6-DF929625EA0E}">
        <p15:presenceInfo xmlns:p15="http://schemas.microsoft.com/office/powerpoint/2012/main" userId="S::hidetaka_miyake460@maff.go.jp::a2587125-3f3b-45ae-bb8d-3e0abf637d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2083" autoAdjust="0"/>
  </p:normalViewPr>
  <p:slideViewPr>
    <p:cSldViewPr>
      <p:cViewPr varScale="1">
        <p:scale>
          <a:sx n="79" d="100"/>
          <a:sy n="79" d="100"/>
        </p:scale>
        <p:origin x="3450" y="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2892" y="-10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r">
              <a:defRPr sz="1200"/>
            </a:lvl1pPr>
          </a:lstStyle>
          <a:p>
            <a:fld id="{3ED6EF41-D272-4925-8C27-870F13DD05DC}" type="datetimeFigureOut">
              <a:rPr kumimoji="1" lang="ja-JP" altLang="en-US" smtClean="0"/>
              <a:t>2021/2/18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744538"/>
            <a:ext cx="2797175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7" tIns="46113" rIns="92227" bIns="461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2227" tIns="46113" rIns="92227" bIns="4611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647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r">
              <a:defRPr sz="1200"/>
            </a:lvl1pPr>
          </a:lstStyle>
          <a:p>
            <a:fld id="{EB1A2BD6-3A33-455F-9D55-A070642044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02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830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5661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8491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71322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4152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6983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9813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42644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05013" y="744538"/>
            <a:ext cx="2797175" cy="37290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1213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05013" y="744538"/>
            <a:ext cx="2797175" cy="37290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27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>
          <a:xfrm>
            <a:off x="0" y="702009"/>
            <a:ext cx="685384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4" y="5875870"/>
            <a:ext cx="5829300" cy="1816100"/>
          </a:xfrm>
          <a:prstGeom prst="rect">
            <a:avLst/>
          </a:prstGeom>
        </p:spPr>
        <p:txBody>
          <a:bodyPr lIns="85661" tIns="42830" rIns="85661" bIns="42830" anchor="t"/>
          <a:lstStyle>
            <a:lvl1pPr algn="l">
              <a:defRPr sz="4933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4" y="3875619"/>
            <a:ext cx="5829300" cy="2000248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1pPr>
            <a:lvl2pPr marL="571059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1421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3177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228423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85529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34263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99741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4568472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3467"/>
            </a:lvl1pPr>
            <a:lvl2pPr>
              <a:defRPr sz="2933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3467"/>
            </a:lvl1pPr>
            <a:lvl2pPr>
              <a:defRPr sz="2933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2021/2/18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1" y="2046819"/>
            <a:ext cx="3030141" cy="853016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933" b="1"/>
            </a:lvl1pPr>
            <a:lvl2pPr marL="571059" indent="0">
              <a:buNone/>
              <a:defRPr sz="2533" b="1"/>
            </a:lvl2pPr>
            <a:lvl3pPr marL="1142118" indent="0">
              <a:buNone/>
              <a:defRPr sz="2267" b="1"/>
            </a:lvl3pPr>
            <a:lvl4pPr marL="1713177" indent="0">
              <a:buNone/>
              <a:defRPr sz="2000" b="1"/>
            </a:lvl4pPr>
            <a:lvl5pPr marL="2284236" indent="0">
              <a:buNone/>
              <a:defRPr sz="2000" b="1"/>
            </a:lvl5pPr>
            <a:lvl6pPr marL="2855295" indent="0">
              <a:buNone/>
              <a:defRPr sz="2000" b="1"/>
            </a:lvl6pPr>
            <a:lvl7pPr marL="3426354" indent="0">
              <a:buNone/>
              <a:defRPr sz="2000" b="1"/>
            </a:lvl7pPr>
            <a:lvl8pPr marL="3997413" indent="0">
              <a:buNone/>
              <a:defRPr sz="2000" b="1"/>
            </a:lvl8pPr>
            <a:lvl9pPr marL="4568472" indent="0">
              <a:buNone/>
              <a:defRPr sz="20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1" y="2899835"/>
            <a:ext cx="3030141" cy="5268384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2933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1" y="2046819"/>
            <a:ext cx="3031331" cy="853016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933" b="1"/>
            </a:lvl1pPr>
            <a:lvl2pPr marL="571059" indent="0">
              <a:buNone/>
              <a:defRPr sz="2533" b="1"/>
            </a:lvl2pPr>
            <a:lvl3pPr marL="1142118" indent="0">
              <a:buNone/>
              <a:defRPr sz="2267" b="1"/>
            </a:lvl3pPr>
            <a:lvl4pPr marL="1713177" indent="0">
              <a:buNone/>
              <a:defRPr sz="2000" b="1"/>
            </a:lvl4pPr>
            <a:lvl5pPr marL="2284236" indent="0">
              <a:buNone/>
              <a:defRPr sz="2000" b="1"/>
            </a:lvl5pPr>
            <a:lvl6pPr marL="2855295" indent="0">
              <a:buNone/>
              <a:defRPr sz="2000" b="1"/>
            </a:lvl6pPr>
            <a:lvl7pPr marL="3426354" indent="0">
              <a:buNone/>
              <a:defRPr sz="2000" b="1"/>
            </a:lvl7pPr>
            <a:lvl8pPr marL="3997413" indent="0">
              <a:buNone/>
              <a:defRPr sz="2000" b="1"/>
            </a:lvl8pPr>
            <a:lvl9pPr marL="4568472" indent="0">
              <a:buNone/>
              <a:defRPr sz="20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1" y="2899835"/>
            <a:ext cx="3031331" cy="5268384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2933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2021/2/18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2021/2/18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2021/2/18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4" cy="1549400"/>
          </a:xfrm>
          <a:prstGeom prst="rect">
            <a:avLst/>
          </a:prstGeom>
        </p:spPr>
        <p:txBody>
          <a:bodyPr lIns="85661" tIns="42830" rIns="85661" bIns="42830" anchor="b"/>
          <a:lstStyle>
            <a:lvl1pPr algn="l">
              <a:defRPr sz="253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2" cy="7804151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4000"/>
            </a:lvl1pPr>
            <a:lvl2pPr>
              <a:defRPr sz="3467"/>
            </a:lvl2pPr>
            <a:lvl3pPr>
              <a:defRPr sz="2933"/>
            </a:lvl3pPr>
            <a:lvl4pPr>
              <a:defRPr sz="2533"/>
            </a:lvl4pPr>
            <a:lvl5pPr>
              <a:defRPr sz="2533"/>
            </a:lvl5pPr>
            <a:lvl6pPr>
              <a:defRPr sz="2533"/>
            </a:lvl6pPr>
            <a:lvl7pPr>
              <a:defRPr sz="2533"/>
            </a:lvl7pPr>
            <a:lvl8pPr>
              <a:defRPr sz="2533"/>
            </a:lvl8pPr>
            <a:lvl9pPr>
              <a:defRPr sz="253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4" cy="6254751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1733"/>
            </a:lvl1pPr>
            <a:lvl2pPr marL="571059" indent="0">
              <a:buNone/>
              <a:defRPr sz="1467"/>
            </a:lvl2pPr>
            <a:lvl3pPr marL="1142118" indent="0">
              <a:buNone/>
              <a:defRPr sz="1200"/>
            </a:lvl3pPr>
            <a:lvl4pPr marL="1713177" indent="0">
              <a:buNone/>
              <a:defRPr sz="1067"/>
            </a:lvl4pPr>
            <a:lvl5pPr marL="2284236" indent="0">
              <a:buNone/>
              <a:defRPr sz="1067"/>
            </a:lvl5pPr>
            <a:lvl6pPr marL="2855295" indent="0">
              <a:buNone/>
              <a:defRPr sz="1067"/>
            </a:lvl6pPr>
            <a:lvl7pPr marL="3426354" indent="0">
              <a:buNone/>
              <a:defRPr sz="1067"/>
            </a:lvl7pPr>
            <a:lvl8pPr marL="3997413" indent="0">
              <a:buNone/>
              <a:defRPr sz="1067"/>
            </a:lvl8pPr>
            <a:lvl9pPr marL="4568472" indent="0">
              <a:buNone/>
              <a:defRPr sz="10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2021/2/18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799"/>
            <a:ext cx="4114800" cy="755651"/>
          </a:xfrm>
          <a:prstGeom prst="rect">
            <a:avLst/>
          </a:prstGeom>
        </p:spPr>
        <p:txBody>
          <a:bodyPr lIns="85661" tIns="42830" rIns="85661" bIns="42830" anchor="b"/>
          <a:lstStyle>
            <a:lvl1pPr algn="l">
              <a:defRPr sz="253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4000"/>
            </a:lvl1pPr>
            <a:lvl2pPr marL="571059" indent="0">
              <a:buNone/>
              <a:defRPr sz="3467"/>
            </a:lvl2pPr>
            <a:lvl3pPr marL="1142118" indent="0">
              <a:buNone/>
              <a:defRPr sz="2933"/>
            </a:lvl3pPr>
            <a:lvl4pPr marL="1713177" indent="0">
              <a:buNone/>
              <a:defRPr sz="2533"/>
            </a:lvl4pPr>
            <a:lvl5pPr marL="2284236" indent="0">
              <a:buNone/>
              <a:defRPr sz="2533"/>
            </a:lvl5pPr>
            <a:lvl6pPr marL="2855295" indent="0">
              <a:buNone/>
              <a:defRPr sz="2533"/>
            </a:lvl6pPr>
            <a:lvl7pPr marL="3426354" indent="0">
              <a:buNone/>
              <a:defRPr sz="2533"/>
            </a:lvl7pPr>
            <a:lvl8pPr marL="3997413" indent="0">
              <a:buNone/>
              <a:defRPr sz="2533"/>
            </a:lvl8pPr>
            <a:lvl9pPr marL="4568472" indent="0">
              <a:buNone/>
              <a:defRPr sz="2533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1733"/>
            </a:lvl1pPr>
            <a:lvl2pPr marL="571059" indent="0">
              <a:buNone/>
              <a:defRPr sz="1467"/>
            </a:lvl2pPr>
            <a:lvl3pPr marL="1142118" indent="0">
              <a:buNone/>
              <a:defRPr sz="1200"/>
            </a:lvl3pPr>
            <a:lvl4pPr marL="1713177" indent="0">
              <a:buNone/>
              <a:defRPr sz="1067"/>
            </a:lvl4pPr>
            <a:lvl5pPr marL="2284236" indent="0">
              <a:buNone/>
              <a:defRPr sz="1067"/>
            </a:lvl5pPr>
            <a:lvl6pPr marL="2855295" indent="0">
              <a:buNone/>
              <a:defRPr sz="1067"/>
            </a:lvl6pPr>
            <a:lvl7pPr marL="3426354" indent="0">
              <a:buNone/>
              <a:defRPr sz="1067"/>
            </a:lvl7pPr>
            <a:lvl8pPr marL="3997413" indent="0">
              <a:buNone/>
              <a:defRPr sz="1067"/>
            </a:lvl8pPr>
            <a:lvl9pPr marL="4568472" indent="0">
              <a:buNone/>
              <a:defRPr sz="10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2021/2/18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42118" rtl="0" eaLnBrk="1" latinLnBrk="0" hangingPunct="1">
        <a:spcBef>
          <a:spcPct val="0"/>
        </a:spcBef>
        <a:buNone/>
        <a:defRPr kumimoji="1" sz="54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8295" indent="-428295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971" indent="-356912" algn="l" defTabSz="1142118" rtl="0" eaLnBrk="1" latinLnBrk="0" hangingPunct="1">
        <a:spcBef>
          <a:spcPct val="20000"/>
        </a:spcBef>
        <a:buFont typeface="Arial" pitchFamily="34" charset="0"/>
        <a:buChar char="–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427647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1998706" indent="-285529" algn="l" defTabSz="1142118" rtl="0" eaLnBrk="1" latinLnBrk="0" hangingPunct="1">
        <a:spcBef>
          <a:spcPct val="20000"/>
        </a:spcBef>
        <a:buFont typeface="Arial" pitchFamily="34" charset="0"/>
        <a:buChar char="–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4pPr>
      <a:lvl5pPr marL="2569765" indent="-285529" algn="l" defTabSz="1142118" rtl="0" eaLnBrk="1" latinLnBrk="0" hangingPunct="1">
        <a:spcBef>
          <a:spcPct val="20000"/>
        </a:spcBef>
        <a:buFont typeface="Arial" pitchFamily="34" charset="0"/>
        <a:buChar char="»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5pPr>
      <a:lvl6pPr marL="3140824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6pPr>
      <a:lvl7pPr marL="3711883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7pPr>
      <a:lvl8pPr marL="4282942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8pPr>
      <a:lvl9pPr marL="4854001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71059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118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713177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284236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55295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426354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997413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568472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0" y="107720"/>
            <a:ext cx="6597352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入場時の動作フロー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67591" y="835264"/>
            <a:ext cx="6712209" cy="3880752"/>
          </a:xfrm>
          <a:prstGeom prst="roundRect">
            <a:avLst>
              <a:gd name="adj" fmla="val 5843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lnSpc>
                <a:spcPts val="2300"/>
              </a:lnSpc>
              <a:buFont typeface="+mj-ea"/>
              <a:buAutoNum type="circleNumDbPlain"/>
            </a:pPr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衛生管理区域に立ち入る者は、　　　　　　　　　　　　で手指の洗浄・消毒を行う。</a:t>
            </a:r>
            <a:endParaRPr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ts val="2300"/>
              </a:lnSpc>
              <a:buFont typeface="+mj-ea"/>
              <a:buAutoNum type="circleNumDbPlain"/>
            </a:pPr>
            <a:endParaRPr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ts val="2300"/>
              </a:lnSpc>
              <a:buFont typeface="+mj-ea"/>
              <a:buAutoNum type="circleNumDbPlain"/>
            </a:pPr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　　　　　　　　　　　に設置した台帳に日付、入場時刻、氏名、所属、目的を記帳する。なお、作業員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は作業員用の台帳に記帳する。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ts val="2300"/>
              </a:lnSpc>
              <a:buFont typeface="+mj-ea"/>
              <a:buAutoNum type="circleNumDbPlain"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ts val="2300"/>
              </a:lnSpc>
              <a:buFont typeface="+mj-ea"/>
              <a:buAutoNum type="circleNumDbPlain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更衣室にて、専用衣服・靴・手袋を着用する。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 </a:t>
            </a:r>
            <a:r>
              <a:rPr lang="en-US" altLang="ja-JP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手指の洗浄・消毒方法及び衣服・靴の着用方法は、添付の作業手順を参照  </a:t>
            </a:r>
            <a:endParaRPr lang="en-US" altLang="ja-JP" sz="14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       する。</a:t>
            </a:r>
            <a:endParaRPr lang="en-US" altLang="ja-JP" sz="14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en-US" altLang="ja-JP" sz="14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+mj-ea"/>
              <a:buAutoNum type="circleNumDbPlain" startAt="4"/>
            </a:pP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　　　　　　　　　　は、定期的（毎月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回）に、作業員と勉強会を行い、対応を徹底する。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>
              <a:lnSpc>
                <a:spcPts val="2300"/>
              </a:lnSpc>
            </a:pPr>
            <a:endParaRPr lang="en-US" altLang="ja-JP" sz="14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ja-JP" altLang="en-US" sz="14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ja-JP" altLang="en-US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1162682-1D38-4382-94AB-66CFB20592CC}"/>
              </a:ext>
            </a:extLst>
          </p:cNvPr>
          <p:cNvSpPr txBox="1"/>
          <p:nvPr/>
        </p:nvSpPr>
        <p:spPr>
          <a:xfrm>
            <a:off x="6165304" y="8757000"/>
            <a:ext cx="648072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2-1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2CCF3EE-63B4-4679-AB8E-0FF3FBA471F7}"/>
              </a:ext>
            </a:extLst>
          </p:cNvPr>
          <p:cNvSpPr txBox="1"/>
          <p:nvPr/>
        </p:nvSpPr>
        <p:spPr>
          <a:xfrm>
            <a:off x="3645024" y="951855"/>
            <a:ext cx="237626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事務所入り口　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AF4966E-AE6A-43DE-BA5C-FB4F7870B06E}"/>
              </a:ext>
            </a:extLst>
          </p:cNvPr>
          <p:cNvSpPr txBox="1"/>
          <p:nvPr/>
        </p:nvSpPr>
        <p:spPr>
          <a:xfrm>
            <a:off x="692696" y="1763688"/>
            <a:ext cx="231759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事務所入り口　等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776419D-EFAD-4F3A-9D7A-BDA73E7A8319}"/>
              </a:ext>
            </a:extLst>
          </p:cNvPr>
          <p:cNvGrpSpPr/>
          <p:nvPr/>
        </p:nvGrpSpPr>
        <p:grpSpPr>
          <a:xfrm>
            <a:off x="100259" y="4781064"/>
            <a:ext cx="6676465" cy="3924897"/>
            <a:chOff x="100259" y="4533317"/>
            <a:chExt cx="6676465" cy="3924897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86CB3294-D5C7-43E8-AFE2-6E082CE9B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59" y="6233763"/>
              <a:ext cx="1940012" cy="18779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3E0A869E-EE90-4BE9-8CE1-F58A05868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632" y="4533317"/>
              <a:ext cx="1940011" cy="13651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0C8D7A47-5FFE-471C-88BD-BE02A5BDC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92896" y="4534452"/>
              <a:ext cx="1638009" cy="16620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C56B6AA0-5B97-4D14-B306-8FFF5AAB0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78237" y="6652465"/>
              <a:ext cx="1362075" cy="10953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6C48B7E7-80F4-4B21-80A9-EF9FF5AD353D}"/>
                </a:ext>
              </a:extLst>
            </p:cNvPr>
            <p:cNvSpPr txBox="1"/>
            <p:nvPr/>
          </p:nvSpPr>
          <p:spPr>
            <a:xfrm rot="10800000" flipV="1">
              <a:off x="3174376" y="6344687"/>
              <a:ext cx="266429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+mn-ea"/>
                </a:rPr>
                <a:t>業者ごとに設置された台帳</a:t>
              </a:r>
            </a:p>
          </p:txBody>
        </p: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E9132AA7-1C39-41BD-81B1-3DC4F3885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97005" y="6652465"/>
              <a:ext cx="3179719" cy="18057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6058D683-828F-4539-A54D-B9C6AC99B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5371" t="39763" r="73397" b="31893"/>
            <a:stretch/>
          </p:blipFill>
          <p:spPr>
            <a:xfrm>
              <a:off x="4599304" y="4661993"/>
              <a:ext cx="1638008" cy="1350167"/>
            </a:xfrm>
            <a:prstGeom prst="rect">
              <a:avLst/>
            </a:prstGeom>
          </p:spPr>
        </p:pic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3C6E27F-1CAD-4A2F-A101-883E3E59EF5F}"/>
              </a:ext>
            </a:extLst>
          </p:cNvPr>
          <p:cNvSpPr txBox="1"/>
          <p:nvPr/>
        </p:nvSpPr>
        <p:spPr>
          <a:xfrm>
            <a:off x="548680" y="3851920"/>
            <a:ext cx="237626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飼養衛生管理者名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3187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16632" y="107720"/>
            <a:ext cx="6597352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車両入場時の動作フロー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67591" y="755576"/>
            <a:ext cx="6712209" cy="4319209"/>
          </a:xfrm>
          <a:prstGeom prst="roundRect">
            <a:avLst>
              <a:gd name="adj" fmla="val 5843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lnSpc>
                <a:spcPts val="2700"/>
              </a:lnSpc>
              <a:buFont typeface="+mj-ea"/>
              <a:buAutoNum type="circleNumDbPlain"/>
            </a:pPr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衛生管理区域に車両で立ち入る者は、消毒場所に設置された台帳に日付、入場時刻、氏名、所属、目的を記帳する。なお、作業員は衛生管理区域外の専用駐車場に駐車し、事務所の作業員用の台帳に記帳すること。</a:t>
            </a:r>
            <a:endParaRPr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ts val="2700"/>
              </a:lnSpc>
              <a:buFont typeface="+mj-ea"/>
              <a:buAutoNum type="circleNumDbPlain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消毒場所で車両を消毒する。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ts val="2700"/>
              </a:lnSpc>
              <a:buFont typeface="+mj-ea"/>
              <a:buAutoNum type="circleNumDbPlain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衛生管理区域内で車両から降りて作業する場合、消毒場所に用意してある農場専用のフロアマットと交換する。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ts val="2700"/>
              </a:lnSpc>
              <a:buFont typeface="+mj-ea"/>
              <a:buAutoNum type="circleNumDbPlain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台帳に入場時の消毒の実施について記帳する。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ts val="2700"/>
              </a:lnSpc>
              <a:buFont typeface="+mj-ea"/>
              <a:buAutoNum type="circleNumDbPlain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手指の洗浄・消毒を行う。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ts val="2700"/>
              </a:lnSpc>
              <a:buFont typeface="+mj-ea"/>
              <a:buAutoNum type="circleNumDbPlain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設置された衣服・長靴・手袋を着用し、入場する。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ts val="2700"/>
              </a:lnSpc>
              <a:buFont typeface="+mj-ea"/>
              <a:buAutoNum type="circleNumDbPlain"/>
            </a:pP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　　　　　　　　　　は、定期的（毎月１回）に、作業員と勉強会を行い、対応を徹底する。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FBE88C86-9B5E-41F3-BF7B-C27EB189A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100" y="5335612"/>
            <a:ext cx="1445321" cy="16724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6BEC5913-EF95-4B90-984D-9923D3BD7BA9}"/>
              </a:ext>
            </a:extLst>
          </p:cNvPr>
          <p:cNvSpPr/>
          <p:nvPr/>
        </p:nvSpPr>
        <p:spPr>
          <a:xfrm>
            <a:off x="1959618" y="6712495"/>
            <a:ext cx="28375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外部従事者用の衣服・靴・手袋</a:t>
            </a:r>
            <a:endParaRPr lang="en-US" altLang="ja-JP" sz="14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25849A03-3656-415E-BD6D-6CA5CF4EB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100" y="7150650"/>
            <a:ext cx="1001953" cy="9878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C115CC3-D541-44F0-91D4-80B9AD1E3E67}"/>
              </a:ext>
            </a:extLst>
          </p:cNvPr>
          <p:cNvSpPr/>
          <p:nvPr/>
        </p:nvSpPr>
        <p:spPr>
          <a:xfrm>
            <a:off x="870965" y="6444938"/>
            <a:ext cx="864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台帳</a:t>
            </a:r>
            <a:endParaRPr lang="en-US" altLang="ja-JP" sz="16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BFC7942A-10DB-46A8-8B2D-694DAB481CFA}"/>
              </a:ext>
            </a:extLst>
          </p:cNvPr>
          <p:cNvSpPr txBox="1"/>
          <p:nvPr/>
        </p:nvSpPr>
        <p:spPr>
          <a:xfrm>
            <a:off x="6165304" y="8754561"/>
            <a:ext cx="620688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2-2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ECF6D02-AA98-407F-98F3-60C0E60301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96" y="5365803"/>
            <a:ext cx="1362075" cy="1095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5B2F235-8565-4522-B301-7DB37362A39E}"/>
              </a:ext>
            </a:extLst>
          </p:cNvPr>
          <p:cNvSpPr/>
          <p:nvPr/>
        </p:nvSpPr>
        <p:spPr>
          <a:xfrm>
            <a:off x="116632" y="8221309"/>
            <a:ext cx="4104456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車両の消毒方法、手指の洗浄・消毒方法及び衣服・長靴・手袋の着用方法は、添付の作業手順を参照すること。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67DD5C2-220B-4A05-AA58-D1BA8E5E38E9}"/>
              </a:ext>
            </a:extLst>
          </p:cNvPr>
          <p:cNvSpPr/>
          <p:nvPr/>
        </p:nvSpPr>
        <p:spPr>
          <a:xfrm>
            <a:off x="4467214" y="8191958"/>
            <a:ext cx="231258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消毒場所に用意している</a:t>
            </a:r>
            <a:endParaRPr lang="en-US" altLang="ja-JP" sz="14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農場専用のフロアマット</a:t>
            </a:r>
            <a:endParaRPr lang="en-US" altLang="ja-JP" sz="14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BFFB0C2-F51D-402F-80AF-0F4FFC957E90}"/>
              </a:ext>
            </a:extLst>
          </p:cNvPr>
          <p:cNvGrpSpPr/>
          <p:nvPr/>
        </p:nvGrpSpPr>
        <p:grpSpPr>
          <a:xfrm>
            <a:off x="2105602" y="5335612"/>
            <a:ext cx="2312587" cy="1326564"/>
            <a:chOff x="2132856" y="7449116"/>
            <a:chExt cx="2312587" cy="1326564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B4650AFF-E026-468E-BDBA-19E602362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17859" y="7644551"/>
              <a:ext cx="794116" cy="838729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DCFA8A3C-CA49-4A3B-963D-002E4B5A2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20448" y="7657455"/>
              <a:ext cx="854522" cy="825825"/>
            </a:xfrm>
            <a:prstGeom prst="rect">
              <a:avLst/>
            </a:prstGeom>
          </p:spPr>
        </p:pic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7FFDA881-D5C0-465A-9012-FD07FFB8B1EC}"/>
                </a:ext>
              </a:extLst>
            </p:cNvPr>
            <p:cNvSpPr/>
            <p:nvPr/>
          </p:nvSpPr>
          <p:spPr>
            <a:xfrm>
              <a:off x="2132856" y="7449116"/>
              <a:ext cx="2312587" cy="132656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2CF3C42B-4F2A-461E-A1A2-83002C6D8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72459" y="7554192"/>
              <a:ext cx="445400" cy="1205202"/>
            </a:xfrm>
            <a:prstGeom prst="rect">
              <a:avLst/>
            </a:prstGeom>
          </p:spPr>
        </p:pic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24F88DB-C150-40B5-9FC5-2F1BD0B2531E}"/>
              </a:ext>
            </a:extLst>
          </p:cNvPr>
          <p:cNvSpPr txBox="1"/>
          <p:nvPr/>
        </p:nvSpPr>
        <p:spPr>
          <a:xfrm>
            <a:off x="548680" y="4355976"/>
            <a:ext cx="237626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飼養衛生管理者名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242337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8575</TotalTime>
  <Words>382</Words>
  <Application>Microsoft Office PowerPoint</Application>
  <PresentationFormat>画面に合わせる (4:3)</PresentationFormat>
  <Paragraphs>37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HG丸ｺﾞｼｯｸM-PRO</vt:lpstr>
      <vt:lpstr>ＭＳ Ｐゴシック</vt:lpstr>
      <vt:lpstr>Arial</vt:lpstr>
      <vt:lpstr>Calibri</vt:lpstr>
      <vt:lpstr>Blank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藤岡 芳幸</cp:lastModifiedBy>
  <cp:revision>13</cp:revision>
  <cp:lastPrinted>2021-02-18T07:40:15Z</cp:lastPrinted>
  <dcterms:created xsi:type="dcterms:W3CDTF">2018-07-17T05:28:53Z</dcterms:created>
  <dcterms:modified xsi:type="dcterms:W3CDTF">2021-02-18T07:40:22Z</dcterms:modified>
</cp:coreProperties>
</file>