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7" r:id="rId1"/>
  </p:sldMasterIdLst>
  <p:notesMasterIdLst>
    <p:notesMasterId r:id="rId42"/>
  </p:notesMasterIdLst>
  <p:sldIdLst>
    <p:sldId id="256" r:id="rId2"/>
    <p:sldId id="1891" r:id="rId3"/>
    <p:sldId id="304" r:id="rId4"/>
    <p:sldId id="259" r:id="rId5"/>
    <p:sldId id="260" r:id="rId6"/>
    <p:sldId id="1906" r:id="rId7"/>
    <p:sldId id="1888" r:id="rId8"/>
    <p:sldId id="1890" r:id="rId9"/>
    <p:sldId id="1863" r:id="rId10"/>
    <p:sldId id="1892" r:id="rId11"/>
    <p:sldId id="1864" r:id="rId12"/>
    <p:sldId id="387" r:id="rId13"/>
    <p:sldId id="1905" r:id="rId14"/>
    <p:sldId id="280" r:id="rId15"/>
    <p:sldId id="267" r:id="rId16"/>
    <p:sldId id="381" r:id="rId17"/>
    <p:sldId id="265" r:id="rId18"/>
    <p:sldId id="1872" r:id="rId19"/>
    <p:sldId id="274" r:id="rId20"/>
    <p:sldId id="276" r:id="rId21"/>
    <p:sldId id="390" r:id="rId22"/>
    <p:sldId id="1875" r:id="rId23"/>
    <p:sldId id="281" r:id="rId24"/>
    <p:sldId id="1904" r:id="rId25"/>
    <p:sldId id="1899" r:id="rId26"/>
    <p:sldId id="1900" r:id="rId27"/>
    <p:sldId id="1901" r:id="rId28"/>
    <p:sldId id="1902" r:id="rId29"/>
    <p:sldId id="283" r:id="rId30"/>
    <p:sldId id="289" r:id="rId31"/>
    <p:sldId id="1866" r:id="rId32"/>
    <p:sldId id="292" r:id="rId33"/>
    <p:sldId id="350" r:id="rId34"/>
    <p:sldId id="349" r:id="rId35"/>
    <p:sldId id="364" r:id="rId36"/>
    <p:sldId id="1869" r:id="rId37"/>
    <p:sldId id="365" r:id="rId38"/>
    <p:sldId id="1868" r:id="rId39"/>
    <p:sldId id="317" r:id="rId40"/>
    <p:sldId id="257" r:id="rId41"/>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EDB3"/>
    <a:srgbClr val="FF9933"/>
    <a:srgbClr val="0000FF"/>
    <a:srgbClr val="FEECFD"/>
    <a:srgbClr val="FCD8FA"/>
    <a:srgbClr val="FF6600"/>
    <a:srgbClr val="009900"/>
    <a:srgbClr val="FFECAF"/>
    <a:srgbClr val="FF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71805" autoAdjust="0"/>
  </p:normalViewPr>
  <p:slideViewPr>
    <p:cSldViewPr snapToGrid="0">
      <p:cViewPr varScale="1">
        <p:scale>
          <a:sx n="80" d="100"/>
          <a:sy n="80" d="100"/>
        </p:scale>
        <p:origin x="8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6A0EF3FC-259A-48B9-81DB-F65A897ABEA5}" type="datetimeFigureOut">
              <a:rPr kumimoji="1" lang="ja-JP" altLang="en-US" smtClean="0"/>
              <a:t>2024/3/15</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2F2D1FE9-7755-4F23-A277-DF482A85342D}" type="slidenum">
              <a:rPr kumimoji="1" lang="ja-JP" altLang="en-US" smtClean="0"/>
              <a:t>‹#›</a:t>
            </a:fld>
            <a:endParaRPr kumimoji="1" lang="ja-JP" altLang="en-US"/>
          </a:p>
        </p:txBody>
      </p:sp>
    </p:spTree>
    <p:extLst>
      <p:ext uri="{BB962C8B-B14F-4D97-AF65-F5344CB8AC3E}">
        <p14:creationId xmlns:p14="http://schemas.microsoft.com/office/powerpoint/2010/main" val="17671876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右上の「中学生用」は削除してください。</a:t>
            </a:r>
          </a:p>
          <a:p>
            <a:r>
              <a:rPr kumimoji="1" lang="en-US" altLang="ja-JP" dirty="0"/>
              <a:t>※</a:t>
            </a:r>
            <a:r>
              <a:rPr kumimoji="1" lang="ja-JP" altLang="en-US" dirty="0"/>
              <a:t>タイトル適宜変更して構いません。</a:t>
            </a:r>
          </a:p>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1</a:t>
            </a:fld>
            <a:endParaRPr kumimoji="1" lang="ja-JP" altLang="en-US"/>
          </a:p>
        </p:txBody>
      </p:sp>
    </p:spTree>
    <p:extLst>
      <p:ext uri="{BB962C8B-B14F-4D97-AF65-F5344CB8AC3E}">
        <p14:creationId xmlns:p14="http://schemas.microsoft.com/office/powerpoint/2010/main" val="1477143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医薬品の場合も、違法な薬物の場合もどちらもルールを守らなければ薬物乱用であることを伝える。</a:t>
            </a:r>
            <a:endParaRPr kumimoji="1" lang="en-US" altLang="ja-JP"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10</a:t>
            </a:fld>
            <a:endParaRPr kumimoji="1" lang="ja-JP" altLang="en-US"/>
          </a:p>
        </p:txBody>
      </p:sp>
      <p:sp>
        <p:nvSpPr>
          <p:cNvPr id="5" name="ヘッダー プレースホルダー 4">
            <a:extLst>
              <a:ext uri="{FF2B5EF4-FFF2-40B4-BE49-F238E27FC236}">
                <a16:creationId xmlns:a16="http://schemas.microsoft.com/office/drawing/2014/main" id="{12A893E6-B91C-4D46-A771-BCA306D33C87}"/>
              </a:ext>
            </a:extLst>
          </p:cNvPr>
          <p:cNvSpPr>
            <a:spLocks noGrp="1"/>
          </p:cNvSpPr>
          <p:nvPr>
            <p:ph type="hdr" sz="quarter"/>
          </p:nvPr>
        </p:nvSpPr>
        <p:spPr/>
        <p:txBody>
          <a:bodyPr/>
          <a:lstStyle/>
          <a:p>
            <a:pPr>
              <a:defRPr/>
            </a:pPr>
            <a:endParaRPr lang="ja-JP" altLang="en-US"/>
          </a:p>
        </p:txBody>
      </p:sp>
    </p:spTree>
    <p:extLst>
      <p:ext uri="{BB962C8B-B14F-4D97-AF65-F5344CB8AC3E}">
        <p14:creationId xmlns:p14="http://schemas.microsoft.com/office/powerpoint/2010/main" val="2070337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en-US" altLang="ja-JP" dirty="0"/>
              <a:t>【</a:t>
            </a:r>
            <a:r>
              <a:rPr lang="ja-JP" altLang="en-US" dirty="0"/>
              <a:t>講義のポイント</a:t>
            </a:r>
            <a:r>
              <a:rPr lang="en-US" altLang="ja-JP" dirty="0"/>
              <a:t>】</a:t>
            </a:r>
          </a:p>
          <a:p>
            <a:pPr eaLnBrk="1" hangingPunct="1"/>
            <a:r>
              <a:rPr lang="ja-JP" altLang="en-US" u="sng" dirty="0"/>
              <a:t>具体的な内容までは説明せず、各法律で禁止されていて、罰則がある、ということにとどめる。</a:t>
            </a:r>
          </a:p>
          <a:p>
            <a:pPr eaLnBrk="1" hangingPunct="1"/>
            <a:endParaRPr lang="en-US" altLang="ja-JP" dirty="0"/>
          </a:p>
          <a:p>
            <a:pPr eaLnBrk="1" hangingPunct="1"/>
            <a:r>
              <a:rPr lang="ja-JP" altLang="en-US" dirty="0"/>
              <a:t>日本において、法律で規制されている薬物とその法律についてまとめたものです。</a:t>
            </a:r>
            <a:endParaRPr lang="en-US" altLang="ja-JP" dirty="0"/>
          </a:p>
          <a:p>
            <a:pPr eaLnBrk="1" hangingPunct="1"/>
            <a:r>
              <a:rPr lang="ja-JP" altLang="en-US" dirty="0"/>
              <a:t>これらの薬物は、所持（持っている）だけでも重い犯罪になります。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11</a:t>
            </a:fld>
            <a:endParaRPr kumimoji="1" lang="ja-JP" altLang="en-US"/>
          </a:p>
        </p:txBody>
      </p:sp>
    </p:spTree>
    <p:extLst>
      <p:ext uri="{BB962C8B-B14F-4D97-AF65-F5344CB8AC3E}">
        <p14:creationId xmlns:p14="http://schemas.microsoft.com/office/powerpoint/2010/main" val="2935768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15F464CF-EFD9-404B-8BDB-0447D33222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19FD8601-10B8-4A0E-BE8F-0B42435258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a:t>【</a:t>
            </a:r>
            <a:r>
              <a:rPr lang="ja-JP" altLang="en-US" dirty="0"/>
              <a:t>講義のポイント</a:t>
            </a:r>
            <a:r>
              <a:rPr lang="en-US" altLang="ja-JP" dirty="0"/>
              <a:t>】</a:t>
            </a:r>
          </a:p>
          <a:p>
            <a:r>
              <a:rPr lang="ja-JP" altLang="en-US" dirty="0"/>
              <a:t>一覧を示す。</a:t>
            </a:r>
            <a:endParaRPr lang="en-US" altLang="ja-JP" dirty="0"/>
          </a:p>
          <a:p>
            <a:endParaRPr lang="en-US" altLang="ja-JP" dirty="0"/>
          </a:p>
        </p:txBody>
      </p:sp>
      <p:sp>
        <p:nvSpPr>
          <p:cNvPr id="45060" name="スライド番号プレースホルダー 3">
            <a:extLst>
              <a:ext uri="{FF2B5EF4-FFF2-40B4-BE49-F238E27FC236}">
                <a16:creationId xmlns:a16="http://schemas.microsoft.com/office/drawing/2014/main" id="{DE9F83F7-A298-42F2-9C3E-3E49CFBECB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CECB4A0D-E3E8-4AF0-A725-1C995E993CCD}" type="slidenum">
              <a:rPr lang="ja-JP" altLang="en-US" smtClean="0">
                <a:solidFill>
                  <a:srgbClr val="000000"/>
                </a:solidFill>
              </a:rPr>
              <a:pPr/>
              <a:t>12</a:t>
            </a:fld>
            <a:endParaRPr lang="ja-JP" altLang="en-US">
              <a:solidFill>
                <a:srgbClr val="000000"/>
              </a:solidFill>
            </a:endParaRPr>
          </a:p>
        </p:txBody>
      </p:sp>
      <p:sp>
        <p:nvSpPr>
          <p:cNvPr id="45061" name="ヘッダー プレースホルダー 1">
            <a:extLst>
              <a:ext uri="{FF2B5EF4-FFF2-40B4-BE49-F238E27FC236}">
                <a16:creationId xmlns:a16="http://schemas.microsoft.com/office/drawing/2014/main" id="{6BB992D9-B5A4-4BE9-8DBC-0BA0A5B58B4E}"/>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35013" indent="-282575">
              <a:defRPr>
                <a:solidFill>
                  <a:schemeClr val="tx1"/>
                </a:solidFill>
                <a:latin typeface="Arial" panose="020B0604020202020204" pitchFamily="34" charset="0"/>
                <a:ea typeface="ＭＳ Ｐゴシック" panose="020B0600070205080204" pitchFamily="50" charset="-128"/>
              </a:defRPr>
            </a:lvl2pPr>
            <a:lvl3pPr marL="1131888" indent="-225425">
              <a:defRPr>
                <a:solidFill>
                  <a:schemeClr val="tx1"/>
                </a:solidFill>
                <a:latin typeface="Arial" panose="020B0604020202020204" pitchFamily="34" charset="0"/>
                <a:ea typeface="ＭＳ Ｐゴシック" panose="020B0600070205080204" pitchFamily="50" charset="-128"/>
              </a:defRPr>
            </a:lvl3pPr>
            <a:lvl4pPr marL="1585913" indent="-225425">
              <a:defRPr>
                <a:solidFill>
                  <a:schemeClr val="tx1"/>
                </a:solidFill>
                <a:latin typeface="Arial" panose="020B0604020202020204" pitchFamily="34" charset="0"/>
                <a:ea typeface="ＭＳ Ｐゴシック" panose="020B0600070205080204" pitchFamily="50" charset="-128"/>
              </a:defRPr>
            </a:lvl4pPr>
            <a:lvl5pPr marL="2038350" indent="-225425">
              <a:defRPr>
                <a:solidFill>
                  <a:schemeClr val="tx1"/>
                </a:solidFill>
                <a:latin typeface="Arial" panose="020B0604020202020204" pitchFamily="34" charset="0"/>
                <a:ea typeface="ＭＳ Ｐゴシック" panose="020B0600070205080204" pitchFamily="50" charset="-128"/>
              </a:defRPr>
            </a:lvl5pPr>
            <a:lvl6pPr marL="24955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527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099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671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ー 1">
            <a:extLst>
              <a:ext uri="{FF2B5EF4-FFF2-40B4-BE49-F238E27FC236}">
                <a16:creationId xmlns:a16="http://schemas.microsoft.com/office/drawing/2014/main" id="{3CABCEC7-61E0-4884-8017-2E13253D6B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55E8E17B-3099-49B0-B64D-AB4C0C4DB935}"/>
              </a:ext>
            </a:extLst>
          </p:cNvPr>
          <p:cNvSpPr>
            <a:spLocks noGrp="1"/>
          </p:cNvSpPr>
          <p:nvPr>
            <p:ph type="body" idx="1"/>
          </p:nvPr>
        </p:nvSpPr>
        <p:spPr bwMode="auto"/>
        <p:txBody>
          <a:bodyPr wrap="square" numCol="1" anchor="t" anchorCtr="0" compatLnSpc="1">
            <a:prstTxWarp prst="textNoShape">
              <a:avLst/>
            </a:prstTxWarp>
          </a:bodyPr>
          <a:lstStyle/>
          <a:p>
            <a:pPr>
              <a:defRPr/>
            </a:pPr>
            <a:r>
              <a:rPr lang="en-US" altLang="ja-JP" dirty="0"/>
              <a:t>【</a:t>
            </a:r>
            <a:r>
              <a:rPr lang="ja-JP" altLang="en-US" dirty="0"/>
              <a:t>講義のポイント</a:t>
            </a:r>
            <a:r>
              <a:rPr lang="en-US" altLang="ja-JP" dirty="0"/>
              <a:t>】</a:t>
            </a:r>
          </a:p>
          <a:p>
            <a:pPr>
              <a:defRPr/>
            </a:pPr>
            <a:r>
              <a:rPr lang="ja-JP" altLang="en-US"/>
              <a:t>身近なたばこ</a:t>
            </a:r>
            <a:r>
              <a:rPr lang="ja-JP" altLang="en-US" dirty="0"/>
              <a:t>や</a:t>
            </a:r>
            <a:r>
              <a:rPr lang="ja-JP" altLang="en-US"/>
              <a:t>アルコールが薬物乱用の入り口となるゲートウェイドラッグとなりえることを説明する。</a:t>
            </a:r>
            <a:endParaRPr lang="en-US" altLang="ja-JP" dirty="0"/>
          </a:p>
        </p:txBody>
      </p:sp>
      <p:sp>
        <p:nvSpPr>
          <p:cNvPr id="50180" name="スライド番号プレースホルダー 3">
            <a:extLst>
              <a:ext uri="{FF2B5EF4-FFF2-40B4-BE49-F238E27FC236}">
                <a16:creationId xmlns:a16="http://schemas.microsoft.com/office/drawing/2014/main" id="{D3A62C3C-7902-45BC-A9E3-3CE2677545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579A33EB-7CC6-43D8-9006-ED3D5EDC53D6}" type="slidenum">
              <a:rPr lang="ja-JP" altLang="en-US" smtClean="0"/>
              <a:pPr/>
              <a:t>13</a:t>
            </a:fld>
            <a:endParaRPr lang="ja-JP" altLang="en-US"/>
          </a:p>
        </p:txBody>
      </p:sp>
      <p:sp>
        <p:nvSpPr>
          <p:cNvPr id="50181" name="ヘッダー プレースホルダー 1">
            <a:extLst>
              <a:ext uri="{FF2B5EF4-FFF2-40B4-BE49-F238E27FC236}">
                <a16:creationId xmlns:a16="http://schemas.microsoft.com/office/drawing/2014/main" id="{9993CEC0-84FA-4694-9B11-B5221C6E55E3}"/>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35013" indent="-282575">
              <a:defRPr>
                <a:solidFill>
                  <a:schemeClr val="tx1"/>
                </a:solidFill>
                <a:latin typeface="Arial" panose="020B0604020202020204" pitchFamily="34" charset="0"/>
                <a:ea typeface="ＭＳ Ｐゴシック" panose="020B0600070205080204" pitchFamily="50" charset="-128"/>
              </a:defRPr>
            </a:lvl2pPr>
            <a:lvl3pPr marL="1131888" indent="-225425">
              <a:defRPr>
                <a:solidFill>
                  <a:schemeClr val="tx1"/>
                </a:solidFill>
                <a:latin typeface="Arial" panose="020B0604020202020204" pitchFamily="34" charset="0"/>
                <a:ea typeface="ＭＳ Ｐゴシック" panose="020B0600070205080204" pitchFamily="50" charset="-128"/>
              </a:defRPr>
            </a:lvl3pPr>
            <a:lvl4pPr marL="1585913" indent="-225425">
              <a:defRPr>
                <a:solidFill>
                  <a:schemeClr val="tx1"/>
                </a:solidFill>
                <a:latin typeface="Arial" panose="020B0604020202020204" pitchFamily="34" charset="0"/>
                <a:ea typeface="ＭＳ Ｐゴシック" panose="020B0600070205080204" pitchFamily="50" charset="-128"/>
              </a:defRPr>
            </a:lvl4pPr>
            <a:lvl5pPr marL="2038350" indent="-225425">
              <a:defRPr>
                <a:solidFill>
                  <a:schemeClr val="tx1"/>
                </a:solidFill>
                <a:latin typeface="Arial" panose="020B0604020202020204" pitchFamily="34" charset="0"/>
                <a:ea typeface="ＭＳ Ｐゴシック" panose="020B0600070205080204" pitchFamily="50" charset="-128"/>
              </a:defRPr>
            </a:lvl5pPr>
            <a:lvl6pPr marL="24955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527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099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671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extLst>
      <p:ext uri="{BB962C8B-B14F-4D97-AF65-F5344CB8AC3E}">
        <p14:creationId xmlns:p14="http://schemas.microsoft.com/office/powerpoint/2010/main" val="2693485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薬物乱用はダメなことはわかったと思います。</a:t>
            </a:r>
          </a:p>
          <a:p>
            <a:endParaRPr kumimoji="1" lang="en-US" altLang="ja-JP" dirty="0"/>
          </a:p>
          <a:p>
            <a:r>
              <a:rPr kumimoji="1" lang="ja-JP" altLang="en-US" dirty="0"/>
              <a:t>でも、薬物乱用したら警察に捕まって終わりではありません。</a:t>
            </a:r>
          </a:p>
          <a:p>
            <a:r>
              <a:rPr kumimoji="1" lang="ja-JP" altLang="en-US" dirty="0"/>
              <a:t>薬物の恐ろしさをこれから説明していきます。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14</a:t>
            </a:fld>
            <a:endParaRPr kumimoji="1" lang="ja-JP" altLang="en-US"/>
          </a:p>
        </p:txBody>
      </p:sp>
    </p:spTree>
    <p:extLst>
      <p:ext uri="{BB962C8B-B14F-4D97-AF65-F5344CB8AC3E}">
        <p14:creationId xmlns:p14="http://schemas.microsoft.com/office/powerpoint/2010/main" val="3760236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（脳を指し）これは脳です。</a:t>
            </a:r>
          </a:p>
          <a:p>
            <a:r>
              <a:rPr kumimoji="1" lang="ja-JP" altLang="en-US" dirty="0"/>
              <a:t>（桃を指し）みなさんこれは何ですか？（生徒に投げかける）</a:t>
            </a:r>
          </a:p>
          <a:p>
            <a:endParaRPr kumimoji="1" lang="ja-JP" altLang="en-US" dirty="0"/>
          </a:p>
          <a:p>
            <a:r>
              <a:rPr kumimoji="1" lang="ja-JP" altLang="en-US" dirty="0"/>
              <a:t>そう桃です。</a:t>
            </a:r>
          </a:p>
          <a:p>
            <a:r>
              <a:rPr kumimoji="1" lang="ja-JP" altLang="en-US" dirty="0"/>
              <a:t>みなさんは今、この絵を目で見て、すぐに桃と答えました。</a:t>
            </a:r>
          </a:p>
          <a:p>
            <a:r>
              <a:rPr kumimoji="1" lang="ja-JP" altLang="en-US" dirty="0"/>
              <a:t>（アニメーション設定している矢印をクリックして）</a:t>
            </a:r>
            <a:endParaRPr kumimoji="1" lang="en-US" altLang="ja-JP" dirty="0"/>
          </a:p>
          <a:p>
            <a:r>
              <a:rPr kumimoji="1" lang="ja-JP" altLang="en-US" dirty="0"/>
              <a:t>私たちの脳は、すごいスピードで情報を処理し、心と身体をコントロールする優れた仕組みを持っています。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15</a:t>
            </a:fld>
            <a:endParaRPr kumimoji="1" lang="ja-JP" altLang="en-US"/>
          </a:p>
        </p:txBody>
      </p:sp>
    </p:spTree>
    <p:extLst>
      <p:ext uri="{BB962C8B-B14F-4D97-AF65-F5344CB8AC3E}">
        <p14:creationId xmlns:p14="http://schemas.microsoft.com/office/powerpoint/2010/main" val="1937203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ー 1">
            <a:extLst>
              <a:ext uri="{FF2B5EF4-FFF2-40B4-BE49-F238E27FC236}">
                <a16:creationId xmlns:a16="http://schemas.microsoft.com/office/drawing/2014/main" id="{32CC56B7-113C-4CFB-810B-2E923326E4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ノート プレースホルダー 2">
            <a:extLst>
              <a:ext uri="{FF2B5EF4-FFF2-40B4-BE49-F238E27FC236}">
                <a16:creationId xmlns:a16="http://schemas.microsoft.com/office/drawing/2014/main" id="{3C236CD9-702E-44A3-BF89-F309E860E8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a:t>【</a:t>
            </a:r>
            <a:r>
              <a:rPr lang="ja-JP" altLang="en-US" dirty="0"/>
              <a:t>講義のポイント</a:t>
            </a:r>
            <a:r>
              <a:rPr lang="en-US" altLang="ja-JP" dirty="0"/>
              <a:t>】</a:t>
            </a:r>
          </a:p>
          <a:p>
            <a:r>
              <a:rPr lang="ja-JP" altLang="en-US" dirty="0"/>
              <a:t>脳は、感情や思考、記憶、運動の他、例えば、鼓動、呼吸、消化などの働きなど生命活動を支える機能をコントロールしていること。</a:t>
            </a:r>
            <a:endParaRPr lang="en-US" altLang="ja-JP" dirty="0"/>
          </a:p>
          <a:p>
            <a:r>
              <a:rPr lang="ja-JP" altLang="en-US" dirty="0"/>
              <a:t>しかし、薬物を乱用するとこの脳の仕組みに障害を与え、すべての行動をコントロールすることができなくなること、そして、一度ダメージを受けた脳は、薬物を使う前の状態には戻らなくなってしまうことを伝える。</a:t>
            </a:r>
            <a:endParaRPr lang="en-US" altLang="ja-JP" dirty="0"/>
          </a:p>
          <a:p>
            <a:r>
              <a:rPr kumimoji="1" lang="ja-JP" altLang="en-US" dirty="0"/>
              <a:t>特に成長期にある青少年の脳は成人に比べ影響を受けやすいと言われていると伝える。</a:t>
            </a:r>
          </a:p>
          <a:p>
            <a:endParaRPr lang="en-US" altLang="ja-JP" dirty="0"/>
          </a:p>
        </p:txBody>
      </p:sp>
      <p:sp>
        <p:nvSpPr>
          <p:cNvPr id="56324" name="スライド番号プレースホルダー 4">
            <a:extLst>
              <a:ext uri="{FF2B5EF4-FFF2-40B4-BE49-F238E27FC236}">
                <a16:creationId xmlns:a16="http://schemas.microsoft.com/office/drawing/2014/main" id="{C38B6631-3703-4E74-94B4-A59CE75DFC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6A3F8A11-2946-4E49-AADC-51D7002C6BD2}" type="slidenum">
              <a:rPr lang="ja-JP" altLang="en-US" smtClean="0"/>
              <a:pPr/>
              <a:t>16</a:t>
            </a:fld>
            <a:endParaRPr lang="ja-JP" altLang="en-US"/>
          </a:p>
        </p:txBody>
      </p:sp>
      <p:sp>
        <p:nvSpPr>
          <p:cNvPr id="56325" name="ヘッダー プレースホルダー 1">
            <a:extLst>
              <a:ext uri="{FF2B5EF4-FFF2-40B4-BE49-F238E27FC236}">
                <a16:creationId xmlns:a16="http://schemas.microsoft.com/office/drawing/2014/main" id="{68A897CD-0E7E-4572-8ED4-8F807BE90F54}"/>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35013" indent="-282575">
              <a:defRPr>
                <a:solidFill>
                  <a:schemeClr val="tx1"/>
                </a:solidFill>
                <a:latin typeface="Arial" panose="020B0604020202020204" pitchFamily="34" charset="0"/>
                <a:ea typeface="ＭＳ Ｐゴシック" panose="020B0600070205080204" pitchFamily="50" charset="-128"/>
              </a:defRPr>
            </a:lvl2pPr>
            <a:lvl3pPr marL="1131888" indent="-225425">
              <a:defRPr>
                <a:solidFill>
                  <a:schemeClr val="tx1"/>
                </a:solidFill>
                <a:latin typeface="Arial" panose="020B0604020202020204" pitchFamily="34" charset="0"/>
                <a:ea typeface="ＭＳ Ｐゴシック" panose="020B0600070205080204" pitchFamily="50" charset="-128"/>
              </a:defRPr>
            </a:lvl3pPr>
            <a:lvl4pPr marL="1585913" indent="-225425">
              <a:defRPr>
                <a:solidFill>
                  <a:schemeClr val="tx1"/>
                </a:solidFill>
                <a:latin typeface="Arial" panose="020B0604020202020204" pitchFamily="34" charset="0"/>
                <a:ea typeface="ＭＳ Ｐゴシック" panose="020B0600070205080204" pitchFamily="50" charset="-128"/>
              </a:defRPr>
            </a:lvl4pPr>
            <a:lvl5pPr marL="2038350" indent="-225425">
              <a:defRPr>
                <a:solidFill>
                  <a:schemeClr val="tx1"/>
                </a:solidFill>
                <a:latin typeface="Arial" panose="020B0604020202020204" pitchFamily="34" charset="0"/>
                <a:ea typeface="ＭＳ Ｐゴシック" panose="020B0600070205080204" pitchFamily="50" charset="-128"/>
              </a:defRPr>
            </a:lvl5pPr>
            <a:lvl6pPr marL="24955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527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099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671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これは、脳の断面の写真です。</a:t>
            </a:r>
          </a:p>
          <a:p>
            <a:r>
              <a:rPr kumimoji="1" lang="ja-JP" altLang="en-US" dirty="0"/>
              <a:t>左の写真は正常な人の脳で、右側がシンナーを乱用した人の脳です。</a:t>
            </a:r>
          </a:p>
          <a:p>
            <a:r>
              <a:rPr kumimoji="1" lang="ja-JP" altLang="en-US" dirty="0"/>
              <a:t>脳が縮んで、隙間がたくさん空いているのがわかると思います。</a:t>
            </a:r>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17</a:t>
            </a:fld>
            <a:endParaRPr kumimoji="1" lang="ja-JP" altLang="en-US"/>
          </a:p>
        </p:txBody>
      </p:sp>
    </p:spTree>
    <p:extLst>
      <p:ext uri="{BB962C8B-B14F-4D97-AF65-F5344CB8AC3E}">
        <p14:creationId xmlns:p14="http://schemas.microsoft.com/office/powerpoint/2010/main" val="1375052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ー 1">
            <a:extLst>
              <a:ext uri="{FF2B5EF4-FFF2-40B4-BE49-F238E27FC236}">
                <a16:creationId xmlns:a16="http://schemas.microsoft.com/office/drawing/2014/main" id="{32CC56B7-113C-4CFB-810B-2E923326E4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ノート プレースホルダー 2">
            <a:extLst>
              <a:ext uri="{FF2B5EF4-FFF2-40B4-BE49-F238E27FC236}">
                <a16:creationId xmlns:a16="http://schemas.microsoft.com/office/drawing/2014/main" id="{3C236CD9-702E-44A3-BF89-F309E860E8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脳は１４０億個の神経細胞があり、感情や思考、記憶、運動などをコントロールしています。つまり人が生きていくための、言わば司令塔の役割をしています。</a:t>
            </a:r>
            <a:endParaRPr lang="en-US" altLang="ja-JP" dirty="0"/>
          </a:p>
          <a:p>
            <a:r>
              <a:rPr lang="ja-JP" altLang="en-US" dirty="0"/>
              <a:t>薬物によって大切な脳が壊されると、すべての行動をコントロールすることができなくなります。</a:t>
            </a:r>
            <a:endParaRPr lang="en-US" altLang="ja-JP" dirty="0"/>
          </a:p>
        </p:txBody>
      </p:sp>
      <p:sp>
        <p:nvSpPr>
          <p:cNvPr id="56324" name="スライド番号プレースホルダー 4">
            <a:extLst>
              <a:ext uri="{FF2B5EF4-FFF2-40B4-BE49-F238E27FC236}">
                <a16:creationId xmlns:a16="http://schemas.microsoft.com/office/drawing/2014/main" id="{C38B6631-3703-4E74-94B4-A59CE75DFC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6A3F8A11-2946-4E49-AADC-51D7002C6BD2}" type="slidenum">
              <a:rPr lang="ja-JP" altLang="en-US" smtClean="0"/>
              <a:pPr/>
              <a:t>18</a:t>
            </a:fld>
            <a:endParaRPr lang="ja-JP" altLang="en-US"/>
          </a:p>
        </p:txBody>
      </p:sp>
      <p:sp>
        <p:nvSpPr>
          <p:cNvPr id="56325" name="ヘッダー プレースホルダー 1">
            <a:extLst>
              <a:ext uri="{FF2B5EF4-FFF2-40B4-BE49-F238E27FC236}">
                <a16:creationId xmlns:a16="http://schemas.microsoft.com/office/drawing/2014/main" id="{68A897CD-0E7E-4572-8ED4-8F807BE90F54}"/>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35013" indent="-282575">
              <a:defRPr>
                <a:solidFill>
                  <a:schemeClr val="tx1"/>
                </a:solidFill>
                <a:latin typeface="Arial" panose="020B0604020202020204" pitchFamily="34" charset="0"/>
                <a:ea typeface="ＭＳ Ｐゴシック" panose="020B0600070205080204" pitchFamily="50" charset="-128"/>
              </a:defRPr>
            </a:lvl2pPr>
            <a:lvl3pPr marL="1131888" indent="-225425">
              <a:defRPr>
                <a:solidFill>
                  <a:schemeClr val="tx1"/>
                </a:solidFill>
                <a:latin typeface="Arial" panose="020B0604020202020204" pitchFamily="34" charset="0"/>
                <a:ea typeface="ＭＳ Ｐゴシック" panose="020B0600070205080204" pitchFamily="50" charset="-128"/>
              </a:defRPr>
            </a:lvl3pPr>
            <a:lvl4pPr marL="1585913" indent="-225425">
              <a:defRPr>
                <a:solidFill>
                  <a:schemeClr val="tx1"/>
                </a:solidFill>
                <a:latin typeface="Arial" panose="020B0604020202020204" pitchFamily="34" charset="0"/>
                <a:ea typeface="ＭＳ Ｐゴシック" panose="020B0600070205080204" pitchFamily="50" charset="-128"/>
              </a:defRPr>
            </a:lvl4pPr>
            <a:lvl5pPr marL="2038350" indent="-225425">
              <a:defRPr>
                <a:solidFill>
                  <a:schemeClr val="tx1"/>
                </a:solidFill>
                <a:latin typeface="Arial" panose="020B0604020202020204" pitchFamily="34" charset="0"/>
                <a:ea typeface="ＭＳ Ｐゴシック" panose="020B0600070205080204" pitchFamily="50" charset="-128"/>
              </a:defRPr>
            </a:lvl5pPr>
            <a:lvl6pPr marL="24955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527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099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671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extLst>
      <p:ext uri="{BB962C8B-B14F-4D97-AF65-F5344CB8AC3E}">
        <p14:creationId xmlns:p14="http://schemas.microsoft.com/office/powerpoint/2010/main" val="430670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脳が障害を受けることで、薬物乱用者では、「幻覚」や「運動機能の低下」、「内臓機能の低下」、「感情のコントロールがきかなくなる」などの症状が出てきます。</a:t>
            </a:r>
            <a:endParaRPr kumimoji="1" lang="en-US" altLang="ja-JP" dirty="0"/>
          </a:p>
          <a:p>
            <a:r>
              <a:rPr kumimoji="1" lang="ja-JP" altLang="en-US" dirty="0"/>
              <a:t>まず、「幻覚」ですが・・・・・・</a:t>
            </a:r>
            <a:endParaRPr kumimoji="1" lang="en-US" altLang="ja-JP" dirty="0"/>
          </a:p>
          <a:p>
            <a:endParaRPr kumimoji="1" lang="en-US" altLang="ja-JP" dirty="0"/>
          </a:p>
          <a:p>
            <a:endParaRPr kumimoji="1" lang="en-US" altLang="ja-JP" dirty="0"/>
          </a:p>
          <a:p>
            <a:r>
              <a:rPr kumimoji="1" lang="ja-JP" altLang="en-US" dirty="0"/>
              <a:t>以下、簡単に説明。</a:t>
            </a:r>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19</a:t>
            </a:fld>
            <a:endParaRPr kumimoji="1" lang="ja-JP" altLang="en-US"/>
          </a:p>
        </p:txBody>
      </p:sp>
    </p:spTree>
    <p:extLst>
      <p:ext uri="{BB962C8B-B14F-4D97-AF65-F5344CB8AC3E}">
        <p14:creationId xmlns:p14="http://schemas.microsoft.com/office/powerpoint/2010/main" val="263578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生徒に考えさせる。</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2</a:t>
            </a:fld>
            <a:endParaRPr kumimoji="1" lang="ja-JP" altLang="en-US"/>
          </a:p>
        </p:txBody>
      </p:sp>
    </p:spTree>
    <p:extLst>
      <p:ext uri="{BB962C8B-B14F-4D97-AF65-F5344CB8AC3E}">
        <p14:creationId xmlns:p14="http://schemas.microsoft.com/office/powerpoint/2010/main" val="232743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20</a:t>
            </a:fld>
            <a:endParaRPr kumimoji="1" lang="ja-JP" altLang="en-US"/>
          </a:p>
        </p:txBody>
      </p:sp>
    </p:spTree>
    <p:extLst>
      <p:ext uri="{BB962C8B-B14F-4D97-AF65-F5344CB8AC3E}">
        <p14:creationId xmlns:p14="http://schemas.microsoft.com/office/powerpoint/2010/main" val="2338963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耐性とは、薬物を繰り返し使うことで、同じ量でも薬が効かなくなること。</a:t>
            </a:r>
            <a:endParaRPr kumimoji="1" lang="en-US" altLang="ja-JP" dirty="0"/>
          </a:p>
          <a:p>
            <a:r>
              <a:rPr kumimoji="1" lang="ja-JP" altLang="en-US" dirty="0"/>
              <a:t>薬が効くまで薬の量をふやすようになるため、薬の量がどんどん増えていくこと。</a:t>
            </a:r>
            <a:endParaRPr kumimoji="1" lang="en-US" altLang="ja-JP" dirty="0"/>
          </a:p>
          <a:p>
            <a:endParaRPr kumimoji="1" lang="en-US" altLang="ja-JP" dirty="0"/>
          </a:p>
          <a:p>
            <a:r>
              <a:rPr kumimoji="1" lang="ja-JP" altLang="en-US" sz="1200" dirty="0"/>
              <a:t>また、依存とは、薬物をやめたくてもやめられない状態に陥ること。</a:t>
            </a:r>
            <a:endParaRPr kumimoji="1" lang="en-US" altLang="ja-JP" sz="1200" dirty="0"/>
          </a:p>
          <a:p>
            <a:r>
              <a:rPr kumimoji="1" lang="ja-JP" altLang="en-US" sz="1200" dirty="0"/>
              <a:t>薬物を繰り返し使っていると、いつの間にか、体の中には薬物がいつもあるものだという身体に変化し、薬物が身体からなくなると、汗が出る・手が震える・幻覚や意識障害など身体的な症状が現れます。</a:t>
            </a:r>
          </a:p>
          <a:p>
            <a:r>
              <a:rPr kumimoji="1" lang="ja-JP" altLang="en-US" sz="1200" dirty="0"/>
              <a:t>また、薬物を使わないと、物足りない・不安になる・薬物なしではいられなくなるといった精神的な症状も現れます。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21</a:t>
            </a:fld>
            <a:endParaRPr kumimoji="1" lang="ja-JP" altLang="en-US"/>
          </a:p>
        </p:txBody>
      </p:sp>
    </p:spTree>
    <p:extLst>
      <p:ext uri="{BB962C8B-B14F-4D97-AF65-F5344CB8AC3E}">
        <p14:creationId xmlns:p14="http://schemas.microsoft.com/office/powerpoint/2010/main" val="42652446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また、薬物乱用でよくみられる症状で「フラッシュバック」という症状もあります。</a:t>
            </a:r>
          </a:p>
          <a:p>
            <a:r>
              <a:rPr kumimoji="1" lang="ja-JP" altLang="en-US" dirty="0"/>
              <a:t>頑張って何とか薬物をやめたとしても、生活の中のささいなストレスや飲酒などをキッカケに、突然、幻覚や妄想などの症状が出てくることが多くあります。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22</a:t>
            </a:fld>
            <a:endParaRPr kumimoji="1" lang="ja-JP" altLang="en-US"/>
          </a:p>
        </p:txBody>
      </p:sp>
    </p:spTree>
    <p:extLst>
      <p:ext uri="{BB962C8B-B14F-4D97-AF65-F5344CB8AC3E}">
        <p14:creationId xmlns:p14="http://schemas.microsoft.com/office/powerpoint/2010/main" val="1797158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大麻については、特に話をすること。</a:t>
            </a:r>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23</a:t>
            </a:fld>
            <a:endParaRPr kumimoji="1" lang="ja-JP" altLang="en-US"/>
          </a:p>
        </p:txBody>
      </p:sp>
    </p:spTree>
    <p:extLst>
      <p:ext uri="{BB962C8B-B14F-4D97-AF65-F5344CB8AC3E}">
        <p14:creationId xmlns:p14="http://schemas.microsoft.com/office/powerpoint/2010/main" val="29509360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15F464CF-EFD9-404B-8BDB-0447D33222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19FD8601-10B8-4A0E-BE8F-0B42435258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a:t>【</a:t>
            </a:r>
            <a:r>
              <a:rPr lang="ja-JP" altLang="en-US" dirty="0"/>
              <a:t>講義のポイント</a:t>
            </a:r>
            <a:r>
              <a:rPr lang="en-US" altLang="ja-JP" dirty="0"/>
              <a:t>】</a:t>
            </a:r>
          </a:p>
          <a:p>
            <a:r>
              <a:rPr lang="ja-JP" altLang="en-US" dirty="0"/>
              <a:t>大麻に関する内容は、高校生スライドを参考に適宜アレンジしてください。</a:t>
            </a:r>
            <a:endParaRPr lang="en-US" altLang="ja-JP" dirty="0"/>
          </a:p>
          <a:p>
            <a:endParaRPr lang="en-US" altLang="ja-JP" dirty="0"/>
          </a:p>
        </p:txBody>
      </p:sp>
      <p:sp>
        <p:nvSpPr>
          <p:cNvPr id="45060" name="スライド番号プレースホルダー 3">
            <a:extLst>
              <a:ext uri="{FF2B5EF4-FFF2-40B4-BE49-F238E27FC236}">
                <a16:creationId xmlns:a16="http://schemas.microsoft.com/office/drawing/2014/main" id="{DE9F83F7-A298-42F2-9C3E-3E49CFBECB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CECB4A0D-E3E8-4AF0-A725-1C995E993CCD}" type="slidenum">
              <a:rPr lang="ja-JP" altLang="en-US" smtClean="0">
                <a:solidFill>
                  <a:srgbClr val="000000"/>
                </a:solidFill>
              </a:rPr>
              <a:pPr/>
              <a:t>24</a:t>
            </a:fld>
            <a:endParaRPr lang="ja-JP" altLang="en-US">
              <a:solidFill>
                <a:srgbClr val="000000"/>
              </a:solidFill>
            </a:endParaRPr>
          </a:p>
        </p:txBody>
      </p:sp>
      <p:sp>
        <p:nvSpPr>
          <p:cNvPr id="45061" name="ヘッダー プレースホルダー 1">
            <a:extLst>
              <a:ext uri="{FF2B5EF4-FFF2-40B4-BE49-F238E27FC236}">
                <a16:creationId xmlns:a16="http://schemas.microsoft.com/office/drawing/2014/main" id="{6BB992D9-B5A4-4BE9-8DBC-0BA0A5B58B4E}"/>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35013" indent="-282575">
              <a:defRPr>
                <a:solidFill>
                  <a:schemeClr val="tx1"/>
                </a:solidFill>
                <a:latin typeface="Arial" panose="020B0604020202020204" pitchFamily="34" charset="0"/>
                <a:ea typeface="ＭＳ Ｐゴシック" panose="020B0600070205080204" pitchFamily="50" charset="-128"/>
              </a:defRPr>
            </a:lvl2pPr>
            <a:lvl3pPr marL="1131888" indent="-225425">
              <a:defRPr>
                <a:solidFill>
                  <a:schemeClr val="tx1"/>
                </a:solidFill>
                <a:latin typeface="Arial" panose="020B0604020202020204" pitchFamily="34" charset="0"/>
                <a:ea typeface="ＭＳ Ｐゴシック" panose="020B0600070205080204" pitchFamily="50" charset="-128"/>
              </a:defRPr>
            </a:lvl3pPr>
            <a:lvl4pPr marL="1585913" indent="-225425">
              <a:defRPr>
                <a:solidFill>
                  <a:schemeClr val="tx1"/>
                </a:solidFill>
                <a:latin typeface="Arial" panose="020B0604020202020204" pitchFamily="34" charset="0"/>
                <a:ea typeface="ＭＳ Ｐゴシック" panose="020B0600070205080204" pitchFamily="50" charset="-128"/>
              </a:defRPr>
            </a:lvl4pPr>
            <a:lvl5pPr marL="2038350" indent="-225425">
              <a:defRPr>
                <a:solidFill>
                  <a:schemeClr val="tx1"/>
                </a:solidFill>
                <a:latin typeface="Arial" panose="020B0604020202020204" pitchFamily="34" charset="0"/>
                <a:ea typeface="ＭＳ Ｐゴシック" panose="020B0600070205080204" pitchFamily="50" charset="-128"/>
              </a:defRPr>
            </a:lvl5pPr>
            <a:lvl6pPr marL="24955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527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099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671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extLst>
      <p:ext uri="{BB962C8B-B14F-4D97-AF65-F5344CB8AC3E}">
        <p14:creationId xmlns:p14="http://schemas.microsoft.com/office/powerpoint/2010/main" val="13861173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25</a:t>
            </a:fld>
            <a:endParaRPr kumimoji="1" lang="ja-JP" altLang="en-US"/>
          </a:p>
        </p:txBody>
      </p:sp>
    </p:spTree>
    <p:extLst>
      <p:ext uri="{BB962C8B-B14F-4D97-AF65-F5344CB8AC3E}">
        <p14:creationId xmlns:p14="http://schemas.microsoft.com/office/powerpoint/2010/main" val="24073959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26</a:t>
            </a:fld>
            <a:endParaRPr kumimoji="1" lang="ja-JP" altLang="en-US"/>
          </a:p>
        </p:txBody>
      </p:sp>
    </p:spTree>
    <p:extLst>
      <p:ext uri="{BB962C8B-B14F-4D97-AF65-F5344CB8AC3E}">
        <p14:creationId xmlns:p14="http://schemas.microsoft.com/office/powerpoint/2010/main" val="20263156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27</a:t>
            </a:fld>
            <a:endParaRPr kumimoji="1" lang="ja-JP" altLang="en-US"/>
          </a:p>
        </p:txBody>
      </p:sp>
    </p:spTree>
    <p:extLst>
      <p:ext uri="{BB962C8B-B14F-4D97-AF65-F5344CB8AC3E}">
        <p14:creationId xmlns:p14="http://schemas.microsoft.com/office/powerpoint/2010/main" val="33546739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28</a:t>
            </a:fld>
            <a:endParaRPr kumimoji="1" lang="ja-JP" altLang="en-US"/>
          </a:p>
        </p:txBody>
      </p:sp>
    </p:spTree>
    <p:extLst>
      <p:ext uri="{BB962C8B-B14F-4D97-AF65-F5344CB8AC3E}">
        <p14:creationId xmlns:p14="http://schemas.microsoft.com/office/powerpoint/2010/main" val="3935763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29</a:t>
            </a:fld>
            <a:endParaRPr kumimoji="1" lang="ja-JP" altLang="en-US"/>
          </a:p>
        </p:txBody>
      </p:sp>
    </p:spTree>
    <p:extLst>
      <p:ext uri="{BB962C8B-B14F-4D97-AF65-F5344CB8AC3E}">
        <p14:creationId xmlns:p14="http://schemas.microsoft.com/office/powerpoint/2010/main" val="1809860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3</a:t>
            </a:fld>
            <a:endParaRPr kumimoji="1" lang="ja-JP" altLang="en-US"/>
          </a:p>
        </p:txBody>
      </p:sp>
    </p:spTree>
    <p:extLst>
      <p:ext uri="{BB962C8B-B14F-4D97-AF65-F5344CB8AC3E}">
        <p14:creationId xmlns:p14="http://schemas.microsoft.com/office/powerpoint/2010/main" val="19088952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30</a:t>
            </a:fld>
            <a:endParaRPr kumimoji="1" lang="ja-JP" altLang="en-US"/>
          </a:p>
        </p:txBody>
      </p:sp>
    </p:spTree>
    <p:extLst>
      <p:ext uri="{BB962C8B-B14F-4D97-AF65-F5344CB8AC3E}">
        <p14:creationId xmlns:p14="http://schemas.microsoft.com/office/powerpoint/2010/main" val="9464771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a:extLst>
              <a:ext uri="{FF2B5EF4-FFF2-40B4-BE49-F238E27FC236}">
                <a16:creationId xmlns:a16="http://schemas.microsoft.com/office/drawing/2014/main" id="{85C68083-D750-4653-A84E-ACA46021E0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ノート プレースホルダー 2">
            <a:extLst>
              <a:ext uri="{FF2B5EF4-FFF2-40B4-BE49-F238E27FC236}">
                <a16:creationId xmlns:a16="http://schemas.microsoft.com/office/drawing/2014/main" id="{31C07A54-42A5-4AEE-BC8E-42D0787F6A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ja-JP" dirty="0">
                <a:latin typeface="+mn-ea"/>
                <a:ea typeface="+mn-ea"/>
              </a:rPr>
              <a:t>【</a:t>
            </a:r>
            <a:r>
              <a:rPr lang="ja-JP" altLang="en-US" dirty="0">
                <a:latin typeface="+mn-ea"/>
                <a:ea typeface="+mn-ea"/>
              </a:rPr>
              <a:t>講義のポイント</a:t>
            </a:r>
            <a:r>
              <a:rPr lang="en-US" altLang="ja-JP" dirty="0">
                <a:latin typeface="+mn-ea"/>
                <a:ea typeface="+mn-ea"/>
              </a:rPr>
              <a:t>】</a:t>
            </a:r>
          </a:p>
          <a:p>
            <a:pPr eaLnBrk="1" hangingPunct="1"/>
            <a:r>
              <a:rPr lang="ja-JP" altLang="en-US" dirty="0">
                <a:solidFill>
                  <a:schemeClr val="tx1"/>
                </a:solidFill>
                <a:latin typeface="+mn-ea"/>
                <a:ea typeface="+mn-ea"/>
              </a:rPr>
              <a:t>特に大麻はインターネット、ＳＮＳを介してやりとりが行われているのでこのような誘われ方をすることがあることを伝える。</a:t>
            </a:r>
            <a:endParaRPr lang="en-US" altLang="ja-JP" dirty="0">
              <a:solidFill>
                <a:schemeClr val="tx1"/>
              </a:solidFill>
              <a:latin typeface="+mn-ea"/>
              <a:ea typeface="+mn-ea"/>
            </a:endParaRPr>
          </a:p>
          <a:p>
            <a:pPr eaLnBrk="1" hangingPunct="1"/>
            <a:r>
              <a:rPr lang="ja-JP" altLang="en-US" dirty="0">
                <a:solidFill>
                  <a:schemeClr val="tx1"/>
                </a:solidFill>
                <a:latin typeface="+mn-ea"/>
                <a:ea typeface="+mn-ea"/>
              </a:rPr>
              <a:t>このスライドを使用するかどうかは、学校側と相談すること。</a:t>
            </a:r>
            <a:endParaRPr lang="en-US" altLang="ja-JP" dirty="0">
              <a:solidFill>
                <a:schemeClr val="tx1"/>
              </a:solidFill>
              <a:latin typeface="+mn-ea"/>
              <a:ea typeface="+mn-ea"/>
            </a:endParaRPr>
          </a:p>
          <a:p>
            <a:pPr eaLnBrk="1" hangingPunct="1"/>
            <a:r>
              <a:rPr lang="ja-JP" altLang="en-US" dirty="0">
                <a:solidFill>
                  <a:schemeClr val="tx1"/>
                </a:solidFill>
                <a:latin typeface="+mn-ea"/>
                <a:ea typeface="+mn-ea"/>
              </a:rPr>
              <a:t>もしかしたら、既にこのようなメッセージを受け取ったことがある学生がいるかもしれないというつもりで、伝える。</a:t>
            </a:r>
            <a:endParaRPr lang="en-US" altLang="ja-JP" dirty="0">
              <a:solidFill>
                <a:schemeClr val="tx1"/>
              </a:solidFill>
              <a:latin typeface="+mn-ea"/>
              <a:ea typeface="+mn-ea"/>
            </a:endParaRPr>
          </a:p>
          <a:p>
            <a:pPr eaLnBrk="1" hangingPunct="1"/>
            <a:r>
              <a:rPr lang="en-US" altLang="ja-JP" dirty="0">
                <a:solidFill>
                  <a:schemeClr val="tx1"/>
                </a:solidFill>
                <a:latin typeface="+mn-ea"/>
                <a:ea typeface="+mn-ea"/>
              </a:rPr>
              <a:t>SNS</a:t>
            </a:r>
            <a:r>
              <a:rPr lang="ja-JP" altLang="en-US" dirty="0">
                <a:solidFill>
                  <a:schemeClr val="tx1"/>
                </a:solidFill>
                <a:latin typeface="+mn-ea"/>
                <a:ea typeface="+mn-ea"/>
              </a:rPr>
              <a:t>等で誘われたら、何も返信しない、連絡先も削除、ブロックするように伝える。</a:t>
            </a:r>
            <a:endParaRPr lang="en-US" altLang="ja-JP" dirty="0">
              <a:solidFill>
                <a:schemeClr val="tx1"/>
              </a:solidFill>
              <a:latin typeface="+mn-ea"/>
              <a:ea typeface="+mn-ea"/>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mn-ea"/>
                <a:ea typeface="+mn-ea"/>
                <a:cs typeface="+mn-cs"/>
              </a:rPr>
              <a:t>SNS</a:t>
            </a:r>
            <a:r>
              <a:rPr kumimoji="1" lang="ja-JP" altLang="en-US" sz="1200" b="0" i="0" u="none" strike="noStrike" kern="1200" cap="none" spc="0" normalizeH="0" baseline="0" noProof="0" dirty="0">
                <a:ln>
                  <a:noFill/>
                </a:ln>
                <a:solidFill>
                  <a:schemeClr val="tx1"/>
                </a:solidFill>
                <a:effectLst/>
                <a:uLnTx/>
                <a:uFillTx/>
                <a:latin typeface="+mn-ea"/>
                <a:ea typeface="+mn-ea"/>
                <a:cs typeface="+mn-cs"/>
              </a:rPr>
              <a:t>やインターネットでは、正しい情報もあるが、フェイクニュースやあおり、唆しが含まれた情報が多く確認されている。</a:t>
            </a:r>
            <a:endParaRPr kumimoji="1" lang="en-US" altLang="ja-JP" sz="12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n-ea"/>
                <a:ea typeface="+mn-ea"/>
                <a:cs typeface="+mn-cs"/>
              </a:rPr>
              <a:t>得られた多くの情報について、正しい知識と理解をもとに、主体的に判断できるようになるよう、伝える。</a:t>
            </a:r>
            <a:endParaRPr kumimoji="1" lang="en-US" altLang="ja-JP" sz="1200" b="0" i="0" u="none" strike="noStrike" kern="1200" cap="none" spc="0" normalizeH="0" baseline="0" noProof="0" dirty="0">
              <a:ln>
                <a:noFill/>
              </a:ln>
              <a:solidFill>
                <a:schemeClr val="tx1"/>
              </a:solidFill>
              <a:effectLst/>
              <a:uLnTx/>
              <a:uFillTx/>
              <a:latin typeface="+mn-ea"/>
              <a:ea typeface="+mn-ea"/>
              <a:cs typeface="+mn-cs"/>
            </a:endParaRPr>
          </a:p>
          <a:p>
            <a:pPr eaLnBrk="1" hangingPunct="1"/>
            <a:endParaRPr lang="en-US" altLang="ja-JP" dirty="0"/>
          </a:p>
          <a:p>
            <a:pPr eaLnBrk="1" hangingPunct="1"/>
            <a:endParaRPr lang="en-US" altLang="ja-JP" dirty="0"/>
          </a:p>
        </p:txBody>
      </p:sp>
      <p:sp>
        <p:nvSpPr>
          <p:cNvPr id="43012" name="スライド番号プレースホルダー 3">
            <a:extLst>
              <a:ext uri="{FF2B5EF4-FFF2-40B4-BE49-F238E27FC236}">
                <a16:creationId xmlns:a16="http://schemas.microsoft.com/office/drawing/2014/main" id="{9862D697-4A15-4C9C-ABAB-6B46179445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46DCEDCA-1BF5-441D-805D-EFF4BD7B53A3}" type="slidenum">
              <a:rPr lang="en-US" altLang="ja-JP" smtClean="0"/>
              <a:pPr/>
              <a:t>31</a:t>
            </a:fld>
            <a:endParaRPr lang="en-US" altLang="ja-JP"/>
          </a:p>
        </p:txBody>
      </p:sp>
      <p:sp>
        <p:nvSpPr>
          <p:cNvPr id="43013" name="ヘッダー プレースホルダー 1">
            <a:extLst>
              <a:ext uri="{FF2B5EF4-FFF2-40B4-BE49-F238E27FC236}">
                <a16:creationId xmlns:a16="http://schemas.microsoft.com/office/drawing/2014/main" id="{EF4F3025-289D-4153-A5C8-FF23B5843F68}"/>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35013" indent="-282575">
              <a:defRPr>
                <a:solidFill>
                  <a:schemeClr val="tx1"/>
                </a:solidFill>
                <a:latin typeface="Arial" panose="020B0604020202020204" pitchFamily="34" charset="0"/>
                <a:ea typeface="ＭＳ Ｐゴシック" panose="020B0600070205080204" pitchFamily="50" charset="-128"/>
              </a:defRPr>
            </a:lvl2pPr>
            <a:lvl3pPr marL="1131888" indent="-225425">
              <a:defRPr>
                <a:solidFill>
                  <a:schemeClr val="tx1"/>
                </a:solidFill>
                <a:latin typeface="Arial" panose="020B0604020202020204" pitchFamily="34" charset="0"/>
                <a:ea typeface="ＭＳ Ｐゴシック" panose="020B0600070205080204" pitchFamily="50" charset="-128"/>
              </a:defRPr>
            </a:lvl3pPr>
            <a:lvl4pPr marL="1585913" indent="-225425">
              <a:defRPr>
                <a:solidFill>
                  <a:schemeClr val="tx1"/>
                </a:solidFill>
                <a:latin typeface="Arial" panose="020B0604020202020204" pitchFamily="34" charset="0"/>
                <a:ea typeface="ＭＳ Ｐゴシック" panose="020B0600070205080204" pitchFamily="50" charset="-128"/>
              </a:defRPr>
            </a:lvl4pPr>
            <a:lvl5pPr marL="2038350" indent="-225425">
              <a:defRPr>
                <a:solidFill>
                  <a:schemeClr val="tx1"/>
                </a:solidFill>
                <a:latin typeface="Arial" panose="020B0604020202020204" pitchFamily="34" charset="0"/>
                <a:ea typeface="ＭＳ Ｐゴシック" panose="020B0600070205080204" pitchFamily="50" charset="-128"/>
              </a:defRPr>
            </a:lvl5pPr>
            <a:lvl6pPr marL="24955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527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099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671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extLst>
      <p:ext uri="{BB962C8B-B14F-4D97-AF65-F5344CB8AC3E}">
        <p14:creationId xmlns:p14="http://schemas.microsoft.com/office/powerpoint/2010/main" val="22043183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32</a:t>
            </a:fld>
            <a:endParaRPr kumimoji="1" lang="ja-JP" altLang="en-US"/>
          </a:p>
        </p:txBody>
      </p:sp>
    </p:spTree>
    <p:extLst>
      <p:ext uri="{BB962C8B-B14F-4D97-AF65-F5344CB8AC3E}">
        <p14:creationId xmlns:p14="http://schemas.microsoft.com/office/powerpoint/2010/main" val="4040157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 イメージ プレースホルダー 1">
            <a:extLst>
              <a:ext uri="{FF2B5EF4-FFF2-40B4-BE49-F238E27FC236}">
                <a16:creationId xmlns:a16="http://schemas.microsoft.com/office/drawing/2014/main" id="{6CDF192E-D334-47E9-B3BD-AB6B27C8A5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ノート プレースホルダー 2">
            <a:extLst>
              <a:ext uri="{FF2B5EF4-FFF2-40B4-BE49-F238E27FC236}">
                <a16:creationId xmlns:a16="http://schemas.microsoft.com/office/drawing/2014/main" id="{AB8C42D7-1FB2-4D62-B42C-669CD8D20E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a:t>【</a:t>
            </a:r>
            <a:r>
              <a:rPr lang="ja-JP" altLang="en-US"/>
              <a:t>講義例</a:t>
            </a:r>
            <a:r>
              <a:rPr lang="en-US" altLang="ja-JP"/>
              <a:t>】</a:t>
            </a:r>
          </a:p>
          <a:p>
            <a:r>
              <a:rPr lang="ja-JP" altLang="en-US"/>
              <a:t>場面１、２のいずれかをロールプレイングとしてもよいと思います。</a:t>
            </a:r>
          </a:p>
        </p:txBody>
      </p:sp>
      <p:sp>
        <p:nvSpPr>
          <p:cNvPr id="75780" name="スライド番号プレースホルダー 3">
            <a:extLst>
              <a:ext uri="{FF2B5EF4-FFF2-40B4-BE49-F238E27FC236}">
                <a16:creationId xmlns:a16="http://schemas.microsoft.com/office/drawing/2014/main" id="{9F815480-2C9C-45FA-9078-665EBCB50F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B0B13806-8F8F-41FD-80D8-372D57873E90}" type="slidenum">
              <a:rPr lang="ja-JP" altLang="en-US" smtClean="0"/>
              <a:pPr/>
              <a:t>33</a:t>
            </a:fld>
            <a:endParaRPr lang="ja-JP" altLang="en-US"/>
          </a:p>
        </p:txBody>
      </p:sp>
      <p:sp>
        <p:nvSpPr>
          <p:cNvPr id="75781" name="ヘッダー プレースホルダー 1">
            <a:extLst>
              <a:ext uri="{FF2B5EF4-FFF2-40B4-BE49-F238E27FC236}">
                <a16:creationId xmlns:a16="http://schemas.microsoft.com/office/drawing/2014/main" id="{7A9E4FFC-F31A-48B5-BB0C-9D283BB440C3}"/>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35013" indent="-282575">
              <a:defRPr>
                <a:solidFill>
                  <a:schemeClr val="tx1"/>
                </a:solidFill>
                <a:latin typeface="Arial" panose="020B0604020202020204" pitchFamily="34" charset="0"/>
                <a:ea typeface="ＭＳ Ｐゴシック" panose="020B0600070205080204" pitchFamily="50" charset="-128"/>
              </a:defRPr>
            </a:lvl2pPr>
            <a:lvl3pPr marL="1131888" indent="-225425">
              <a:defRPr>
                <a:solidFill>
                  <a:schemeClr val="tx1"/>
                </a:solidFill>
                <a:latin typeface="Arial" panose="020B0604020202020204" pitchFamily="34" charset="0"/>
                <a:ea typeface="ＭＳ Ｐゴシック" panose="020B0600070205080204" pitchFamily="50" charset="-128"/>
              </a:defRPr>
            </a:lvl3pPr>
            <a:lvl4pPr marL="1585913" indent="-225425">
              <a:defRPr>
                <a:solidFill>
                  <a:schemeClr val="tx1"/>
                </a:solidFill>
                <a:latin typeface="Arial" panose="020B0604020202020204" pitchFamily="34" charset="0"/>
                <a:ea typeface="ＭＳ Ｐゴシック" panose="020B0600070205080204" pitchFamily="50" charset="-128"/>
              </a:defRPr>
            </a:lvl4pPr>
            <a:lvl5pPr marL="2038350" indent="-225425">
              <a:defRPr>
                <a:solidFill>
                  <a:schemeClr val="tx1"/>
                </a:solidFill>
                <a:latin typeface="Arial" panose="020B0604020202020204" pitchFamily="34" charset="0"/>
                <a:ea typeface="ＭＳ Ｐゴシック" panose="020B0600070205080204" pitchFamily="50" charset="-128"/>
              </a:defRPr>
            </a:lvl5pPr>
            <a:lvl6pPr marL="24955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527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099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671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 イメージ プレースホルダー 1">
            <a:extLst>
              <a:ext uri="{FF2B5EF4-FFF2-40B4-BE49-F238E27FC236}">
                <a16:creationId xmlns:a16="http://schemas.microsoft.com/office/drawing/2014/main" id="{D6E0176D-FD2E-462B-9E15-96E3BAC675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ノート プレースホルダー 2">
            <a:extLst>
              <a:ext uri="{FF2B5EF4-FFF2-40B4-BE49-F238E27FC236}">
                <a16:creationId xmlns:a16="http://schemas.microsoft.com/office/drawing/2014/main" id="{85C39B47-E31B-4AD5-91C7-84183D45C2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a:t>【</a:t>
            </a:r>
            <a:r>
              <a:rPr lang="ja-JP" altLang="en-US" dirty="0"/>
              <a:t>講義のポイント</a:t>
            </a:r>
            <a:r>
              <a:rPr lang="en-US" altLang="ja-JP" dirty="0"/>
              <a:t>】</a:t>
            </a:r>
          </a:p>
          <a:p>
            <a:r>
              <a:rPr lang="ja-JP" altLang="en-US" u="sng" dirty="0"/>
              <a:t>こういう場面でどう対応するか生徒に考えさせる。</a:t>
            </a:r>
            <a:endParaRPr lang="en-US" altLang="ja-JP" u="sng" dirty="0"/>
          </a:p>
          <a:p>
            <a:endParaRPr lang="en-US" altLang="ja-JP" dirty="0"/>
          </a:p>
          <a:p>
            <a:r>
              <a:rPr lang="ja-JP" altLang="en-US" dirty="0"/>
              <a:t>ハッパとは大麻の隠語（別名）です。</a:t>
            </a:r>
            <a:endParaRPr lang="en-US" altLang="ja-JP" dirty="0"/>
          </a:p>
          <a:p>
            <a:r>
              <a:rPr lang="ja-JP" altLang="en-US" dirty="0"/>
              <a:t>あなたも薬物はダメ、とわかっているはずです。</a:t>
            </a:r>
            <a:endParaRPr lang="en-US" altLang="ja-JP" dirty="0"/>
          </a:p>
          <a:p>
            <a:r>
              <a:rPr lang="ja-JP" altLang="en-US" dirty="0"/>
              <a:t>でも憧れの先輩のウチに遊びにいけるという誘惑。</a:t>
            </a:r>
            <a:endParaRPr lang="en-US" altLang="ja-JP" dirty="0"/>
          </a:p>
          <a:p>
            <a:r>
              <a:rPr lang="ja-JP" altLang="en-US" dirty="0"/>
              <a:t>みなさんは、もしこういう場面に出くわしたらハッキリ断ることはできますか？</a:t>
            </a:r>
            <a:endParaRPr lang="en-US" altLang="ja-JP" dirty="0"/>
          </a:p>
        </p:txBody>
      </p:sp>
      <p:sp>
        <p:nvSpPr>
          <p:cNvPr id="77828" name="スライド番号プレースホルダー 3">
            <a:extLst>
              <a:ext uri="{FF2B5EF4-FFF2-40B4-BE49-F238E27FC236}">
                <a16:creationId xmlns:a16="http://schemas.microsoft.com/office/drawing/2014/main" id="{49FFCF35-8855-49FC-92B5-7911B7FC70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97F59B1D-2972-4D0C-AD51-A9D264113FA7}" type="slidenum">
              <a:rPr lang="ja-JP" altLang="en-US" smtClean="0"/>
              <a:pPr/>
              <a:t>34</a:t>
            </a:fld>
            <a:endParaRPr lang="ja-JP" altLang="en-US"/>
          </a:p>
        </p:txBody>
      </p:sp>
      <p:sp>
        <p:nvSpPr>
          <p:cNvPr id="77829" name="ヘッダー プレースホルダー 1">
            <a:extLst>
              <a:ext uri="{FF2B5EF4-FFF2-40B4-BE49-F238E27FC236}">
                <a16:creationId xmlns:a16="http://schemas.microsoft.com/office/drawing/2014/main" id="{FC3A3788-26E6-4269-99C6-1113CC20F287}"/>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35013" indent="-282575">
              <a:defRPr>
                <a:solidFill>
                  <a:schemeClr val="tx1"/>
                </a:solidFill>
                <a:latin typeface="Arial" panose="020B0604020202020204" pitchFamily="34" charset="0"/>
                <a:ea typeface="ＭＳ Ｐゴシック" panose="020B0600070205080204" pitchFamily="50" charset="-128"/>
              </a:defRPr>
            </a:lvl2pPr>
            <a:lvl3pPr marL="1131888" indent="-225425">
              <a:defRPr>
                <a:solidFill>
                  <a:schemeClr val="tx1"/>
                </a:solidFill>
                <a:latin typeface="Arial" panose="020B0604020202020204" pitchFamily="34" charset="0"/>
                <a:ea typeface="ＭＳ Ｐゴシック" panose="020B0600070205080204" pitchFamily="50" charset="-128"/>
              </a:defRPr>
            </a:lvl3pPr>
            <a:lvl4pPr marL="1585913" indent="-225425">
              <a:defRPr>
                <a:solidFill>
                  <a:schemeClr val="tx1"/>
                </a:solidFill>
                <a:latin typeface="Arial" panose="020B0604020202020204" pitchFamily="34" charset="0"/>
                <a:ea typeface="ＭＳ Ｐゴシック" panose="020B0600070205080204" pitchFamily="50" charset="-128"/>
              </a:defRPr>
            </a:lvl4pPr>
            <a:lvl5pPr marL="2038350" indent="-225425">
              <a:defRPr>
                <a:solidFill>
                  <a:schemeClr val="tx1"/>
                </a:solidFill>
                <a:latin typeface="Arial" panose="020B0604020202020204" pitchFamily="34" charset="0"/>
                <a:ea typeface="ＭＳ Ｐゴシック" panose="020B0600070205080204" pitchFamily="50" charset="-128"/>
              </a:defRPr>
            </a:lvl5pPr>
            <a:lvl6pPr marL="24955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527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099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671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ー 1">
            <a:extLst>
              <a:ext uri="{FF2B5EF4-FFF2-40B4-BE49-F238E27FC236}">
                <a16:creationId xmlns:a16="http://schemas.microsoft.com/office/drawing/2014/main" id="{C575CAEE-7559-44F1-A9BE-149CABD6E1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ノート プレースホルダー 2">
            <a:extLst>
              <a:ext uri="{FF2B5EF4-FFF2-40B4-BE49-F238E27FC236}">
                <a16:creationId xmlns:a16="http://schemas.microsoft.com/office/drawing/2014/main" id="{0D373FA2-9D32-4EE1-A4C2-D31F04A953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a:t>【</a:t>
            </a:r>
            <a:r>
              <a:rPr lang="ja-JP" altLang="en-US" dirty="0"/>
              <a:t>講義のポイント</a:t>
            </a:r>
            <a:r>
              <a:rPr lang="en-US" altLang="ja-JP" dirty="0"/>
              <a:t>】</a:t>
            </a:r>
          </a:p>
          <a:p>
            <a:r>
              <a:rPr lang="ja-JP" altLang="en-US" u="sng" dirty="0"/>
              <a:t>こういう場面でどう対応するか生徒に考えさせる。</a:t>
            </a:r>
            <a:endParaRPr lang="en-US" altLang="ja-JP" u="sng" dirty="0"/>
          </a:p>
          <a:p>
            <a:endParaRPr lang="en-US" altLang="ja-JP" dirty="0"/>
          </a:p>
          <a:p>
            <a:r>
              <a:rPr lang="ja-JP" altLang="en-US" dirty="0"/>
              <a:t>灰色君はハッパのことを大麻だと気づきましたが、海外では合法という知識で使ってしまうことになりました。</a:t>
            </a:r>
            <a:endParaRPr lang="en-US" altLang="ja-JP" dirty="0"/>
          </a:p>
          <a:p>
            <a:r>
              <a:rPr lang="ja-JP" altLang="en-US" dirty="0"/>
              <a:t>あなたはやめておこうと思ったのに、仲間はずれにされたくない、という意識が。</a:t>
            </a:r>
            <a:endParaRPr lang="en-US" altLang="ja-JP" dirty="0"/>
          </a:p>
          <a:p>
            <a:r>
              <a:rPr lang="ja-JP" altLang="en-US" dirty="0"/>
              <a:t>みなさんは、もしこういう場面に出くわしたらどうしますか？あなたは何と言って断りますか。</a:t>
            </a:r>
            <a:endParaRPr lang="en-US" altLang="ja-JP" dirty="0"/>
          </a:p>
          <a:p>
            <a:endParaRPr lang="en-US" altLang="ja-JP" dirty="0"/>
          </a:p>
          <a:p>
            <a:endParaRPr lang="en-US" altLang="ja-JP" dirty="0"/>
          </a:p>
        </p:txBody>
      </p:sp>
      <p:sp>
        <p:nvSpPr>
          <p:cNvPr id="79876" name="スライド番号プレースホルダー 3">
            <a:extLst>
              <a:ext uri="{FF2B5EF4-FFF2-40B4-BE49-F238E27FC236}">
                <a16:creationId xmlns:a16="http://schemas.microsoft.com/office/drawing/2014/main" id="{C201DA83-14EC-4D08-A8DE-D38368E5D9D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5CA2E50A-6E4A-4538-AE04-BFE955B13018}" type="slidenum">
              <a:rPr lang="ja-JP" altLang="en-US" smtClean="0"/>
              <a:pPr/>
              <a:t>35</a:t>
            </a:fld>
            <a:endParaRPr lang="ja-JP" altLang="en-US"/>
          </a:p>
        </p:txBody>
      </p:sp>
      <p:sp>
        <p:nvSpPr>
          <p:cNvPr id="79877" name="ヘッダー プレースホルダー 1">
            <a:extLst>
              <a:ext uri="{FF2B5EF4-FFF2-40B4-BE49-F238E27FC236}">
                <a16:creationId xmlns:a16="http://schemas.microsoft.com/office/drawing/2014/main" id="{DA35178F-4F4D-415F-9B9F-8C646DD39934}"/>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35013" indent="-282575">
              <a:defRPr>
                <a:solidFill>
                  <a:schemeClr val="tx1"/>
                </a:solidFill>
                <a:latin typeface="Arial" panose="020B0604020202020204" pitchFamily="34" charset="0"/>
                <a:ea typeface="ＭＳ Ｐゴシック" panose="020B0600070205080204" pitchFamily="50" charset="-128"/>
              </a:defRPr>
            </a:lvl2pPr>
            <a:lvl3pPr marL="1131888" indent="-225425">
              <a:defRPr>
                <a:solidFill>
                  <a:schemeClr val="tx1"/>
                </a:solidFill>
                <a:latin typeface="Arial" panose="020B0604020202020204" pitchFamily="34" charset="0"/>
                <a:ea typeface="ＭＳ Ｐゴシック" panose="020B0600070205080204" pitchFamily="50" charset="-128"/>
              </a:defRPr>
            </a:lvl3pPr>
            <a:lvl4pPr marL="1585913" indent="-225425">
              <a:defRPr>
                <a:solidFill>
                  <a:schemeClr val="tx1"/>
                </a:solidFill>
                <a:latin typeface="Arial" panose="020B0604020202020204" pitchFamily="34" charset="0"/>
                <a:ea typeface="ＭＳ Ｐゴシック" panose="020B0600070205080204" pitchFamily="50" charset="-128"/>
              </a:defRPr>
            </a:lvl4pPr>
            <a:lvl5pPr marL="2038350" indent="-225425">
              <a:defRPr>
                <a:solidFill>
                  <a:schemeClr val="tx1"/>
                </a:solidFill>
                <a:latin typeface="Arial" panose="020B0604020202020204" pitchFamily="34" charset="0"/>
                <a:ea typeface="ＭＳ Ｐゴシック" panose="020B0600070205080204" pitchFamily="50" charset="-128"/>
              </a:defRPr>
            </a:lvl5pPr>
            <a:lvl6pPr marL="24955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527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099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671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a:extLst>
              <a:ext uri="{FF2B5EF4-FFF2-40B4-BE49-F238E27FC236}">
                <a16:creationId xmlns:a16="http://schemas.microsoft.com/office/drawing/2014/main" id="{85C68083-D750-4653-A84E-ACA46021E0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ノート プレースホルダー 2">
            <a:extLst>
              <a:ext uri="{FF2B5EF4-FFF2-40B4-BE49-F238E27FC236}">
                <a16:creationId xmlns:a16="http://schemas.microsoft.com/office/drawing/2014/main" id="{31C07A54-42A5-4AEE-BC8E-42D0787F6A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ja-JP" dirty="0"/>
              <a:t>【</a:t>
            </a:r>
            <a:r>
              <a:rPr lang="ja-JP" altLang="en-US" dirty="0"/>
              <a:t>講義のポイント</a:t>
            </a:r>
            <a:r>
              <a:rPr lang="en-US" altLang="ja-JP" dirty="0"/>
              <a:t>】</a:t>
            </a:r>
          </a:p>
          <a:p>
            <a:pPr eaLnBrk="1" hangingPunct="1"/>
            <a:r>
              <a:rPr lang="ja-JP" altLang="en-US" dirty="0"/>
              <a:t>人には性格があるので、できるだけこのような方法でという形式で理解を促す。</a:t>
            </a:r>
            <a:endParaRPr lang="en-US" altLang="ja-JP" dirty="0"/>
          </a:p>
          <a:p>
            <a:pPr eaLnBrk="1" hangingPunct="1"/>
            <a:r>
              <a:rPr lang="ja-JP" altLang="en-US" dirty="0"/>
              <a:t>実際やってみてもよい。</a:t>
            </a:r>
          </a:p>
          <a:p>
            <a:pPr eaLnBrk="1" hangingPunct="1"/>
            <a:endParaRPr lang="ja-JP" altLang="en-US" dirty="0"/>
          </a:p>
        </p:txBody>
      </p:sp>
      <p:sp>
        <p:nvSpPr>
          <p:cNvPr id="43012" name="スライド番号プレースホルダー 3">
            <a:extLst>
              <a:ext uri="{FF2B5EF4-FFF2-40B4-BE49-F238E27FC236}">
                <a16:creationId xmlns:a16="http://schemas.microsoft.com/office/drawing/2014/main" id="{9862D697-4A15-4C9C-ABAB-6B46179445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46DCEDCA-1BF5-441D-805D-EFF4BD7B53A3}" type="slidenum">
              <a:rPr lang="en-US" altLang="ja-JP" smtClean="0"/>
              <a:pPr/>
              <a:t>36</a:t>
            </a:fld>
            <a:endParaRPr lang="en-US" altLang="ja-JP"/>
          </a:p>
        </p:txBody>
      </p:sp>
      <p:sp>
        <p:nvSpPr>
          <p:cNvPr id="43013" name="ヘッダー プレースホルダー 1">
            <a:extLst>
              <a:ext uri="{FF2B5EF4-FFF2-40B4-BE49-F238E27FC236}">
                <a16:creationId xmlns:a16="http://schemas.microsoft.com/office/drawing/2014/main" id="{EF4F3025-289D-4153-A5C8-FF23B5843F68}"/>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35013" indent="-282575">
              <a:defRPr>
                <a:solidFill>
                  <a:schemeClr val="tx1"/>
                </a:solidFill>
                <a:latin typeface="Arial" panose="020B0604020202020204" pitchFamily="34" charset="0"/>
                <a:ea typeface="ＭＳ Ｐゴシック" panose="020B0600070205080204" pitchFamily="50" charset="-128"/>
              </a:defRPr>
            </a:lvl2pPr>
            <a:lvl3pPr marL="1131888" indent="-225425">
              <a:defRPr>
                <a:solidFill>
                  <a:schemeClr val="tx1"/>
                </a:solidFill>
                <a:latin typeface="Arial" panose="020B0604020202020204" pitchFamily="34" charset="0"/>
                <a:ea typeface="ＭＳ Ｐゴシック" panose="020B0600070205080204" pitchFamily="50" charset="-128"/>
              </a:defRPr>
            </a:lvl3pPr>
            <a:lvl4pPr marL="1585913" indent="-225425">
              <a:defRPr>
                <a:solidFill>
                  <a:schemeClr val="tx1"/>
                </a:solidFill>
                <a:latin typeface="Arial" panose="020B0604020202020204" pitchFamily="34" charset="0"/>
                <a:ea typeface="ＭＳ Ｐゴシック" panose="020B0600070205080204" pitchFamily="50" charset="-128"/>
              </a:defRPr>
            </a:lvl4pPr>
            <a:lvl5pPr marL="2038350" indent="-225425">
              <a:defRPr>
                <a:solidFill>
                  <a:schemeClr val="tx1"/>
                </a:solidFill>
                <a:latin typeface="Arial" panose="020B0604020202020204" pitchFamily="34" charset="0"/>
                <a:ea typeface="ＭＳ Ｐゴシック" panose="020B0600070205080204" pitchFamily="50" charset="-128"/>
              </a:defRPr>
            </a:lvl5pPr>
            <a:lvl6pPr marL="24955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527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099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671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extLst>
      <p:ext uri="{BB962C8B-B14F-4D97-AF65-F5344CB8AC3E}">
        <p14:creationId xmlns:p14="http://schemas.microsoft.com/office/powerpoint/2010/main" val="41369361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スライド イメージ プレースホルダー 1">
            <a:extLst>
              <a:ext uri="{FF2B5EF4-FFF2-40B4-BE49-F238E27FC236}">
                <a16:creationId xmlns:a16="http://schemas.microsoft.com/office/drawing/2014/main" id="{E63F4514-DBA4-4774-BA2A-45C8A6E9F4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a:extLst>
              <a:ext uri="{FF2B5EF4-FFF2-40B4-BE49-F238E27FC236}">
                <a16:creationId xmlns:a16="http://schemas.microsoft.com/office/drawing/2014/main" id="{B7B70455-8992-4BAE-B02B-1DEEABF24A28}"/>
              </a:ext>
            </a:extLst>
          </p:cNvPr>
          <p:cNvSpPr>
            <a:spLocks noGrp="1"/>
          </p:cNvSpPr>
          <p:nvPr>
            <p:ph type="body" idx="1"/>
          </p:nvPr>
        </p:nvSpPr>
        <p:spPr bwMode="auto"/>
        <p:txBody>
          <a:bodyPr wrap="square" numCol="1" anchor="t" anchorCtr="0" compatLnSpc="1">
            <a:prstTxWarp prst="textNoShape">
              <a:avLst/>
            </a:prstTxWarp>
          </a:bodyPr>
          <a:lstStyle/>
          <a:p>
            <a:pPr>
              <a:defRPr/>
            </a:pPr>
            <a:r>
              <a:rPr lang="en-US" altLang="ja-JP" dirty="0">
                <a:latin typeface="+mn-ea"/>
              </a:rPr>
              <a:t>【</a:t>
            </a:r>
            <a:r>
              <a:rPr lang="ja-JP" altLang="en-US" dirty="0">
                <a:latin typeface="+mn-ea"/>
              </a:rPr>
              <a:t>講義のポイント</a:t>
            </a:r>
            <a:r>
              <a:rPr lang="en-US" altLang="ja-JP" dirty="0">
                <a:latin typeface="+mn-ea"/>
              </a:rPr>
              <a:t>】</a:t>
            </a:r>
          </a:p>
          <a:p>
            <a:pPr>
              <a:defRPr/>
            </a:pPr>
            <a:r>
              <a:rPr lang="ja-JP" altLang="en-US" dirty="0">
                <a:latin typeface="+mn-ea"/>
              </a:rPr>
              <a:t>まず甘い誘い文句に騙されないように、何かおかしいと気づくようになってもらう。</a:t>
            </a:r>
            <a:endParaRPr lang="en-US" altLang="ja-JP" dirty="0">
              <a:latin typeface="+mn-ea"/>
            </a:endParaRPr>
          </a:p>
          <a:p>
            <a:pPr>
              <a:defRPr/>
            </a:pPr>
            <a:r>
              <a:rPr lang="ja-JP" altLang="en-US" dirty="0">
                <a:latin typeface="+mn-ea"/>
              </a:rPr>
              <a:t>・「</a:t>
            </a:r>
            <a:r>
              <a:rPr lang="en-US" altLang="ja-JP" dirty="0">
                <a:latin typeface="+mn-ea"/>
              </a:rPr>
              <a:t>1</a:t>
            </a:r>
            <a:r>
              <a:rPr lang="ja-JP" altLang="en-US" dirty="0">
                <a:latin typeface="+mn-ea"/>
              </a:rPr>
              <a:t>回でも薬物乱用だ」「興味ない」などと言える時はハッキリ、キッパリ断ってください。決して迷わないこと。</a:t>
            </a:r>
            <a:endParaRPr lang="en-US" altLang="ja-JP" dirty="0">
              <a:latin typeface="+mn-ea"/>
            </a:endParaRPr>
          </a:p>
          <a:p>
            <a:pPr>
              <a:defRPr/>
            </a:pPr>
            <a:r>
              <a:rPr lang="ja-JP" altLang="en-US" dirty="0">
                <a:latin typeface="+mn-ea"/>
              </a:rPr>
              <a:t>でも、多くの場合、使いたくないけど断ってイジメられたらどうしようという怖さが先にくるだろうこと、その時は・・・　とにかく逃げる！その場から一刻も早く離れる、誘われる場所は多くの場合人目につかない場所なので、とにかく、人の声のする、明るい方に、狭い場所から広い場所にとにかく逃げるということを伝える。</a:t>
            </a:r>
            <a:endParaRPr lang="en-US" altLang="ja-JP" dirty="0">
              <a:latin typeface="+mn-ea"/>
            </a:endParaRPr>
          </a:p>
          <a:p>
            <a:pPr>
              <a:defRPr/>
            </a:pPr>
            <a:endParaRPr lang="en-US" altLang="ja-JP" dirty="0"/>
          </a:p>
        </p:txBody>
      </p:sp>
      <p:sp>
        <p:nvSpPr>
          <p:cNvPr id="84996" name="スライド番号プレースホルダー 3">
            <a:extLst>
              <a:ext uri="{FF2B5EF4-FFF2-40B4-BE49-F238E27FC236}">
                <a16:creationId xmlns:a16="http://schemas.microsoft.com/office/drawing/2014/main" id="{02C9E1DC-5DD6-4801-BF4B-933DFE94B2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61394B1D-CE90-49DD-9FBD-13E55BF77829}" type="slidenum">
              <a:rPr kumimoji="0" lang="ja-JP" altLang="en-US" sz="1800" smtClean="0"/>
              <a:pPr/>
              <a:t>37</a:t>
            </a:fld>
            <a:endParaRPr kumimoji="0" lang="ja-JP" altLang="en-US" sz="1800"/>
          </a:p>
        </p:txBody>
      </p:sp>
      <p:sp>
        <p:nvSpPr>
          <p:cNvPr id="84997" name="ヘッダー プレースホルダー 1">
            <a:extLst>
              <a:ext uri="{FF2B5EF4-FFF2-40B4-BE49-F238E27FC236}">
                <a16:creationId xmlns:a16="http://schemas.microsoft.com/office/drawing/2014/main" id="{78F1CAA6-91C6-4A17-9D4A-0563E8FC1BCB}"/>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35013" indent="-282575">
              <a:defRPr>
                <a:solidFill>
                  <a:schemeClr val="tx1"/>
                </a:solidFill>
                <a:latin typeface="Arial" panose="020B0604020202020204" pitchFamily="34" charset="0"/>
                <a:ea typeface="ＭＳ Ｐゴシック" panose="020B0600070205080204" pitchFamily="50" charset="-128"/>
              </a:defRPr>
            </a:lvl2pPr>
            <a:lvl3pPr marL="1131888" indent="-225425">
              <a:defRPr>
                <a:solidFill>
                  <a:schemeClr val="tx1"/>
                </a:solidFill>
                <a:latin typeface="Arial" panose="020B0604020202020204" pitchFamily="34" charset="0"/>
                <a:ea typeface="ＭＳ Ｐゴシック" panose="020B0600070205080204" pitchFamily="50" charset="-128"/>
              </a:defRPr>
            </a:lvl3pPr>
            <a:lvl4pPr marL="1585913" indent="-225425">
              <a:defRPr>
                <a:solidFill>
                  <a:schemeClr val="tx1"/>
                </a:solidFill>
                <a:latin typeface="Arial" panose="020B0604020202020204" pitchFamily="34" charset="0"/>
                <a:ea typeface="ＭＳ Ｐゴシック" panose="020B0600070205080204" pitchFamily="50" charset="-128"/>
              </a:defRPr>
            </a:lvl4pPr>
            <a:lvl5pPr marL="2038350" indent="-225425">
              <a:defRPr>
                <a:solidFill>
                  <a:schemeClr val="tx1"/>
                </a:solidFill>
                <a:latin typeface="Arial" panose="020B0604020202020204" pitchFamily="34" charset="0"/>
                <a:ea typeface="ＭＳ Ｐゴシック" panose="020B0600070205080204" pitchFamily="50" charset="-128"/>
              </a:defRPr>
            </a:lvl5pPr>
            <a:lvl6pPr marL="24955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527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099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671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自分を大切にする考え方のポイントを説明するつもりでひとつ１つ問いかけながらすすめる。</a:t>
            </a:r>
            <a:endParaRPr kumimoji="1" lang="en-US" altLang="ja-JP" dirty="0"/>
          </a:p>
          <a:p>
            <a:endParaRPr kumimoji="1" lang="ja-JP" altLang="en-US" dirty="0"/>
          </a:p>
        </p:txBody>
      </p:sp>
      <p:sp>
        <p:nvSpPr>
          <p:cNvPr id="4" name="ヘッダー プレースホルダー 3"/>
          <p:cNvSpPr>
            <a:spLocks noGrp="1"/>
          </p:cNvSpPr>
          <p:nvPr>
            <p:ph type="hdr" sz="quarter"/>
          </p:nvPr>
        </p:nvSpPr>
        <p:spPr/>
        <p:txBody>
          <a:bodyPr/>
          <a:lstStyle/>
          <a:p>
            <a:pPr>
              <a:defRPr/>
            </a:pPr>
            <a:endParaRPr lang="ja-JP" altLang="en-US"/>
          </a:p>
        </p:txBody>
      </p:sp>
      <p:sp>
        <p:nvSpPr>
          <p:cNvPr id="5" name="スライド番号プレースホルダー 4"/>
          <p:cNvSpPr>
            <a:spLocks noGrp="1"/>
          </p:cNvSpPr>
          <p:nvPr>
            <p:ph type="sldNum" sz="quarter" idx="5"/>
          </p:nvPr>
        </p:nvSpPr>
        <p:spPr/>
        <p:txBody>
          <a:bodyPr/>
          <a:lstStyle/>
          <a:p>
            <a:pPr>
              <a:defRPr/>
            </a:pPr>
            <a:fld id="{030FBD49-DF20-4A90-8F2E-FC1B2B048E8E}" type="slidenum">
              <a:rPr lang="ja-JP" altLang="en-US" smtClean="0"/>
              <a:pPr>
                <a:defRPr/>
              </a:pPr>
              <a:t>38</a:t>
            </a:fld>
            <a:endParaRPr lang="ja-JP" altLang="en-US"/>
          </a:p>
        </p:txBody>
      </p:sp>
    </p:spTree>
    <p:extLst>
      <p:ext uri="{BB962C8B-B14F-4D97-AF65-F5344CB8AC3E}">
        <p14:creationId xmlns:p14="http://schemas.microsoft.com/office/powerpoint/2010/main" val="36681715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スライド イメージ プレースホルダー 1">
            <a:extLst>
              <a:ext uri="{FF2B5EF4-FFF2-40B4-BE49-F238E27FC236}">
                <a16:creationId xmlns:a16="http://schemas.microsoft.com/office/drawing/2014/main" id="{A557DFD5-B44D-4471-AE1D-7CBD20AFFC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ノート プレースホルダー 2">
            <a:extLst>
              <a:ext uri="{FF2B5EF4-FFF2-40B4-BE49-F238E27FC236}">
                <a16:creationId xmlns:a16="http://schemas.microsoft.com/office/drawing/2014/main" id="{30C1A0A7-7B70-4BCE-B180-0CBE3CA06AA2}"/>
              </a:ext>
            </a:extLst>
          </p:cNvPr>
          <p:cNvSpPr>
            <a:spLocks noGrp="1"/>
          </p:cNvSpPr>
          <p:nvPr>
            <p:ph type="body" idx="1"/>
          </p:nvPr>
        </p:nvSpPr>
        <p:spPr bwMode="auto"/>
        <p:txBody>
          <a:bodyPr wrap="square" numCol="1" anchor="t" anchorCtr="0" compatLnSpc="1">
            <a:prstTxWarp prst="textNoShape">
              <a:avLst/>
            </a:prstTxWarp>
          </a:bodyPr>
          <a:lstStyle/>
          <a:p>
            <a:pPr>
              <a:defRPr/>
            </a:pPr>
            <a:r>
              <a:rPr lang="en-US" altLang="ja-JP" dirty="0"/>
              <a:t>【</a:t>
            </a:r>
            <a:r>
              <a:rPr lang="ja-JP" altLang="en-US" dirty="0"/>
              <a:t>講義のポイント</a:t>
            </a:r>
            <a:r>
              <a:rPr lang="en-US" altLang="ja-JP" dirty="0"/>
              <a:t>】</a:t>
            </a:r>
          </a:p>
          <a:p>
            <a:pPr>
              <a:defRPr/>
            </a:pPr>
            <a:r>
              <a:rPr lang="ja-JP" altLang="en-US" dirty="0"/>
              <a:t>悩んだら思い出せるように丁寧に説明する。</a:t>
            </a:r>
            <a:endParaRPr lang="en-US" altLang="ja-JP" dirty="0"/>
          </a:p>
          <a:p>
            <a:pPr>
              <a:defRPr/>
            </a:pPr>
            <a:r>
              <a:rPr lang="ja-JP" altLang="en-US" dirty="0"/>
              <a:t>ただ、どうにもならないことがおこるかもしれないので、その場合は、大人を頼るよう、相談できる場所を伝える。</a:t>
            </a:r>
            <a:endParaRPr lang="en-US" altLang="ja-JP" dirty="0"/>
          </a:p>
          <a:p>
            <a:pPr>
              <a:defRPr/>
            </a:pPr>
            <a:endParaRPr lang="en-US" altLang="ja-JP" dirty="0"/>
          </a:p>
        </p:txBody>
      </p:sp>
      <p:sp>
        <p:nvSpPr>
          <p:cNvPr id="105476" name="スライド番号プレースホルダー 3">
            <a:extLst>
              <a:ext uri="{FF2B5EF4-FFF2-40B4-BE49-F238E27FC236}">
                <a16:creationId xmlns:a16="http://schemas.microsoft.com/office/drawing/2014/main" id="{7A1C7634-A71A-48D7-907D-3F1632A720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1282382D-C248-44A1-AE30-BD290993F8EC}" type="slidenum">
              <a:rPr lang="ja-JP" altLang="en-US" smtClean="0"/>
              <a:pPr/>
              <a:t>39</a:t>
            </a:fld>
            <a:endParaRPr lang="ja-JP" altLang="en-US"/>
          </a:p>
        </p:txBody>
      </p:sp>
      <p:sp>
        <p:nvSpPr>
          <p:cNvPr id="105477" name="ヘッダー プレースホルダー 1">
            <a:extLst>
              <a:ext uri="{FF2B5EF4-FFF2-40B4-BE49-F238E27FC236}">
                <a16:creationId xmlns:a16="http://schemas.microsoft.com/office/drawing/2014/main" id="{ADD5ECA4-3E4B-4F56-BE85-C2FF6E00AAA6}"/>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35013" indent="-282575">
              <a:defRPr>
                <a:solidFill>
                  <a:schemeClr val="tx1"/>
                </a:solidFill>
                <a:latin typeface="Arial" panose="020B0604020202020204" pitchFamily="34" charset="0"/>
                <a:ea typeface="ＭＳ Ｐゴシック" panose="020B0600070205080204" pitchFamily="50" charset="-128"/>
              </a:defRPr>
            </a:lvl2pPr>
            <a:lvl3pPr marL="1131888" indent="-225425">
              <a:defRPr>
                <a:solidFill>
                  <a:schemeClr val="tx1"/>
                </a:solidFill>
                <a:latin typeface="Arial" panose="020B0604020202020204" pitchFamily="34" charset="0"/>
                <a:ea typeface="ＭＳ Ｐゴシック" panose="020B0600070205080204" pitchFamily="50" charset="-128"/>
              </a:defRPr>
            </a:lvl3pPr>
            <a:lvl4pPr marL="1585913" indent="-225425">
              <a:defRPr>
                <a:solidFill>
                  <a:schemeClr val="tx1"/>
                </a:solidFill>
                <a:latin typeface="Arial" panose="020B0604020202020204" pitchFamily="34" charset="0"/>
                <a:ea typeface="ＭＳ Ｐゴシック" panose="020B0600070205080204" pitchFamily="50" charset="-128"/>
              </a:defRPr>
            </a:lvl4pPr>
            <a:lvl5pPr marL="2038350" indent="-225425">
              <a:defRPr>
                <a:solidFill>
                  <a:schemeClr val="tx1"/>
                </a:solidFill>
                <a:latin typeface="Arial" panose="020B0604020202020204" pitchFamily="34" charset="0"/>
                <a:ea typeface="ＭＳ Ｐゴシック" panose="020B0600070205080204" pitchFamily="50" charset="-128"/>
              </a:defRPr>
            </a:lvl5pPr>
            <a:lvl6pPr marL="24955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527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099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671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薬には決まりがあることを伝える。</a:t>
            </a:r>
            <a:endParaRPr kumimoji="1" lang="en-US" altLang="ja-JP" dirty="0"/>
          </a:p>
          <a:p>
            <a:r>
              <a:rPr kumimoji="1" lang="ja-JP" altLang="en-US" dirty="0"/>
              <a:t>全ての薬はこの決まりがあることを伝える。</a:t>
            </a:r>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4</a:t>
            </a:fld>
            <a:endParaRPr kumimoji="1" lang="ja-JP" altLang="en-US"/>
          </a:p>
        </p:txBody>
      </p:sp>
    </p:spTree>
    <p:extLst>
      <p:ext uri="{BB962C8B-B14F-4D97-AF65-F5344CB8AC3E}">
        <p14:creationId xmlns:p14="http://schemas.microsoft.com/office/powerpoint/2010/main" val="28197839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吹き出し内の文言は自由に変更可。</a:t>
            </a:r>
            <a:endParaRPr kumimoji="1" lang="en-US" altLang="ja-JP" dirty="0"/>
          </a:p>
          <a:p>
            <a:r>
              <a:rPr kumimoji="1" lang="ja-JP" altLang="en-US" dirty="0"/>
              <a:t>ＱＲコードを読み込むと、全国の相談窓口、長崎県の相談窓口電話番号一覧がでるので、困ったら電話するように伝える。</a:t>
            </a:r>
            <a:endParaRPr kumimoji="1" lang="en-US" altLang="ja-JP" dirty="0"/>
          </a:p>
          <a:p>
            <a:r>
              <a:rPr kumimoji="1" lang="ja-JP" altLang="en-US" dirty="0"/>
              <a:t>友達のこと、家族のこと、相談したかったら連絡するように伝えること。</a:t>
            </a:r>
          </a:p>
          <a:p>
            <a:endParaRPr kumimoji="1" lang="ja-JP" altLang="en-US" dirty="0"/>
          </a:p>
        </p:txBody>
      </p:sp>
      <p:sp>
        <p:nvSpPr>
          <p:cNvPr id="4" name="スライド番号プレースホルダー 3"/>
          <p:cNvSpPr>
            <a:spLocks noGrp="1"/>
          </p:cNvSpPr>
          <p:nvPr>
            <p:ph type="sldNum" sz="quarter" idx="5"/>
          </p:nvPr>
        </p:nvSpPr>
        <p:spPr/>
        <p:txBody>
          <a:bodyPr/>
          <a:lstStyle/>
          <a:p>
            <a:fld id="{BF9E2073-9B46-4539-80A8-894B8008C8F3}" type="slidenum">
              <a:rPr kumimoji="1" lang="ja-JP" altLang="en-US" smtClean="0"/>
              <a:t>40</a:t>
            </a:fld>
            <a:endParaRPr kumimoji="1" lang="ja-JP" altLang="en-US"/>
          </a:p>
        </p:txBody>
      </p:sp>
      <p:sp>
        <p:nvSpPr>
          <p:cNvPr id="5" name="ヘッダー プレースホルダー 4">
            <a:extLst>
              <a:ext uri="{FF2B5EF4-FFF2-40B4-BE49-F238E27FC236}">
                <a16:creationId xmlns:a16="http://schemas.microsoft.com/office/drawing/2014/main" id="{7FAB9F5A-FD26-452C-AB37-E45E4336DD17}"/>
              </a:ext>
            </a:extLst>
          </p:cNvPr>
          <p:cNvSpPr>
            <a:spLocks noGrp="1"/>
          </p:cNvSpPr>
          <p:nvPr>
            <p:ph type="hdr" sz="quarter"/>
          </p:nvPr>
        </p:nvSpPr>
        <p:spPr/>
        <p:txBody>
          <a:bodyPr/>
          <a:lstStyle/>
          <a:p>
            <a:pPr>
              <a:defRPr/>
            </a:pPr>
            <a:endParaRPr lang="ja-JP" altLang="en-US"/>
          </a:p>
        </p:txBody>
      </p:sp>
    </p:spTree>
    <p:extLst>
      <p:ext uri="{BB962C8B-B14F-4D97-AF65-F5344CB8AC3E}">
        <p14:creationId xmlns:p14="http://schemas.microsoft.com/office/powerpoint/2010/main" val="2146493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講義ポイント</a:t>
            </a:r>
            <a:r>
              <a:rPr kumimoji="1" lang="en-US" altLang="ja-JP" dirty="0"/>
              <a:t>】</a:t>
            </a:r>
          </a:p>
          <a:p>
            <a:r>
              <a:rPr kumimoji="1" lang="ja-JP" altLang="en-US" dirty="0"/>
              <a:t>薬は体を治す手伝いをするものであるが、体に負担をかける（副作用）が存在すること、</a:t>
            </a:r>
          </a:p>
          <a:p>
            <a:r>
              <a:rPr kumimoji="1" lang="ja-JP" altLang="en-US" dirty="0"/>
              <a:t>薬とは諸刃の剣であることを伝える</a:t>
            </a:r>
          </a:p>
          <a:p>
            <a:r>
              <a:rPr kumimoji="1" lang="ja-JP" altLang="en-US" dirty="0"/>
              <a:t>勝手に１度に大量に薬を飲むことなどは体に悪影響を及ぼすことを知らせる。</a:t>
            </a:r>
            <a:endParaRPr kumimoji="1" lang="en-US" altLang="ja-JP" dirty="0"/>
          </a:p>
          <a:p>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5</a:t>
            </a:fld>
            <a:endParaRPr kumimoji="1" lang="ja-JP" altLang="en-US"/>
          </a:p>
        </p:txBody>
      </p:sp>
    </p:spTree>
    <p:extLst>
      <p:ext uri="{BB962C8B-B14F-4D97-AF65-F5344CB8AC3E}">
        <p14:creationId xmlns:p14="http://schemas.microsoft.com/office/powerpoint/2010/main" val="1472910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オーバードーズの話を入れるかどうかは、学校側と協議のうえで決定すること。</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6</a:t>
            </a:fld>
            <a:endParaRPr kumimoji="1" lang="ja-JP" altLang="en-US"/>
          </a:p>
        </p:txBody>
      </p:sp>
    </p:spTree>
    <p:extLst>
      <p:ext uri="{BB962C8B-B14F-4D97-AF65-F5344CB8AC3E}">
        <p14:creationId xmlns:p14="http://schemas.microsoft.com/office/powerpoint/2010/main" val="1430163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7</a:t>
            </a:fld>
            <a:endParaRPr kumimoji="1" lang="ja-JP" altLang="en-US"/>
          </a:p>
        </p:txBody>
      </p:sp>
    </p:spTree>
    <p:extLst>
      <p:ext uri="{BB962C8B-B14F-4D97-AF65-F5344CB8AC3E}">
        <p14:creationId xmlns:p14="http://schemas.microsoft.com/office/powerpoint/2010/main" val="158542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市販薬乱用の背景から、相談窓口のスライドは必ず入れること。</a:t>
            </a:r>
            <a:endParaRPr kumimoji="1" lang="en-US" altLang="ja-JP" dirty="0"/>
          </a:p>
          <a:p>
            <a:r>
              <a:rPr kumimoji="1" lang="ja-JP" altLang="en-US" dirty="0"/>
              <a:t>ＱＲコードから相談窓口の電話連絡先等も見えるので、印刷して配布すること。</a:t>
            </a:r>
            <a:endParaRPr kumimoji="1" lang="en-US" altLang="ja-JP" dirty="0"/>
          </a:p>
          <a:p>
            <a:r>
              <a:rPr kumimoji="1" lang="ja-JP" altLang="en-US" dirty="0"/>
              <a:t>その際、吹き出し内の文言は状況に合わせ変更すること。</a:t>
            </a:r>
            <a:endParaRPr kumimoji="1" lang="en-US" altLang="ja-JP" dirty="0"/>
          </a:p>
        </p:txBody>
      </p:sp>
      <p:sp>
        <p:nvSpPr>
          <p:cNvPr id="4" name="スライド番号プレースホルダー 3"/>
          <p:cNvSpPr>
            <a:spLocks noGrp="1"/>
          </p:cNvSpPr>
          <p:nvPr>
            <p:ph type="sldNum" sz="quarter" idx="5"/>
          </p:nvPr>
        </p:nvSpPr>
        <p:spPr/>
        <p:txBody>
          <a:bodyPr/>
          <a:lstStyle/>
          <a:p>
            <a:fld id="{BF9E2073-9B46-4539-80A8-894B8008C8F3}" type="slidenum">
              <a:rPr kumimoji="1" lang="ja-JP" altLang="en-US" smtClean="0"/>
              <a:t>8</a:t>
            </a:fld>
            <a:endParaRPr kumimoji="1" lang="ja-JP" altLang="en-US"/>
          </a:p>
        </p:txBody>
      </p:sp>
      <p:sp>
        <p:nvSpPr>
          <p:cNvPr id="5" name="ヘッダー プレースホルダー 4">
            <a:extLst>
              <a:ext uri="{FF2B5EF4-FFF2-40B4-BE49-F238E27FC236}">
                <a16:creationId xmlns:a16="http://schemas.microsoft.com/office/drawing/2014/main" id="{6821A8E4-4415-49B1-A177-71EAD4070414}"/>
              </a:ext>
            </a:extLst>
          </p:cNvPr>
          <p:cNvSpPr>
            <a:spLocks noGrp="1"/>
          </p:cNvSpPr>
          <p:nvPr>
            <p:ph type="hdr" sz="quarter"/>
          </p:nvPr>
        </p:nvSpPr>
        <p:spPr/>
        <p:txBody>
          <a:bodyPr/>
          <a:lstStyle/>
          <a:p>
            <a:pPr>
              <a:defRPr/>
            </a:pPr>
            <a:endParaRPr lang="ja-JP" altLang="en-US"/>
          </a:p>
        </p:txBody>
      </p:sp>
    </p:spTree>
    <p:extLst>
      <p:ext uri="{BB962C8B-B14F-4D97-AF65-F5344CB8AC3E}">
        <p14:creationId xmlns:p14="http://schemas.microsoft.com/office/powerpoint/2010/main" val="1255783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薬物乱用の定義について、問いかけながら示す。</a:t>
            </a:r>
            <a:endParaRPr kumimoji="1" lang="en-US" altLang="ja-JP" dirty="0"/>
          </a:p>
          <a:p>
            <a:r>
              <a:rPr kumimoji="1" lang="ja-JP" altLang="en-US" dirty="0"/>
              <a:t>ルールが先ほどまでの決まりにつながるように話す。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9</a:t>
            </a:fld>
            <a:endParaRPr kumimoji="1" lang="ja-JP" altLang="en-US"/>
          </a:p>
        </p:txBody>
      </p:sp>
      <p:sp>
        <p:nvSpPr>
          <p:cNvPr id="5" name="ヘッダー プレースホルダー 4">
            <a:extLst>
              <a:ext uri="{FF2B5EF4-FFF2-40B4-BE49-F238E27FC236}">
                <a16:creationId xmlns:a16="http://schemas.microsoft.com/office/drawing/2014/main" id="{12A893E6-B91C-4D46-A771-BCA306D33C87}"/>
              </a:ext>
            </a:extLst>
          </p:cNvPr>
          <p:cNvSpPr>
            <a:spLocks noGrp="1"/>
          </p:cNvSpPr>
          <p:nvPr>
            <p:ph type="hdr" sz="quarter"/>
          </p:nvPr>
        </p:nvSpPr>
        <p:spPr/>
        <p:txBody>
          <a:bodyPr/>
          <a:lstStyle/>
          <a:p>
            <a:pPr>
              <a:defRPr/>
            </a:pPr>
            <a:endParaRPr lang="ja-JP" altLang="en-US"/>
          </a:p>
        </p:txBody>
      </p:sp>
    </p:spTree>
    <p:extLst>
      <p:ext uri="{BB962C8B-B14F-4D97-AF65-F5344CB8AC3E}">
        <p14:creationId xmlns:p14="http://schemas.microsoft.com/office/powerpoint/2010/main" val="1301356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716E26-A396-4A9D-A6BE-56AEE51AB489}"/>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42E48FA-63AB-400D-A7B1-34372C27335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E63E847-8C6E-49D5-8FF5-A31A215015C1}"/>
              </a:ext>
            </a:extLst>
          </p:cNvPr>
          <p:cNvSpPr>
            <a:spLocks noGrp="1"/>
          </p:cNvSpPr>
          <p:nvPr>
            <p:ph type="dt" sz="half" idx="10"/>
          </p:nvPr>
        </p:nvSpPr>
        <p:spPr/>
        <p:txBody>
          <a:bodyPr/>
          <a:lstStyle/>
          <a:p>
            <a:fld id="{7B2E4763-4454-4614-8E8B-CCB378E76FCB}" type="datetimeFigureOut">
              <a:rPr kumimoji="1" lang="ja-JP" altLang="en-US" smtClean="0"/>
              <a:t>2024/3/15</a:t>
            </a:fld>
            <a:endParaRPr kumimoji="1" lang="ja-JP" altLang="en-US"/>
          </a:p>
        </p:txBody>
      </p:sp>
      <p:sp>
        <p:nvSpPr>
          <p:cNvPr id="5" name="フッター プレースホルダー 4">
            <a:extLst>
              <a:ext uri="{FF2B5EF4-FFF2-40B4-BE49-F238E27FC236}">
                <a16:creationId xmlns:a16="http://schemas.microsoft.com/office/drawing/2014/main" id="{B8B43012-7B66-4ECE-BDBD-441206220C0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DB33391-7EE7-4C57-A3EB-322E360E571B}"/>
              </a:ext>
            </a:extLst>
          </p:cNvPr>
          <p:cNvSpPr>
            <a:spLocks noGrp="1"/>
          </p:cNvSpPr>
          <p:nvPr>
            <p:ph type="sldNum" sz="quarter" idx="12"/>
          </p:nvPr>
        </p:nvSpPr>
        <p:spPr/>
        <p:txBody>
          <a:bodyPr/>
          <a:lstStyle/>
          <a:p>
            <a:fld id="{E89C422E-B4FC-48EF-B667-62D0C22A3869}" type="slidenum">
              <a:rPr kumimoji="1" lang="ja-JP" altLang="en-US" smtClean="0"/>
              <a:t>‹#›</a:t>
            </a:fld>
            <a:endParaRPr kumimoji="1" lang="ja-JP" altLang="en-US"/>
          </a:p>
        </p:txBody>
      </p:sp>
    </p:spTree>
    <p:extLst>
      <p:ext uri="{BB962C8B-B14F-4D97-AF65-F5344CB8AC3E}">
        <p14:creationId xmlns:p14="http://schemas.microsoft.com/office/powerpoint/2010/main" val="2431674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0BBF4A-E45F-4428-B43B-21590ACC5BD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8B5C3D4-2BEE-4788-A834-7E5384C1567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D55FD8D-1D92-44F8-9D8F-0E9B997E9E82}"/>
              </a:ext>
            </a:extLst>
          </p:cNvPr>
          <p:cNvSpPr>
            <a:spLocks noGrp="1"/>
          </p:cNvSpPr>
          <p:nvPr>
            <p:ph type="dt" sz="half" idx="10"/>
          </p:nvPr>
        </p:nvSpPr>
        <p:spPr/>
        <p:txBody>
          <a:bodyPr/>
          <a:lstStyle/>
          <a:p>
            <a:fld id="{7B2E4763-4454-4614-8E8B-CCB378E76FCB}" type="datetimeFigureOut">
              <a:rPr kumimoji="1" lang="ja-JP" altLang="en-US" smtClean="0"/>
              <a:t>2024/3/15</a:t>
            </a:fld>
            <a:endParaRPr kumimoji="1" lang="ja-JP" altLang="en-US"/>
          </a:p>
        </p:txBody>
      </p:sp>
      <p:sp>
        <p:nvSpPr>
          <p:cNvPr id="5" name="フッター プレースホルダー 4">
            <a:extLst>
              <a:ext uri="{FF2B5EF4-FFF2-40B4-BE49-F238E27FC236}">
                <a16:creationId xmlns:a16="http://schemas.microsoft.com/office/drawing/2014/main" id="{006530BE-E982-4D5A-9973-0F5329357D2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A9B3F30-0010-415E-84A9-B5231E1D9BD9}"/>
              </a:ext>
            </a:extLst>
          </p:cNvPr>
          <p:cNvSpPr>
            <a:spLocks noGrp="1"/>
          </p:cNvSpPr>
          <p:nvPr>
            <p:ph type="sldNum" sz="quarter" idx="12"/>
          </p:nvPr>
        </p:nvSpPr>
        <p:spPr/>
        <p:txBody>
          <a:bodyPr/>
          <a:lstStyle/>
          <a:p>
            <a:fld id="{E89C422E-B4FC-48EF-B667-62D0C22A3869}" type="slidenum">
              <a:rPr kumimoji="1" lang="ja-JP" altLang="en-US" smtClean="0"/>
              <a:t>‹#›</a:t>
            </a:fld>
            <a:endParaRPr kumimoji="1" lang="ja-JP" altLang="en-US"/>
          </a:p>
        </p:txBody>
      </p:sp>
    </p:spTree>
    <p:extLst>
      <p:ext uri="{BB962C8B-B14F-4D97-AF65-F5344CB8AC3E}">
        <p14:creationId xmlns:p14="http://schemas.microsoft.com/office/powerpoint/2010/main" val="3052148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C6FD628-2CCE-4BE0-8719-B3D2A65B8B21}"/>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807C604-8C39-4EE5-AB5B-FD43FFCEFA02}"/>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25192C6-9212-4F07-A610-5500CD294571}"/>
              </a:ext>
            </a:extLst>
          </p:cNvPr>
          <p:cNvSpPr>
            <a:spLocks noGrp="1"/>
          </p:cNvSpPr>
          <p:nvPr>
            <p:ph type="dt" sz="half" idx="10"/>
          </p:nvPr>
        </p:nvSpPr>
        <p:spPr/>
        <p:txBody>
          <a:bodyPr/>
          <a:lstStyle/>
          <a:p>
            <a:fld id="{7B2E4763-4454-4614-8E8B-CCB378E76FCB}" type="datetimeFigureOut">
              <a:rPr kumimoji="1" lang="ja-JP" altLang="en-US" smtClean="0"/>
              <a:t>2024/3/15</a:t>
            </a:fld>
            <a:endParaRPr kumimoji="1" lang="ja-JP" altLang="en-US"/>
          </a:p>
        </p:txBody>
      </p:sp>
      <p:sp>
        <p:nvSpPr>
          <p:cNvPr id="5" name="フッター プレースホルダー 4">
            <a:extLst>
              <a:ext uri="{FF2B5EF4-FFF2-40B4-BE49-F238E27FC236}">
                <a16:creationId xmlns:a16="http://schemas.microsoft.com/office/drawing/2014/main" id="{21CF0C18-626F-40F4-BF7E-206C78265B3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54A1D9D-F948-49D6-9ADF-A53A54C822F7}"/>
              </a:ext>
            </a:extLst>
          </p:cNvPr>
          <p:cNvSpPr>
            <a:spLocks noGrp="1"/>
          </p:cNvSpPr>
          <p:nvPr>
            <p:ph type="sldNum" sz="quarter" idx="12"/>
          </p:nvPr>
        </p:nvSpPr>
        <p:spPr/>
        <p:txBody>
          <a:bodyPr/>
          <a:lstStyle/>
          <a:p>
            <a:fld id="{E89C422E-B4FC-48EF-B667-62D0C22A3869}" type="slidenum">
              <a:rPr kumimoji="1" lang="ja-JP" altLang="en-US" smtClean="0"/>
              <a:t>‹#›</a:t>
            </a:fld>
            <a:endParaRPr kumimoji="1" lang="ja-JP" altLang="en-US"/>
          </a:p>
        </p:txBody>
      </p:sp>
    </p:spTree>
    <p:extLst>
      <p:ext uri="{BB962C8B-B14F-4D97-AF65-F5344CB8AC3E}">
        <p14:creationId xmlns:p14="http://schemas.microsoft.com/office/powerpoint/2010/main" val="738669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1_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F008C9A4-21AE-4D8F-AC3A-6B8B7BAAEDF3}"/>
              </a:ext>
            </a:extLst>
          </p:cNvPr>
          <p:cNvSpPr>
            <a:spLocks noGrp="1" noChangeArrowheads="1"/>
          </p:cNvSpPr>
          <p:nvPr>
            <p:ph type="dt" sz="half" idx="10"/>
          </p:nvPr>
        </p:nvSpPr>
        <p:spPr>
          <a:ln/>
        </p:spPr>
        <p:txBody>
          <a:bodyPr/>
          <a:lstStyle>
            <a:lvl1pPr>
              <a:defRPr/>
            </a:lvl1pPr>
          </a:lstStyle>
          <a:p>
            <a:pPr>
              <a:defRPr/>
            </a:pPr>
            <a:endParaRPr lang="ja-JP" altLang="ja-JP"/>
          </a:p>
        </p:txBody>
      </p:sp>
      <p:sp>
        <p:nvSpPr>
          <p:cNvPr id="6" name="Rectangle 5">
            <a:extLst>
              <a:ext uri="{FF2B5EF4-FFF2-40B4-BE49-F238E27FC236}">
                <a16:creationId xmlns:a16="http://schemas.microsoft.com/office/drawing/2014/main" id="{6E9ACAE3-13BB-4BE3-9278-0B15F654A447}"/>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7" name="Rectangle 6">
            <a:extLst>
              <a:ext uri="{FF2B5EF4-FFF2-40B4-BE49-F238E27FC236}">
                <a16:creationId xmlns:a16="http://schemas.microsoft.com/office/drawing/2014/main" id="{70351F53-170A-4B17-9302-86020CAAD0C1}"/>
              </a:ext>
            </a:extLst>
          </p:cNvPr>
          <p:cNvSpPr>
            <a:spLocks noGrp="1" noChangeArrowheads="1"/>
          </p:cNvSpPr>
          <p:nvPr>
            <p:ph type="sldNum" sz="quarter" idx="12"/>
          </p:nvPr>
        </p:nvSpPr>
        <p:spPr>
          <a:ln/>
        </p:spPr>
        <p:txBody>
          <a:bodyPr/>
          <a:lstStyle>
            <a:lvl1pPr>
              <a:defRPr/>
            </a:lvl1pPr>
          </a:lstStyle>
          <a:p>
            <a:pPr>
              <a:defRPr/>
            </a:pPr>
            <a:fld id="{384EEB73-C030-49D4-B6D7-81ACF7CD0B44}" type="slidenum">
              <a:rPr lang="ja-JP" altLang="ja-JP"/>
              <a:pPr>
                <a:defRPr/>
              </a:pPr>
              <a:t>‹#›</a:t>
            </a:fld>
            <a:endParaRPr lang="ja-JP" altLang="ja-JP"/>
          </a:p>
        </p:txBody>
      </p:sp>
    </p:spTree>
    <p:extLst>
      <p:ext uri="{BB962C8B-B14F-4D97-AF65-F5344CB8AC3E}">
        <p14:creationId xmlns:p14="http://schemas.microsoft.com/office/powerpoint/2010/main" val="1982055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54A699-E1DC-4F22-BA88-8C05BCB20DB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18A3EF1-15CE-47BB-A4D7-4A84EA6E626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F82F9E3-912C-4670-BCF1-43D13AFF656B}"/>
              </a:ext>
            </a:extLst>
          </p:cNvPr>
          <p:cNvSpPr>
            <a:spLocks noGrp="1"/>
          </p:cNvSpPr>
          <p:nvPr>
            <p:ph type="dt" sz="half" idx="10"/>
          </p:nvPr>
        </p:nvSpPr>
        <p:spPr/>
        <p:txBody>
          <a:bodyPr/>
          <a:lstStyle/>
          <a:p>
            <a:fld id="{7B2E4763-4454-4614-8E8B-CCB378E76FCB}" type="datetimeFigureOut">
              <a:rPr kumimoji="1" lang="ja-JP" altLang="en-US" smtClean="0"/>
              <a:t>2024/3/15</a:t>
            </a:fld>
            <a:endParaRPr kumimoji="1" lang="ja-JP" altLang="en-US"/>
          </a:p>
        </p:txBody>
      </p:sp>
      <p:sp>
        <p:nvSpPr>
          <p:cNvPr id="5" name="フッター プレースホルダー 4">
            <a:extLst>
              <a:ext uri="{FF2B5EF4-FFF2-40B4-BE49-F238E27FC236}">
                <a16:creationId xmlns:a16="http://schemas.microsoft.com/office/drawing/2014/main" id="{C4F8C2B4-B7D0-4E30-B99E-78A670D194C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3566600-8FA0-48C2-A92D-918DABB0D2AE}"/>
              </a:ext>
            </a:extLst>
          </p:cNvPr>
          <p:cNvSpPr>
            <a:spLocks noGrp="1"/>
          </p:cNvSpPr>
          <p:nvPr>
            <p:ph type="sldNum" sz="quarter" idx="12"/>
          </p:nvPr>
        </p:nvSpPr>
        <p:spPr/>
        <p:txBody>
          <a:bodyPr/>
          <a:lstStyle/>
          <a:p>
            <a:fld id="{E89C422E-B4FC-48EF-B667-62D0C22A3869}" type="slidenum">
              <a:rPr kumimoji="1" lang="ja-JP" altLang="en-US" smtClean="0"/>
              <a:t>‹#›</a:t>
            </a:fld>
            <a:endParaRPr kumimoji="1" lang="ja-JP" altLang="en-US"/>
          </a:p>
        </p:txBody>
      </p:sp>
    </p:spTree>
    <p:extLst>
      <p:ext uri="{BB962C8B-B14F-4D97-AF65-F5344CB8AC3E}">
        <p14:creationId xmlns:p14="http://schemas.microsoft.com/office/powerpoint/2010/main" val="3237958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2A059A-3E26-471A-86AB-5C2E8221FB40}"/>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9A5F69C-BA51-47FE-8AC0-26A0FAD826E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9BD1B79-44E8-4C97-92ED-029609F5EA0F}"/>
              </a:ext>
            </a:extLst>
          </p:cNvPr>
          <p:cNvSpPr>
            <a:spLocks noGrp="1"/>
          </p:cNvSpPr>
          <p:nvPr>
            <p:ph type="dt" sz="half" idx="10"/>
          </p:nvPr>
        </p:nvSpPr>
        <p:spPr/>
        <p:txBody>
          <a:bodyPr/>
          <a:lstStyle/>
          <a:p>
            <a:fld id="{7B2E4763-4454-4614-8E8B-CCB378E76FCB}" type="datetimeFigureOut">
              <a:rPr kumimoji="1" lang="ja-JP" altLang="en-US" smtClean="0"/>
              <a:t>2024/3/15</a:t>
            </a:fld>
            <a:endParaRPr kumimoji="1" lang="ja-JP" altLang="en-US"/>
          </a:p>
        </p:txBody>
      </p:sp>
      <p:sp>
        <p:nvSpPr>
          <p:cNvPr id="5" name="フッター プレースホルダー 4">
            <a:extLst>
              <a:ext uri="{FF2B5EF4-FFF2-40B4-BE49-F238E27FC236}">
                <a16:creationId xmlns:a16="http://schemas.microsoft.com/office/drawing/2014/main" id="{8D4BF16D-BC26-4C45-9488-D77A46E76C7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4CCAB81-700E-4DD6-B9DB-60DE6F43AB64}"/>
              </a:ext>
            </a:extLst>
          </p:cNvPr>
          <p:cNvSpPr>
            <a:spLocks noGrp="1"/>
          </p:cNvSpPr>
          <p:nvPr>
            <p:ph type="sldNum" sz="quarter" idx="12"/>
          </p:nvPr>
        </p:nvSpPr>
        <p:spPr/>
        <p:txBody>
          <a:bodyPr/>
          <a:lstStyle/>
          <a:p>
            <a:fld id="{E89C422E-B4FC-48EF-B667-62D0C22A3869}" type="slidenum">
              <a:rPr kumimoji="1" lang="ja-JP" altLang="en-US" smtClean="0"/>
              <a:t>‹#›</a:t>
            </a:fld>
            <a:endParaRPr kumimoji="1" lang="ja-JP" altLang="en-US"/>
          </a:p>
        </p:txBody>
      </p:sp>
    </p:spTree>
    <p:extLst>
      <p:ext uri="{BB962C8B-B14F-4D97-AF65-F5344CB8AC3E}">
        <p14:creationId xmlns:p14="http://schemas.microsoft.com/office/powerpoint/2010/main" val="3784651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3FF60B-8B39-42B8-874E-21ADDAAA23F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6BF0743-D067-48AB-A7C5-26FA2BA0474C}"/>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53160F3-D3A4-48E4-8CF8-7487FDFEECBF}"/>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95A1D80-1F48-4C9B-AF86-5E967607EE6D}"/>
              </a:ext>
            </a:extLst>
          </p:cNvPr>
          <p:cNvSpPr>
            <a:spLocks noGrp="1"/>
          </p:cNvSpPr>
          <p:nvPr>
            <p:ph type="dt" sz="half" idx="10"/>
          </p:nvPr>
        </p:nvSpPr>
        <p:spPr/>
        <p:txBody>
          <a:bodyPr/>
          <a:lstStyle/>
          <a:p>
            <a:fld id="{7B2E4763-4454-4614-8E8B-CCB378E76FCB}" type="datetimeFigureOut">
              <a:rPr kumimoji="1" lang="ja-JP" altLang="en-US" smtClean="0"/>
              <a:t>2024/3/15</a:t>
            </a:fld>
            <a:endParaRPr kumimoji="1" lang="ja-JP" altLang="en-US"/>
          </a:p>
        </p:txBody>
      </p:sp>
      <p:sp>
        <p:nvSpPr>
          <p:cNvPr id="6" name="フッター プレースホルダー 5">
            <a:extLst>
              <a:ext uri="{FF2B5EF4-FFF2-40B4-BE49-F238E27FC236}">
                <a16:creationId xmlns:a16="http://schemas.microsoft.com/office/drawing/2014/main" id="{E0D9C91B-31F0-4037-9D68-BA10D0DE06E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864C362-45C6-4661-8598-0E6F38E96518}"/>
              </a:ext>
            </a:extLst>
          </p:cNvPr>
          <p:cNvSpPr>
            <a:spLocks noGrp="1"/>
          </p:cNvSpPr>
          <p:nvPr>
            <p:ph type="sldNum" sz="quarter" idx="12"/>
          </p:nvPr>
        </p:nvSpPr>
        <p:spPr/>
        <p:txBody>
          <a:bodyPr/>
          <a:lstStyle/>
          <a:p>
            <a:fld id="{E89C422E-B4FC-48EF-B667-62D0C22A3869}" type="slidenum">
              <a:rPr kumimoji="1" lang="ja-JP" altLang="en-US" smtClean="0"/>
              <a:t>‹#›</a:t>
            </a:fld>
            <a:endParaRPr kumimoji="1" lang="ja-JP" altLang="en-US"/>
          </a:p>
        </p:txBody>
      </p:sp>
    </p:spTree>
    <p:extLst>
      <p:ext uri="{BB962C8B-B14F-4D97-AF65-F5344CB8AC3E}">
        <p14:creationId xmlns:p14="http://schemas.microsoft.com/office/powerpoint/2010/main" val="1460365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896698-3C6F-484C-8A5D-BCD4FCF7105A}"/>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556E718-3699-49D0-827C-9863E015727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9CD31F3-8A85-4B35-8F30-01F2151DFEBA}"/>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BA504B3-5884-4E21-9600-8D548475426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048FC5A-DDC7-4CE3-9938-5F5788BA93F1}"/>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466DAC2-2767-4DC5-9C2F-F53B8E4F2F7A}"/>
              </a:ext>
            </a:extLst>
          </p:cNvPr>
          <p:cNvSpPr>
            <a:spLocks noGrp="1"/>
          </p:cNvSpPr>
          <p:nvPr>
            <p:ph type="dt" sz="half" idx="10"/>
          </p:nvPr>
        </p:nvSpPr>
        <p:spPr/>
        <p:txBody>
          <a:bodyPr/>
          <a:lstStyle/>
          <a:p>
            <a:fld id="{7B2E4763-4454-4614-8E8B-CCB378E76FCB}" type="datetimeFigureOut">
              <a:rPr kumimoji="1" lang="ja-JP" altLang="en-US" smtClean="0"/>
              <a:t>2024/3/15</a:t>
            </a:fld>
            <a:endParaRPr kumimoji="1" lang="ja-JP" altLang="en-US"/>
          </a:p>
        </p:txBody>
      </p:sp>
      <p:sp>
        <p:nvSpPr>
          <p:cNvPr id="8" name="フッター プレースホルダー 7">
            <a:extLst>
              <a:ext uri="{FF2B5EF4-FFF2-40B4-BE49-F238E27FC236}">
                <a16:creationId xmlns:a16="http://schemas.microsoft.com/office/drawing/2014/main" id="{492FC087-6CF7-44BB-B8C2-A9E08B1579C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2CC53C5-0F0C-4159-BFC4-C4840671399A}"/>
              </a:ext>
            </a:extLst>
          </p:cNvPr>
          <p:cNvSpPr>
            <a:spLocks noGrp="1"/>
          </p:cNvSpPr>
          <p:nvPr>
            <p:ph type="sldNum" sz="quarter" idx="12"/>
          </p:nvPr>
        </p:nvSpPr>
        <p:spPr/>
        <p:txBody>
          <a:bodyPr/>
          <a:lstStyle/>
          <a:p>
            <a:fld id="{E89C422E-B4FC-48EF-B667-62D0C22A3869}" type="slidenum">
              <a:rPr kumimoji="1" lang="ja-JP" altLang="en-US" smtClean="0"/>
              <a:t>‹#›</a:t>
            </a:fld>
            <a:endParaRPr kumimoji="1" lang="ja-JP" altLang="en-US"/>
          </a:p>
        </p:txBody>
      </p:sp>
    </p:spTree>
    <p:extLst>
      <p:ext uri="{BB962C8B-B14F-4D97-AF65-F5344CB8AC3E}">
        <p14:creationId xmlns:p14="http://schemas.microsoft.com/office/powerpoint/2010/main" val="188386807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CAC9D6-1D6D-4579-8C34-379ADDDAD94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AFDEDD3-7CBA-4EBE-AB0E-853966C3B82E}"/>
              </a:ext>
            </a:extLst>
          </p:cNvPr>
          <p:cNvSpPr>
            <a:spLocks noGrp="1"/>
          </p:cNvSpPr>
          <p:nvPr>
            <p:ph type="dt" sz="half" idx="10"/>
          </p:nvPr>
        </p:nvSpPr>
        <p:spPr/>
        <p:txBody>
          <a:bodyPr/>
          <a:lstStyle/>
          <a:p>
            <a:fld id="{7B2E4763-4454-4614-8E8B-CCB378E76FCB}" type="datetimeFigureOut">
              <a:rPr kumimoji="1" lang="ja-JP" altLang="en-US" smtClean="0"/>
              <a:t>2024/3/15</a:t>
            </a:fld>
            <a:endParaRPr kumimoji="1" lang="ja-JP" altLang="en-US"/>
          </a:p>
        </p:txBody>
      </p:sp>
      <p:sp>
        <p:nvSpPr>
          <p:cNvPr id="4" name="フッター プレースホルダー 3">
            <a:extLst>
              <a:ext uri="{FF2B5EF4-FFF2-40B4-BE49-F238E27FC236}">
                <a16:creationId xmlns:a16="http://schemas.microsoft.com/office/drawing/2014/main" id="{EA8A58F8-5EAE-42C9-B977-2803339F9F3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A9C2854-6C39-4B24-9900-F813884A3BAC}"/>
              </a:ext>
            </a:extLst>
          </p:cNvPr>
          <p:cNvSpPr>
            <a:spLocks noGrp="1"/>
          </p:cNvSpPr>
          <p:nvPr>
            <p:ph type="sldNum" sz="quarter" idx="12"/>
          </p:nvPr>
        </p:nvSpPr>
        <p:spPr/>
        <p:txBody>
          <a:bodyPr/>
          <a:lstStyle/>
          <a:p>
            <a:fld id="{E89C422E-B4FC-48EF-B667-62D0C22A3869}" type="slidenum">
              <a:rPr kumimoji="1" lang="ja-JP" altLang="en-US" smtClean="0"/>
              <a:t>‹#›</a:t>
            </a:fld>
            <a:endParaRPr kumimoji="1" lang="ja-JP" altLang="en-US"/>
          </a:p>
        </p:txBody>
      </p:sp>
    </p:spTree>
    <p:extLst>
      <p:ext uri="{BB962C8B-B14F-4D97-AF65-F5344CB8AC3E}">
        <p14:creationId xmlns:p14="http://schemas.microsoft.com/office/powerpoint/2010/main" val="1515352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F4E12E4-51A7-484F-9C96-AF6FE7E545D2}"/>
              </a:ext>
            </a:extLst>
          </p:cNvPr>
          <p:cNvSpPr>
            <a:spLocks noGrp="1"/>
          </p:cNvSpPr>
          <p:nvPr>
            <p:ph type="dt" sz="half" idx="10"/>
          </p:nvPr>
        </p:nvSpPr>
        <p:spPr/>
        <p:txBody>
          <a:bodyPr/>
          <a:lstStyle/>
          <a:p>
            <a:fld id="{7B2E4763-4454-4614-8E8B-CCB378E76FCB}" type="datetimeFigureOut">
              <a:rPr kumimoji="1" lang="ja-JP" altLang="en-US" smtClean="0"/>
              <a:t>2024/3/15</a:t>
            </a:fld>
            <a:endParaRPr kumimoji="1" lang="ja-JP" altLang="en-US"/>
          </a:p>
        </p:txBody>
      </p:sp>
      <p:sp>
        <p:nvSpPr>
          <p:cNvPr id="3" name="フッター プレースホルダー 2">
            <a:extLst>
              <a:ext uri="{FF2B5EF4-FFF2-40B4-BE49-F238E27FC236}">
                <a16:creationId xmlns:a16="http://schemas.microsoft.com/office/drawing/2014/main" id="{9A119883-82D8-46CB-920C-E8BDA7F9DAE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929A827-8527-4F32-AAFB-AE2C32FC0B02}"/>
              </a:ext>
            </a:extLst>
          </p:cNvPr>
          <p:cNvSpPr>
            <a:spLocks noGrp="1"/>
          </p:cNvSpPr>
          <p:nvPr>
            <p:ph type="sldNum" sz="quarter" idx="12"/>
          </p:nvPr>
        </p:nvSpPr>
        <p:spPr/>
        <p:txBody>
          <a:bodyPr/>
          <a:lstStyle/>
          <a:p>
            <a:fld id="{E89C422E-B4FC-48EF-B667-62D0C22A3869}" type="slidenum">
              <a:rPr kumimoji="1" lang="ja-JP" altLang="en-US" smtClean="0"/>
              <a:t>‹#›</a:t>
            </a:fld>
            <a:endParaRPr kumimoji="1" lang="ja-JP" altLang="en-US"/>
          </a:p>
        </p:txBody>
      </p:sp>
    </p:spTree>
    <p:extLst>
      <p:ext uri="{BB962C8B-B14F-4D97-AF65-F5344CB8AC3E}">
        <p14:creationId xmlns:p14="http://schemas.microsoft.com/office/powerpoint/2010/main" val="2803774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6F76AD-889B-4C76-B378-A8ACB4ADB331}"/>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B0550E8-D3D2-4B55-B757-49BB425D215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2CBE828-B5E2-4B4B-80F7-8490933F3E2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1D5D0B2-F84E-4310-9449-F0D05FBA8A91}"/>
              </a:ext>
            </a:extLst>
          </p:cNvPr>
          <p:cNvSpPr>
            <a:spLocks noGrp="1"/>
          </p:cNvSpPr>
          <p:nvPr>
            <p:ph type="dt" sz="half" idx="10"/>
          </p:nvPr>
        </p:nvSpPr>
        <p:spPr/>
        <p:txBody>
          <a:bodyPr/>
          <a:lstStyle/>
          <a:p>
            <a:fld id="{7B2E4763-4454-4614-8E8B-CCB378E76FCB}" type="datetimeFigureOut">
              <a:rPr kumimoji="1" lang="ja-JP" altLang="en-US" smtClean="0"/>
              <a:t>2024/3/15</a:t>
            </a:fld>
            <a:endParaRPr kumimoji="1" lang="ja-JP" altLang="en-US"/>
          </a:p>
        </p:txBody>
      </p:sp>
      <p:sp>
        <p:nvSpPr>
          <p:cNvPr id="6" name="フッター プレースホルダー 5">
            <a:extLst>
              <a:ext uri="{FF2B5EF4-FFF2-40B4-BE49-F238E27FC236}">
                <a16:creationId xmlns:a16="http://schemas.microsoft.com/office/drawing/2014/main" id="{9B764419-BBB6-4E76-B6E5-EAE77D5A54C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33D0425-6D30-477F-8508-4C4728120D0C}"/>
              </a:ext>
            </a:extLst>
          </p:cNvPr>
          <p:cNvSpPr>
            <a:spLocks noGrp="1"/>
          </p:cNvSpPr>
          <p:nvPr>
            <p:ph type="sldNum" sz="quarter" idx="12"/>
          </p:nvPr>
        </p:nvSpPr>
        <p:spPr/>
        <p:txBody>
          <a:bodyPr/>
          <a:lstStyle/>
          <a:p>
            <a:fld id="{E89C422E-B4FC-48EF-B667-62D0C22A3869}" type="slidenum">
              <a:rPr kumimoji="1" lang="ja-JP" altLang="en-US" smtClean="0"/>
              <a:t>‹#›</a:t>
            </a:fld>
            <a:endParaRPr kumimoji="1" lang="ja-JP" altLang="en-US"/>
          </a:p>
        </p:txBody>
      </p:sp>
    </p:spTree>
    <p:extLst>
      <p:ext uri="{BB962C8B-B14F-4D97-AF65-F5344CB8AC3E}">
        <p14:creationId xmlns:p14="http://schemas.microsoft.com/office/powerpoint/2010/main" val="266273360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8C7998-8224-454B-8B4F-73DFD799D206}"/>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FCCB77E-8EBE-443E-A311-D35B8F57550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95A7A1DC-1C3A-45B1-9774-2DE2E7A9E90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A1838CA-6D45-4255-8FA3-84BE1EFE66F8}"/>
              </a:ext>
            </a:extLst>
          </p:cNvPr>
          <p:cNvSpPr>
            <a:spLocks noGrp="1"/>
          </p:cNvSpPr>
          <p:nvPr>
            <p:ph type="dt" sz="half" idx="10"/>
          </p:nvPr>
        </p:nvSpPr>
        <p:spPr/>
        <p:txBody>
          <a:bodyPr/>
          <a:lstStyle/>
          <a:p>
            <a:fld id="{7B2E4763-4454-4614-8E8B-CCB378E76FCB}" type="datetimeFigureOut">
              <a:rPr kumimoji="1" lang="ja-JP" altLang="en-US" smtClean="0"/>
              <a:t>2024/3/15</a:t>
            </a:fld>
            <a:endParaRPr kumimoji="1" lang="ja-JP" altLang="en-US"/>
          </a:p>
        </p:txBody>
      </p:sp>
      <p:sp>
        <p:nvSpPr>
          <p:cNvPr id="6" name="フッター プレースホルダー 5">
            <a:extLst>
              <a:ext uri="{FF2B5EF4-FFF2-40B4-BE49-F238E27FC236}">
                <a16:creationId xmlns:a16="http://schemas.microsoft.com/office/drawing/2014/main" id="{3E62634A-9412-4374-8404-DD365349B16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E8BE9B6-F78A-40BE-9024-BAEB805C9527}"/>
              </a:ext>
            </a:extLst>
          </p:cNvPr>
          <p:cNvSpPr>
            <a:spLocks noGrp="1"/>
          </p:cNvSpPr>
          <p:nvPr>
            <p:ph type="sldNum" sz="quarter" idx="12"/>
          </p:nvPr>
        </p:nvSpPr>
        <p:spPr/>
        <p:txBody>
          <a:bodyPr/>
          <a:lstStyle/>
          <a:p>
            <a:fld id="{E89C422E-B4FC-48EF-B667-62D0C22A3869}" type="slidenum">
              <a:rPr kumimoji="1" lang="ja-JP" altLang="en-US" smtClean="0"/>
              <a:t>‹#›</a:t>
            </a:fld>
            <a:endParaRPr kumimoji="1" lang="ja-JP" altLang="en-US"/>
          </a:p>
        </p:txBody>
      </p:sp>
    </p:spTree>
    <p:extLst>
      <p:ext uri="{BB962C8B-B14F-4D97-AF65-F5344CB8AC3E}">
        <p14:creationId xmlns:p14="http://schemas.microsoft.com/office/powerpoint/2010/main" val="2917269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BF1D129-5556-4A87-B75E-A8A875F0879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C9633CB-20DF-4887-BBA0-33FC047B219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2099AE1-213C-49C0-8112-37CCC4308B6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B2E4763-4454-4614-8E8B-CCB378E76FCB}" type="datetimeFigureOut">
              <a:rPr kumimoji="1" lang="ja-JP" altLang="en-US" smtClean="0"/>
              <a:t>2024/3/15</a:t>
            </a:fld>
            <a:endParaRPr kumimoji="1" lang="ja-JP" altLang="en-US"/>
          </a:p>
        </p:txBody>
      </p:sp>
      <p:sp>
        <p:nvSpPr>
          <p:cNvPr id="5" name="フッター プレースホルダー 4">
            <a:extLst>
              <a:ext uri="{FF2B5EF4-FFF2-40B4-BE49-F238E27FC236}">
                <a16:creationId xmlns:a16="http://schemas.microsoft.com/office/drawing/2014/main" id="{24AF6C1D-6110-4567-BFFE-0AB34A95FB9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1DBC9FD-1181-427B-8A55-A78EA94DC9D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89C422E-B4FC-48EF-B667-62D0C22A3869}" type="slidenum">
              <a:rPr kumimoji="1" lang="ja-JP" altLang="en-US" smtClean="0"/>
              <a:t>‹#›</a:t>
            </a:fld>
            <a:endParaRPr kumimoji="1" lang="ja-JP" altLang="en-US"/>
          </a:p>
        </p:txBody>
      </p:sp>
    </p:spTree>
    <p:extLst>
      <p:ext uri="{BB962C8B-B14F-4D97-AF65-F5344CB8AC3E}">
        <p14:creationId xmlns:p14="http://schemas.microsoft.com/office/powerpoint/2010/main" val="1809756092"/>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 id="2147484219" r:id="rId12"/>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20.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1.png"/><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emf"/><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2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2.png"/><Relationship Id="rId4" Type="http://schemas.openxmlformats.org/officeDocument/2006/relationships/image" Target="../media/image1.emf"/></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oleObject" Target="../embeddings/oleObject1.bin"/><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F31A331-442A-427E-BD49-BBBB26283A19}"/>
              </a:ext>
            </a:extLst>
          </p:cNvPr>
          <p:cNvSpPr/>
          <p:nvPr/>
        </p:nvSpPr>
        <p:spPr>
          <a:xfrm>
            <a:off x="97709" y="103626"/>
            <a:ext cx="8948582" cy="6754374"/>
          </a:xfrm>
          <a:prstGeom prst="rect">
            <a:avLst/>
          </a:prstGeom>
          <a:solidFill>
            <a:schemeClr val="accent5">
              <a:lumMod val="20000"/>
              <a:lumOff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9303E92D-B4C1-47EC-AB4D-A24C007AF5F8}"/>
              </a:ext>
            </a:extLst>
          </p:cNvPr>
          <p:cNvSpPr txBox="1"/>
          <p:nvPr/>
        </p:nvSpPr>
        <p:spPr>
          <a:xfrm>
            <a:off x="7540044" y="285480"/>
            <a:ext cx="1199626" cy="369332"/>
          </a:xfrm>
          <a:prstGeom prst="rect">
            <a:avLst/>
          </a:prstGeom>
          <a:noFill/>
          <a:ln>
            <a:solidFill>
              <a:schemeClr val="tx1"/>
            </a:solidFill>
          </a:ln>
        </p:spPr>
        <p:txBody>
          <a:bodyPr wrap="square" rtlCol="0">
            <a:spAutoFit/>
          </a:bodyPr>
          <a:lstStyle/>
          <a:p>
            <a:pPr algn="ctr"/>
            <a:r>
              <a:rPr lang="ja-JP" altLang="en-US" dirty="0">
                <a:latin typeface="メイリオ" panose="020B0604030504040204" pitchFamily="50" charset="-128"/>
                <a:ea typeface="メイリオ" panose="020B0604030504040204" pitchFamily="50" charset="-128"/>
              </a:rPr>
              <a:t>中学</a:t>
            </a:r>
            <a:r>
              <a:rPr kumimoji="1" lang="ja-JP" altLang="en-US" dirty="0">
                <a:latin typeface="メイリオ" panose="020B0604030504040204" pitchFamily="50" charset="-128"/>
                <a:ea typeface="メイリオ" panose="020B0604030504040204" pitchFamily="50" charset="-128"/>
              </a:rPr>
              <a:t>生用</a:t>
            </a:r>
          </a:p>
        </p:txBody>
      </p:sp>
      <p:pic>
        <p:nvPicPr>
          <p:cNvPr id="6" name="図 1">
            <a:extLst>
              <a:ext uri="{FF2B5EF4-FFF2-40B4-BE49-F238E27FC236}">
                <a16:creationId xmlns:a16="http://schemas.microsoft.com/office/drawing/2014/main" id="{E322AF7E-EF41-44F0-9EB6-379BA0D84A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a:extLst>
              <a:ext uri="{FF2B5EF4-FFF2-40B4-BE49-F238E27FC236}">
                <a16:creationId xmlns:a16="http://schemas.microsoft.com/office/drawing/2014/main" id="{5A57709D-F99D-408D-9EFF-E4B33340CF28}"/>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
        <p:nvSpPr>
          <p:cNvPr id="8" name="テキスト ボックス 7">
            <a:extLst>
              <a:ext uri="{FF2B5EF4-FFF2-40B4-BE49-F238E27FC236}">
                <a16:creationId xmlns:a16="http://schemas.microsoft.com/office/drawing/2014/main" id="{D4C92B7A-E87F-48A8-B295-71BCF14054BE}"/>
              </a:ext>
            </a:extLst>
          </p:cNvPr>
          <p:cNvSpPr txBox="1"/>
          <p:nvPr/>
        </p:nvSpPr>
        <p:spPr>
          <a:xfrm>
            <a:off x="1090569" y="2140248"/>
            <a:ext cx="6962862" cy="1107996"/>
          </a:xfrm>
          <a:prstGeom prst="rect">
            <a:avLst/>
          </a:prstGeom>
          <a:noFill/>
        </p:spPr>
        <p:txBody>
          <a:bodyPr wrap="square" rtlCol="0">
            <a:spAutoFit/>
          </a:bodyPr>
          <a:lstStyle/>
          <a:p>
            <a:r>
              <a:rPr kumimoji="1" lang="ja-JP" altLang="en-US" sz="6600" b="1" dirty="0">
                <a:latin typeface="メイリオ" panose="020B0604030504040204" pitchFamily="50" charset="-128"/>
                <a:ea typeface="メイリオ" panose="020B0604030504040204" pitchFamily="50" charset="-128"/>
              </a:rPr>
              <a:t>薬物乱用防止教室</a:t>
            </a:r>
          </a:p>
        </p:txBody>
      </p:sp>
      <p:sp>
        <p:nvSpPr>
          <p:cNvPr id="11" name="テキスト ボックス 10">
            <a:extLst>
              <a:ext uri="{FF2B5EF4-FFF2-40B4-BE49-F238E27FC236}">
                <a16:creationId xmlns:a16="http://schemas.microsoft.com/office/drawing/2014/main" id="{E771422C-5B42-4DF9-8505-A5DB9B4FF2BF}"/>
              </a:ext>
            </a:extLst>
          </p:cNvPr>
          <p:cNvSpPr txBox="1"/>
          <p:nvPr/>
        </p:nvSpPr>
        <p:spPr>
          <a:xfrm>
            <a:off x="1090569" y="1363142"/>
            <a:ext cx="4420998" cy="646331"/>
          </a:xfrm>
          <a:prstGeom prst="rect">
            <a:avLst/>
          </a:prstGeom>
          <a:noFill/>
        </p:spPr>
        <p:txBody>
          <a:bodyPr wrap="square" rtlCol="0">
            <a:spAutoFit/>
          </a:bodyPr>
          <a:lstStyle/>
          <a:p>
            <a:r>
              <a:rPr lang="ja-JP" altLang="en-US" sz="3600" b="1" dirty="0">
                <a:latin typeface="メイリオ" panose="020B0604030504040204" pitchFamily="50" charset="-128"/>
                <a:ea typeface="メイリオ" panose="020B0604030504040204" pitchFamily="50" charset="-128"/>
              </a:rPr>
              <a:t>〇〇〇中学校</a:t>
            </a:r>
            <a:endParaRPr kumimoji="1" lang="ja-JP" altLang="en-US" sz="3600" b="1"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EB1D5B88-426F-43C8-9783-55E57F70CEE3}"/>
              </a:ext>
            </a:extLst>
          </p:cNvPr>
          <p:cNvSpPr txBox="1"/>
          <p:nvPr/>
        </p:nvSpPr>
        <p:spPr>
          <a:xfrm>
            <a:off x="792759" y="3379019"/>
            <a:ext cx="7709483"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～世界でひとりしかいない自分を守るために～</a:t>
            </a:r>
          </a:p>
        </p:txBody>
      </p:sp>
      <p:pic>
        <p:nvPicPr>
          <p:cNvPr id="13" name="図 54" descr="ダメゼッタイ激イラスト">
            <a:extLst>
              <a:ext uri="{FF2B5EF4-FFF2-40B4-BE49-F238E27FC236}">
                <a16:creationId xmlns:a16="http://schemas.microsoft.com/office/drawing/2014/main" id="{5E2B6BB7-F098-4A19-8913-7D1585AEE4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271" y="4030515"/>
            <a:ext cx="2304439" cy="246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3941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AD54F08C-E8D9-4AE8-8FE6-A38D72124766}"/>
              </a:ext>
            </a:extLst>
          </p:cNvPr>
          <p:cNvSpPr txBox="1"/>
          <p:nvPr/>
        </p:nvSpPr>
        <p:spPr>
          <a:xfrm>
            <a:off x="-11457" y="4073091"/>
            <a:ext cx="4353807" cy="584775"/>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〇違法な薬物の場合</a:t>
            </a:r>
          </a:p>
        </p:txBody>
      </p:sp>
      <p:sp>
        <p:nvSpPr>
          <p:cNvPr id="12" name="テキスト ボックス 11">
            <a:extLst>
              <a:ext uri="{FF2B5EF4-FFF2-40B4-BE49-F238E27FC236}">
                <a16:creationId xmlns:a16="http://schemas.microsoft.com/office/drawing/2014/main" id="{56E9B252-83CD-497F-8E7C-D927031C95C3}"/>
              </a:ext>
            </a:extLst>
          </p:cNvPr>
          <p:cNvSpPr txBox="1"/>
          <p:nvPr/>
        </p:nvSpPr>
        <p:spPr>
          <a:xfrm>
            <a:off x="-35778" y="1179787"/>
            <a:ext cx="3583173" cy="584775"/>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〇医薬品の場合</a:t>
            </a:r>
          </a:p>
        </p:txBody>
      </p:sp>
      <p:sp>
        <p:nvSpPr>
          <p:cNvPr id="18" name="テキスト ボックス 17">
            <a:extLst>
              <a:ext uri="{FF2B5EF4-FFF2-40B4-BE49-F238E27FC236}">
                <a16:creationId xmlns:a16="http://schemas.microsoft.com/office/drawing/2014/main" id="{344D2C60-473C-4A0D-8494-217B001C901B}"/>
              </a:ext>
            </a:extLst>
          </p:cNvPr>
          <p:cNvSpPr txBox="1"/>
          <p:nvPr/>
        </p:nvSpPr>
        <p:spPr>
          <a:xfrm>
            <a:off x="221943" y="1672581"/>
            <a:ext cx="7538152" cy="584775"/>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決められたルール：</a:t>
            </a:r>
            <a:r>
              <a:rPr kumimoji="1" lang="ja-JP" altLang="en-US" sz="3200" b="1" dirty="0">
                <a:solidFill>
                  <a:srgbClr val="FF66FF"/>
                </a:solidFill>
                <a:latin typeface="メイリオ" panose="020B0604030504040204" pitchFamily="50" charset="-128"/>
                <a:ea typeface="メイリオ" panose="020B0604030504040204" pitchFamily="50" charset="-128"/>
              </a:rPr>
              <a:t>用法・用量</a:t>
            </a:r>
          </a:p>
        </p:txBody>
      </p:sp>
      <p:sp>
        <p:nvSpPr>
          <p:cNvPr id="24" name="タイトル 1">
            <a:extLst>
              <a:ext uri="{FF2B5EF4-FFF2-40B4-BE49-F238E27FC236}">
                <a16:creationId xmlns:a16="http://schemas.microsoft.com/office/drawing/2014/main" id="{59769585-DD57-4339-A4DE-AE638C420C1A}"/>
              </a:ext>
            </a:extLst>
          </p:cNvPr>
          <p:cNvSpPr txBox="1">
            <a:spLocks noChangeArrowheads="1"/>
          </p:cNvSpPr>
          <p:nvPr/>
        </p:nvSpPr>
        <p:spPr>
          <a:xfrm>
            <a:off x="0" y="27294"/>
            <a:ext cx="9144000" cy="1114931"/>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4400" b="1" dirty="0">
                <a:solidFill>
                  <a:srgbClr val="C00000"/>
                </a:solidFill>
                <a:latin typeface="メイリオ" panose="020B0604030504040204" pitchFamily="50" charset="-128"/>
                <a:ea typeface="メイリオ" panose="020B0604030504040204" pitchFamily="50" charset="-128"/>
              </a:rPr>
              <a:t> </a:t>
            </a:r>
            <a:r>
              <a:rPr lang="ja-JP" altLang="en-US" sz="5400" b="1" dirty="0">
                <a:solidFill>
                  <a:srgbClr val="C00000"/>
                </a:solidFill>
                <a:latin typeface="メイリオ" panose="020B0604030504040204" pitchFamily="50" charset="-128"/>
                <a:ea typeface="メイリオ" panose="020B0604030504040204" pitchFamily="50" charset="-128"/>
              </a:rPr>
              <a:t>薬物乱用</a:t>
            </a:r>
            <a:endParaRPr lang="ja-JP" altLang="en-US" sz="4400" b="1" dirty="0">
              <a:solidFill>
                <a:srgbClr val="C00000"/>
              </a:solidFill>
              <a:latin typeface="メイリオ" panose="020B0604030504040204" pitchFamily="50" charset="-128"/>
              <a:ea typeface="メイリオ" panose="020B0604030504040204" pitchFamily="50" charset="-128"/>
            </a:endParaRPr>
          </a:p>
        </p:txBody>
      </p:sp>
      <p:sp>
        <p:nvSpPr>
          <p:cNvPr id="25" name="テキスト ボックス 5">
            <a:extLst>
              <a:ext uri="{FF2B5EF4-FFF2-40B4-BE49-F238E27FC236}">
                <a16:creationId xmlns:a16="http://schemas.microsoft.com/office/drawing/2014/main" id="{3F7360B1-7B65-46D1-9C8E-4FD8AAFAFDB8}"/>
              </a:ext>
            </a:extLst>
          </p:cNvPr>
          <p:cNvSpPr txBox="1">
            <a:spLocks noChangeArrowheads="1"/>
          </p:cNvSpPr>
          <p:nvPr/>
        </p:nvSpPr>
        <p:spPr bwMode="auto">
          <a:xfrm>
            <a:off x="4194804" y="75298"/>
            <a:ext cx="4664837" cy="95410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800" b="1" dirty="0">
                <a:solidFill>
                  <a:srgbClr val="FF66FF"/>
                </a:solidFill>
                <a:latin typeface="メイリオ" panose="020B0604030504040204" pitchFamily="50" charset="-128"/>
                <a:ea typeface="メイリオ" panose="020B0604030504040204" pitchFamily="50" charset="-128"/>
              </a:rPr>
              <a:t>決められたルール</a:t>
            </a:r>
            <a:r>
              <a:rPr kumimoji="1" lang="ja-JP" altLang="en-US" sz="2800" b="1" dirty="0">
                <a:latin typeface="メイリオ" panose="020B0604030504040204" pitchFamily="50" charset="-128"/>
                <a:ea typeface="メイリオ" panose="020B0604030504040204" pitchFamily="50" charset="-128"/>
              </a:rPr>
              <a:t>を守らないで、薬物を使用すること</a:t>
            </a:r>
          </a:p>
        </p:txBody>
      </p:sp>
      <p:sp>
        <p:nvSpPr>
          <p:cNvPr id="26" name="次の値と等しい 25">
            <a:extLst>
              <a:ext uri="{FF2B5EF4-FFF2-40B4-BE49-F238E27FC236}">
                <a16:creationId xmlns:a16="http://schemas.microsoft.com/office/drawing/2014/main" id="{628B83CF-EE9A-4552-B894-80C55E38DD7A}"/>
              </a:ext>
            </a:extLst>
          </p:cNvPr>
          <p:cNvSpPr/>
          <p:nvPr/>
        </p:nvSpPr>
        <p:spPr>
          <a:xfrm>
            <a:off x="3275113" y="318230"/>
            <a:ext cx="723014" cy="478467"/>
          </a:xfrm>
          <a:prstGeom prst="mathEqual">
            <a:avLst>
              <a:gd name="adj1" fmla="val 23520"/>
              <a:gd name="adj2" fmla="val 1176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7" name="テキスト ボックス 26">
            <a:extLst>
              <a:ext uri="{FF2B5EF4-FFF2-40B4-BE49-F238E27FC236}">
                <a16:creationId xmlns:a16="http://schemas.microsoft.com/office/drawing/2014/main" id="{4557F1E6-560A-480D-A578-6F10F7A9D758}"/>
              </a:ext>
            </a:extLst>
          </p:cNvPr>
          <p:cNvSpPr txBox="1"/>
          <p:nvPr/>
        </p:nvSpPr>
        <p:spPr>
          <a:xfrm>
            <a:off x="251599" y="4517984"/>
            <a:ext cx="7808184" cy="584775"/>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決められたルール：</a:t>
            </a:r>
            <a:r>
              <a:rPr kumimoji="1" lang="ja-JP" altLang="en-US" sz="3200" b="1" dirty="0">
                <a:solidFill>
                  <a:srgbClr val="FF66FF"/>
                </a:solidFill>
                <a:latin typeface="メイリオ" panose="020B0604030504040204" pitchFamily="50" charset="-128"/>
                <a:ea typeface="メイリオ" panose="020B0604030504040204" pitchFamily="50" charset="-128"/>
              </a:rPr>
              <a:t>法律</a:t>
            </a:r>
          </a:p>
        </p:txBody>
      </p:sp>
      <p:sp>
        <p:nvSpPr>
          <p:cNvPr id="9" name="テキスト ボックス 8">
            <a:extLst>
              <a:ext uri="{FF2B5EF4-FFF2-40B4-BE49-F238E27FC236}">
                <a16:creationId xmlns:a16="http://schemas.microsoft.com/office/drawing/2014/main" id="{9AF5C43D-32DB-45D7-8D79-F152F16B34D3}"/>
              </a:ext>
            </a:extLst>
          </p:cNvPr>
          <p:cNvSpPr txBox="1"/>
          <p:nvPr/>
        </p:nvSpPr>
        <p:spPr>
          <a:xfrm>
            <a:off x="229050" y="2260365"/>
            <a:ext cx="8118115" cy="1569660"/>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（例）１日〇〇回、１回〇〇錠</a:t>
            </a:r>
            <a:endParaRPr kumimoji="1" lang="en-US" altLang="ja-JP"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　　　〇〇歳以下は服用しないこと</a:t>
            </a:r>
            <a:endParaRPr lang="en-US" altLang="ja-JP" sz="3200" b="1" dirty="0">
              <a:latin typeface="メイリオ" panose="020B0604030504040204" pitchFamily="50" charset="-128"/>
              <a:ea typeface="メイリオ" panose="020B0604030504040204" pitchFamily="50" charset="-128"/>
            </a:endParaRPr>
          </a:p>
          <a:p>
            <a:r>
              <a:rPr kumimoji="1" lang="ja-JP" altLang="en-US" sz="3200" b="1" dirty="0">
                <a:latin typeface="メイリオ" panose="020B0604030504040204" pitchFamily="50" charset="-128"/>
                <a:ea typeface="メイリオ" panose="020B0604030504040204" pitchFamily="50" charset="-128"/>
              </a:rPr>
              <a:t>　　　服用間隔は〇〇時間空けてください</a:t>
            </a:r>
          </a:p>
        </p:txBody>
      </p:sp>
      <p:sp>
        <p:nvSpPr>
          <p:cNvPr id="10" name="テキスト ボックス 9">
            <a:extLst>
              <a:ext uri="{FF2B5EF4-FFF2-40B4-BE49-F238E27FC236}">
                <a16:creationId xmlns:a16="http://schemas.microsoft.com/office/drawing/2014/main" id="{FA6CF6F8-D8A1-44C3-85D3-CAE545DE432F}"/>
              </a:ext>
            </a:extLst>
          </p:cNvPr>
          <p:cNvSpPr txBox="1"/>
          <p:nvPr/>
        </p:nvSpPr>
        <p:spPr>
          <a:xfrm>
            <a:off x="251599" y="5005888"/>
            <a:ext cx="8670458" cy="156966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禁止されている！</a:t>
            </a:r>
            <a:endParaRPr kumimoji="1" lang="en-US" altLang="ja-JP" sz="3200" b="1" dirty="0">
              <a:latin typeface="メイリオ" panose="020B0604030504040204" pitchFamily="50" charset="-128"/>
              <a:ea typeface="メイリオ" panose="020B0604030504040204" pitchFamily="50" charset="-128"/>
            </a:endParaRPr>
          </a:p>
          <a:p>
            <a:r>
              <a:rPr kumimoji="1" lang="ja-JP" altLang="en-US" sz="3200" b="1" dirty="0">
                <a:latin typeface="メイリオ" panose="020B0604030504040204" pitchFamily="50" charset="-128"/>
                <a:ea typeface="メイリオ" panose="020B0604030504040204" pitchFamily="50" charset="-128"/>
              </a:rPr>
              <a:t>（例）大麻、覚醒剤、</a:t>
            </a:r>
            <a:r>
              <a:rPr kumimoji="1" lang="en-US" altLang="ja-JP" sz="3200" b="1" dirty="0">
                <a:latin typeface="メイリオ" panose="020B0604030504040204" pitchFamily="50" charset="-128"/>
                <a:ea typeface="メイリオ" panose="020B0604030504040204" pitchFamily="50" charset="-128"/>
              </a:rPr>
              <a:t>MDMA</a:t>
            </a:r>
            <a:r>
              <a:rPr kumimoji="1" lang="ja-JP" altLang="en-US" sz="3200" b="1" dirty="0">
                <a:latin typeface="メイリオ" panose="020B0604030504040204" pitchFamily="50" charset="-128"/>
                <a:ea typeface="メイリオ" panose="020B0604030504040204" pitchFamily="50" charset="-128"/>
              </a:rPr>
              <a:t>、危険ドラッグ、</a:t>
            </a:r>
            <a:endParaRPr kumimoji="1" lang="en-US" altLang="ja-JP"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　　　</a:t>
            </a:r>
            <a:r>
              <a:rPr kumimoji="1" lang="ja-JP" altLang="en-US" sz="3200" b="1" dirty="0">
                <a:latin typeface="メイリオ" panose="020B0604030504040204" pitchFamily="50" charset="-128"/>
                <a:ea typeface="メイリオ" panose="020B0604030504040204" pitchFamily="50" charset="-128"/>
              </a:rPr>
              <a:t>有機溶剤（シンナー等）</a:t>
            </a:r>
          </a:p>
        </p:txBody>
      </p:sp>
      <p:pic>
        <p:nvPicPr>
          <p:cNvPr id="11" name="図 1">
            <a:extLst>
              <a:ext uri="{FF2B5EF4-FFF2-40B4-BE49-F238E27FC236}">
                <a16:creationId xmlns:a16="http://schemas.microsoft.com/office/drawing/2014/main" id="{2205F479-1969-4271-8694-BC3D92F2A5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 name="テキスト ボックス 12">
            <a:extLst>
              <a:ext uri="{FF2B5EF4-FFF2-40B4-BE49-F238E27FC236}">
                <a16:creationId xmlns:a16="http://schemas.microsoft.com/office/drawing/2014/main" id="{41F04D4C-D3E2-4D45-9066-DD02CAB45856}"/>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Tree>
    <p:extLst>
      <p:ext uri="{BB962C8B-B14F-4D97-AF65-F5344CB8AC3E}">
        <p14:creationId xmlns:p14="http://schemas.microsoft.com/office/powerpoint/2010/main" val="2452009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graphicFrame>
        <p:nvGraphicFramePr>
          <p:cNvPr id="2" name="表 2">
            <a:extLst>
              <a:ext uri="{FF2B5EF4-FFF2-40B4-BE49-F238E27FC236}">
                <a16:creationId xmlns:a16="http://schemas.microsoft.com/office/drawing/2014/main" id="{B43B1F79-2F03-408E-B5C1-61B9AAE0D9C6}"/>
              </a:ext>
            </a:extLst>
          </p:cNvPr>
          <p:cNvGraphicFramePr>
            <a:graphicFrameLocks noGrp="1"/>
          </p:cNvGraphicFramePr>
          <p:nvPr>
            <p:extLst>
              <p:ext uri="{D42A27DB-BD31-4B8C-83A1-F6EECF244321}">
                <p14:modId xmlns:p14="http://schemas.microsoft.com/office/powerpoint/2010/main" val="1951759286"/>
              </p:ext>
            </p:extLst>
          </p:nvPr>
        </p:nvGraphicFramePr>
        <p:xfrm>
          <a:off x="393405" y="967565"/>
          <a:ext cx="8262080" cy="4421864"/>
        </p:xfrm>
        <a:graphic>
          <a:graphicData uri="http://schemas.openxmlformats.org/drawingml/2006/table">
            <a:tbl>
              <a:tblPr firstRow="1" bandRow="1">
                <a:tableStyleId>{FABFCF23-3B69-468F-B69F-88F6DE6A72F2}</a:tableStyleId>
              </a:tblPr>
              <a:tblGrid>
                <a:gridCol w="2337269">
                  <a:extLst>
                    <a:ext uri="{9D8B030D-6E8A-4147-A177-3AD203B41FA5}">
                      <a16:colId xmlns:a16="http://schemas.microsoft.com/office/drawing/2014/main" val="483945302"/>
                    </a:ext>
                  </a:extLst>
                </a:gridCol>
                <a:gridCol w="5924811">
                  <a:extLst>
                    <a:ext uri="{9D8B030D-6E8A-4147-A177-3AD203B41FA5}">
                      <a16:colId xmlns:a16="http://schemas.microsoft.com/office/drawing/2014/main" val="4214286462"/>
                    </a:ext>
                  </a:extLst>
                </a:gridCol>
              </a:tblGrid>
              <a:tr h="667653">
                <a:tc>
                  <a:txBody>
                    <a:bodyPr/>
                    <a:lstStyle/>
                    <a:p>
                      <a:pPr algn="ctr"/>
                      <a:r>
                        <a:rPr kumimoji="1" lang="ja-JP" altLang="en-US" sz="2400" b="1" dirty="0">
                          <a:solidFill>
                            <a:schemeClr val="tx1"/>
                          </a:solidFill>
                          <a:latin typeface="メイリオ" panose="020B0604030504040204" pitchFamily="50" charset="-128"/>
                          <a:ea typeface="メイリオ" panose="020B0604030504040204" pitchFamily="50" charset="-128"/>
                        </a:rPr>
                        <a:t>大麻</a:t>
                      </a:r>
                    </a:p>
                  </a:txBody>
                  <a:tcPr anchor="ctr"/>
                </a:tc>
                <a:tc>
                  <a:txBody>
                    <a:bodyPr/>
                    <a:lstStyle/>
                    <a:p>
                      <a:pPr algn="l"/>
                      <a:r>
                        <a:rPr kumimoji="1" lang="en-US" altLang="ja-JP" sz="1800" b="1" dirty="0">
                          <a:solidFill>
                            <a:schemeClr val="tx1"/>
                          </a:solidFill>
                          <a:latin typeface="メイリオ" panose="020B0604030504040204" pitchFamily="50" charset="-128"/>
                          <a:ea typeface="メイリオ" panose="020B0604030504040204" pitchFamily="50" charset="-128"/>
                        </a:rPr>
                        <a:t>【</a:t>
                      </a:r>
                      <a:r>
                        <a:rPr kumimoji="1" lang="ja-JP" altLang="en-US" sz="1800" b="1" dirty="0">
                          <a:solidFill>
                            <a:schemeClr val="tx1"/>
                          </a:solidFill>
                          <a:latin typeface="メイリオ" panose="020B0604030504040204" pitchFamily="50" charset="-128"/>
                          <a:ea typeface="メイリオ" panose="020B0604030504040204" pitchFamily="50" charset="-128"/>
                        </a:rPr>
                        <a:t>大麻取締法</a:t>
                      </a:r>
                      <a:r>
                        <a:rPr kumimoji="1" lang="en-US" altLang="ja-JP" sz="1800" b="1" dirty="0">
                          <a:solidFill>
                            <a:schemeClr val="tx1"/>
                          </a:solidFill>
                          <a:latin typeface="メイリオ" panose="020B0604030504040204" pitchFamily="50" charset="-128"/>
                          <a:ea typeface="メイリオ" panose="020B0604030504040204" pitchFamily="50" charset="-128"/>
                        </a:rPr>
                        <a:t>】</a:t>
                      </a:r>
                    </a:p>
                    <a:p>
                      <a:pPr algn="l"/>
                      <a:r>
                        <a:rPr kumimoji="1" lang="ja-JP" altLang="en-US" sz="1800" b="0" dirty="0">
                          <a:solidFill>
                            <a:schemeClr val="tx1"/>
                          </a:solidFill>
                          <a:latin typeface="メイリオ" panose="020B0604030504040204" pitchFamily="50" charset="-128"/>
                          <a:ea typeface="メイリオ" panose="020B0604030504040204" pitchFamily="50" charset="-128"/>
                        </a:rPr>
                        <a:t>輸出・輸入、栽培、譲渡・譲受、所持</a:t>
                      </a:r>
                    </a:p>
                  </a:txBody>
                  <a:tcPr anchor="ctr"/>
                </a:tc>
                <a:extLst>
                  <a:ext uri="{0D108BD9-81ED-4DB2-BD59-A6C34878D82A}">
                    <a16:rowId xmlns:a16="http://schemas.microsoft.com/office/drawing/2014/main" val="3851312205"/>
                  </a:ext>
                </a:extLst>
              </a:tr>
              <a:tr h="689950">
                <a:tc>
                  <a:txBody>
                    <a:bodyPr/>
                    <a:lstStyle/>
                    <a:p>
                      <a:pPr algn="ctr"/>
                      <a:r>
                        <a:rPr kumimoji="1" lang="ja-JP" altLang="en-US" sz="2400" b="1" dirty="0">
                          <a:latin typeface="メイリオ" panose="020B0604030504040204" pitchFamily="50" charset="-128"/>
                          <a:ea typeface="メイリオ" panose="020B0604030504040204" pitchFamily="50" charset="-128"/>
                        </a:rPr>
                        <a:t>覚醒剤</a:t>
                      </a:r>
                    </a:p>
                  </a:txBody>
                  <a:tcPr anchor="ctr"/>
                </a:tc>
                <a:tc>
                  <a:txBody>
                    <a:bodyPr/>
                    <a:lstStyle/>
                    <a:p>
                      <a:pPr algn="l"/>
                      <a:r>
                        <a:rPr kumimoji="1" lang="en-US" altLang="ja-JP" sz="1800" b="1" dirty="0">
                          <a:solidFill>
                            <a:schemeClr val="tx1"/>
                          </a:solidFill>
                          <a:latin typeface="メイリオ" panose="020B0604030504040204" pitchFamily="50" charset="-128"/>
                          <a:ea typeface="メイリオ" panose="020B0604030504040204" pitchFamily="50" charset="-128"/>
                        </a:rPr>
                        <a:t>【</a:t>
                      </a:r>
                      <a:r>
                        <a:rPr kumimoji="1" lang="ja-JP" altLang="en-US" sz="1800" b="1" dirty="0">
                          <a:solidFill>
                            <a:schemeClr val="tx1"/>
                          </a:solidFill>
                          <a:latin typeface="メイリオ" panose="020B0604030504040204" pitchFamily="50" charset="-128"/>
                          <a:ea typeface="メイリオ" panose="020B0604030504040204" pitchFamily="50" charset="-128"/>
                        </a:rPr>
                        <a:t>覚醒剤取締法</a:t>
                      </a:r>
                      <a:r>
                        <a:rPr kumimoji="1" lang="en-US" altLang="ja-JP" sz="1800" b="1" dirty="0">
                          <a:solidFill>
                            <a:schemeClr val="tx1"/>
                          </a:solidFill>
                          <a:latin typeface="メイリオ" panose="020B0604030504040204" pitchFamily="50" charset="-128"/>
                          <a:ea typeface="メイリオ" panose="020B0604030504040204" pitchFamily="50" charset="-128"/>
                        </a:rPr>
                        <a:t>】</a:t>
                      </a:r>
                    </a:p>
                    <a:p>
                      <a:pPr algn="l"/>
                      <a:r>
                        <a:rPr kumimoji="1" lang="ja-JP" altLang="en-US" sz="1800" b="0" dirty="0">
                          <a:solidFill>
                            <a:schemeClr val="tx1"/>
                          </a:solidFill>
                          <a:latin typeface="メイリオ" panose="020B0604030504040204" pitchFamily="50" charset="-128"/>
                          <a:ea typeface="メイリオ" panose="020B0604030504040204" pitchFamily="50" charset="-128"/>
                        </a:rPr>
                        <a:t>輸出・輸入、製造、譲渡・譲受、所持、使用</a:t>
                      </a:r>
                    </a:p>
                  </a:txBody>
                  <a:tcPr anchor="ctr"/>
                </a:tc>
                <a:extLst>
                  <a:ext uri="{0D108BD9-81ED-4DB2-BD59-A6C34878D82A}">
                    <a16:rowId xmlns:a16="http://schemas.microsoft.com/office/drawing/2014/main" val="1615963764"/>
                  </a:ext>
                </a:extLst>
              </a:tr>
              <a:tr h="722292">
                <a:tc>
                  <a:txBody>
                    <a:bodyPr/>
                    <a:lstStyle/>
                    <a:p>
                      <a:pPr algn="ctr"/>
                      <a:r>
                        <a:rPr kumimoji="1" lang="ja-JP" altLang="en-US" sz="2400" b="1" dirty="0">
                          <a:latin typeface="メイリオ" panose="020B0604030504040204" pitchFamily="50" charset="-128"/>
                          <a:ea typeface="メイリオ" panose="020B0604030504040204" pitchFamily="50" charset="-128"/>
                        </a:rPr>
                        <a:t>麻薬・向精神薬</a:t>
                      </a:r>
                    </a:p>
                  </a:txBody>
                  <a:tcPr anchor="ctr"/>
                </a:tc>
                <a:tc>
                  <a:txBody>
                    <a:bodyPr/>
                    <a:lstStyle/>
                    <a:p>
                      <a:pPr algn="l"/>
                      <a:r>
                        <a:rPr kumimoji="1" lang="en-US" altLang="ja-JP" sz="1800" b="1" dirty="0">
                          <a:solidFill>
                            <a:schemeClr val="tx1"/>
                          </a:solidFill>
                          <a:latin typeface="メイリオ" panose="020B0604030504040204" pitchFamily="50" charset="-128"/>
                          <a:ea typeface="メイリオ" panose="020B0604030504040204" pitchFamily="50" charset="-128"/>
                        </a:rPr>
                        <a:t>【</a:t>
                      </a:r>
                      <a:r>
                        <a:rPr kumimoji="1" lang="ja-JP" altLang="en-US" sz="1800" b="1" dirty="0">
                          <a:solidFill>
                            <a:schemeClr val="tx1"/>
                          </a:solidFill>
                          <a:latin typeface="メイリオ" panose="020B0604030504040204" pitchFamily="50" charset="-128"/>
                          <a:ea typeface="メイリオ" panose="020B0604030504040204" pitchFamily="50" charset="-128"/>
                        </a:rPr>
                        <a:t>麻薬及び向精神薬取締法</a:t>
                      </a:r>
                      <a:r>
                        <a:rPr kumimoji="1" lang="en-US" altLang="ja-JP" sz="1800" b="1" dirty="0">
                          <a:solidFill>
                            <a:schemeClr val="tx1"/>
                          </a:solidFill>
                          <a:latin typeface="メイリオ" panose="020B0604030504040204" pitchFamily="50" charset="-128"/>
                          <a:ea typeface="メイリオ" panose="020B0604030504040204" pitchFamily="50" charset="-128"/>
                        </a:rPr>
                        <a:t>】</a:t>
                      </a:r>
                    </a:p>
                    <a:p>
                      <a:pPr algn="l"/>
                      <a:r>
                        <a:rPr kumimoji="1" lang="ja-JP" altLang="en-US" sz="1800" b="0" dirty="0">
                          <a:solidFill>
                            <a:schemeClr val="tx1"/>
                          </a:solidFill>
                          <a:latin typeface="メイリオ" panose="020B0604030504040204" pitchFamily="50" charset="-128"/>
                          <a:ea typeface="メイリオ" panose="020B0604030504040204" pitchFamily="50" charset="-128"/>
                        </a:rPr>
                        <a:t>輸出・輸入、製造、栽培、譲渡・譲受、所持、使用</a:t>
                      </a:r>
                    </a:p>
                  </a:txBody>
                  <a:tcPr anchor="ctr"/>
                </a:tc>
                <a:extLst>
                  <a:ext uri="{0D108BD9-81ED-4DB2-BD59-A6C34878D82A}">
                    <a16:rowId xmlns:a16="http://schemas.microsoft.com/office/drawing/2014/main" val="2082665867"/>
                  </a:ext>
                </a:extLst>
              </a:tr>
              <a:tr h="834408">
                <a:tc>
                  <a:txBody>
                    <a:bodyPr/>
                    <a:lstStyle/>
                    <a:p>
                      <a:pPr algn="ctr"/>
                      <a:r>
                        <a:rPr kumimoji="1" lang="ja-JP" altLang="en-US" sz="2400" b="1" dirty="0">
                          <a:latin typeface="メイリオ" panose="020B0604030504040204" pitchFamily="50" charset="-128"/>
                          <a:ea typeface="メイリオ" panose="020B0604030504040204" pitchFamily="50" charset="-128"/>
                        </a:rPr>
                        <a:t>危険ドラッグ（指定薬物）</a:t>
                      </a:r>
                    </a:p>
                  </a:txBody>
                  <a:tcPr anchor="ctr"/>
                </a:tc>
                <a:tc>
                  <a:txBody>
                    <a:bodyPr/>
                    <a:lstStyle/>
                    <a:p>
                      <a:pPr algn="l"/>
                      <a:r>
                        <a:rPr kumimoji="1" lang="en-US" altLang="ja-JP" sz="1800" b="1" dirty="0">
                          <a:solidFill>
                            <a:schemeClr val="tx1"/>
                          </a:solidFill>
                          <a:latin typeface="メイリオ" panose="020B0604030504040204" pitchFamily="50" charset="-128"/>
                          <a:ea typeface="メイリオ" panose="020B0604030504040204" pitchFamily="50" charset="-128"/>
                        </a:rPr>
                        <a:t>【</a:t>
                      </a:r>
                      <a:r>
                        <a:rPr kumimoji="1" lang="ja-JP" altLang="en-US" sz="1800" b="1" dirty="0">
                          <a:solidFill>
                            <a:schemeClr val="tx1"/>
                          </a:solidFill>
                          <a:latin typeface="メイリオ" panose="020B0604030504040204" pitchFamily="50" charset="-128"/>
                          <a:ea typeface="メイリオ" panose="020B0604030504040204" pitchFamily="50" charset="-128"/>
                        </a:rPr>
                        <a:t>医薬品医療機器等法</a:t>
                      </a:r>
                      <a:r>
                        <a:rPr kumimoji="1" lang="en-US" altLang="ja-JP" sz="1800" b="1" dirty="0">
                          <a:solidFill>
                            <a:schemeClr val="tx1"/>
                          </a:solidFill>
                          <a:latin typeface="メイリオ" panose="020B0604030504040204" pitchFamily="50" charset="-128"/>
                          <a:ea typeface="メイリオ" panose="020B0604030504040204" pitchFamily="50" charset="-128"/>
                        </a:rPr>
                        <a:t>】</a:t>
                      </a:r>
                    </a:p>
                    <a:p>
                      <a:pPr algn="l"/>
                      <a:r>
                        <a:rPr kumimoji="1" lang="ja-JP" altLang="en-US" sz="1800" b="0" dirty="0">
                          <a:solidFill>
                            <a:schemeClr val="tx1"/>
                          </a:solidFill>
                          <a:latin typeface="メイリオ" panose="020B0604030504040204" pitchFamily="50" charset="-128"/>
                          <a:ea typeface="メイリオ" panose="020B0604030504040204" pitchFamily="50" charset="-128"/>
                        </a:rPr>
                        <a:t>製造、輸入、販売、授与、所持、使用、購入、譲受、販売・授与の目的での貯蔵・陳列</a:t>
                      </a:r>
                    </a:p>
                  </a:txBody>
                  <a:tcPr anchor="ctr"/>
                </a:tc>
                <a:extLst>
                  <a:ext uri="{0D108BD9-81ED-4DB2-BD59-A6C34878D82A}">
                    <a16:rowId xmlns:a16="http://schemas.microsoft.com/office/drawing/2014/main" val="1631679735"/>
                  </a:ext>
                </a:extLst>
              </a:tr>
              <a:tr h="685637">
                <a:tc>
                  <a:txBody>
                    <a:bodyPr/>
                    <a:lstStyle/>
                    <a:p>
                      <a:pPr algn="ctr"/>
                      <a:r>
                        <a:rPr kumimoji="1" lang="ja-JP" altLang="en-US" sz="2400" b="1" dirty="0">
                          <a:latin typeface="メイリオ" panose="020B0604030504040204" pitchFamily="50" charset="-128"/>
                          <a:ea typeface="メイリオ" panose="020B0604030504040204" pitchFamily="50" charset="-128"/>
                        </a:rPr>
                        <a:t>あへん</a:t>
                      </a:r>
                    </a:p>
                  </a:txBody>
                  <a:tcPr anchor="ctr"/>
                </a:tc>
                <a:tc>
                  <a:txBody>
                    <a:bodyPr/>
                    <a:lstStyle/>
                    <a:p>
                      <a:pPr algn="l"/>
                      <a:r>
                        <a:rPr kumimoji="1" lang="en-US" altLang="ja-JP" sz="1800" b="1" dirty="0">
                          <a:solidFill>
                            <a:schemeClr val="tx1"/>
                          </a:solidFill>
                          <a:latin typeface="メイリオ" panose="020B0604030504040204" pitchFamily="50" charset="-128"/>
                          <a:ea typeface="メイリオ" panose="020B0604030504040204" pitchFamily="50" charset="-128"/>
                        </a:rPr>
                        <a:t>【</a:t>
                      </a:r>
                      <a:r>
                        <a:rPr kumimoji="1" lang="ja-JP" altLang="en-US" sz="1800" b="1" dirty="0">
                          <a:solidFill>
                            <a:schemeClr val="tx1"/>
                          </a:solidFill>
                          <a:latin typeface="メイリオ" panose="020B0604030504040204" pitchFamily="50" charset="-128"/>
                          <a:ea typeface="メイリオ" panose="020B0604030504040204" pitchFamily="50" charset="-128"/>
                        </a:rPr>
                        <a:t>あへん法</a:t>
                      </a:r>
                      <a:r>
                        <a:rPr kumimoji="1" lang="en-US" altLang="ja-JP" sz="1800" b="1" dirty="0">
                          <a:solidFill>
                            <a:schemeClr val="tx1"/>
                          </a:solidFill>
                          <a:latin typeface="メイリオ" panose="020B0604030504040204" pitchFamily="50" charset="-128"/>
                          <a:ea typeface="メイリオ" panose="020B0604030504040204" pitchFamily="50" charset="-128"/>
                        </a:rPr>
                        <a:t>】</a:t>
                      </a:r>
                    </a:p>
                    <a:p>
                      <a:pPr algn="l"/>
                      <a:r>
                        <a:rPr kumimoji="1" lang="ja-JP" altLang="en-US" sz="1800" b="0" dirty="0">
                          <a:solidFill>
                            <a:schemeClr val="tx1"/>
                          </a:solidFill>
                          <a:latin typeface="メイリオ" panose="020B0604030504040204" pitchFamily="50" charset="-128"/>
                          <a:ea typeface="メイリオ" panose="020B0604030504040204" pitchFamily="50" charset="-128"/>
                        </a:rPr>
                        <a:t>輸出・輸入、製造、栽培、譲渡・譲受、所持、使用</a:t>
                      </a:r>
                    </a:p>
                  </a:txBody>
                  <a:tcPr anchor="ctr"/>
                </a:tc>
                <a:extLst>
                  <a:ext uri="{0D108BD9-81ED-4DB2-BD59-A6C34878D82A}">
                    <a16:rowId xmlns:a16="http://schemas.microsoft.com/office/drawing/2014/main" val="1077632321"/>
                  </a:ext>
                </a:extLst>
              </a:tr>
              <a:tr h="741932">
                <a:tc>
                  <a:txBody>
                    <a:bodyPr/>
                    <a:lstStyle/>
                    <a:p>
                      <a:pPr algn="ctr"/>
                      <a:r>
                        <a:rPr kumimoji="1" lang="ja-JP" altLang="en-US" sz="2400" b="1" dirty="0">
                          <a:latin typeface="メイリオ" panose="020B0604030504040204" pitchFamily="50" charset="-128"/>
                          <a:ea typeface="メイリオ" panose="020B0604030504040204" pitchFamily="50" charset="-128"/>
                        </a:rPr>
                        <a:t>シンナー</a:t>
                      </a:r>
                    </a:p>
                  </a:txBody>
                  <a:tcPr anchor="ctr"/>
                </a:tc>
                <a:tc>
                  <a:txBody>
                    <a:bodyPr/>
                    <a:lstStyle/>
                    <a:p>
                      <a:pPr algn="l"/>
                      <a:r>
                        <a:rPr kumimoji="1" lang="en-US" altLang="ja-JP" sz="1800" b="1" dirty="0">
                          <a:solidFill>
                            <a:schemeClr val="tx1"/>
                          </a:solidFill>
                          <a:latin typeface="メイリオ" panose="020B0604030504040204" pitchFamily="50" charset="-128"/>
                          <a:ea typeface="メイリオ" panose="020B0604030504040204" pitchFamily="50" charset="-128"/>
                        </a:rPr>
                        <a:t>【</a:t>
                      </a:r>
                      <a:r>
                        <a:rPr kumimoji="1" lang="ja-JP" altLang="en-US" sz="1800" b="1" dirty="0">
                          <a:solidFill>
                            <a:schemeClr val="tx1"/>
                          </a:solidFill>
                          <a:latin typeface="メイリオ" panose="020B0604030504040204" pitchFamily="50" charset="-128"/>
                          <a:ea typeface="メイリオ" panose="020B0604030504040204" pitchFamily="50" charset="-128"/>
                        </a:rPr>
                        <a:t>毒物及び劇物取締法</a:t>
                      </a:r>
                      <a:r>
                        <a:rPr kumimoji="1" lang="en-US" altLang="ja-JP" sz="1800" b="1" dirty="0">
                          <a:solidFill>
                            <a:schemeClr val="tx1"/>
                          </a:solidFill>
                          <a:latin typeface="メイリオ" panose="020B0604030504040204" pitchFamily="50" charset="-128"/>
                          <a:ea typeface="メイリオ" panose="020B0604030504040204" pitchFamily="50" charset="-128"/>
                        </a:rPr>
                        <a:t>】</a:t>
                      </a:r>
                    </a:p>
                    <a:p>
                      <a:pPr algn="l"/>
                      <a:r>
                        <a:rPr kumimoji="1" lang="ja-JP" altLang="en-US" sz="1800" b="0" dirty="0">
                          <a:solidFill>
                            <a:schemeClr val="tx1"/>
                          </a:solidFill>
                          <a:latin typeface="メイリオ" panose="020B0604030504040204" pitchFamily="50" charset="-128"/>
                          <a:ea typeface="メイリオ" panose="020B0604030504040204" pitchFamily="50" charset="-128"/>
                        </a:rPr>
                        <a:t>譲渡・譲受、所持、使用</a:t>
                      </a:r>
                    </a:p>
                  </a:txBody>
                  <a:tcPr anchor="ctr"/>
                </a:tc>
                <a:extLst>
                  <a:ext uri="{0D108BD9-81ED-4DB2-BD59-A6C34878D82A}">
                    <a16:rowId xmlns:a16="http://schemas.microsoft.com/office/drawing/2014/main" val="2267555501"/>
                  </a:ext>
                </a:extLst>
              </a:tr>
            </a:tbl>
          </a:graphicData>
        </a:graphic>
      </p:graphicFrame>
      <p:pic>
        <p:nvPicPr>
          <p:cNvPr id="6" name="図 54" descr="ダメゼッタイ激イラスト">
            <a:extLst>
              <a:ext uri="{FF2B5EF4-FFF2-40B4-BE49-F238E27FC236}">
                <a16:creationId xmlns:a16="http://schemas.microsoft.com/office/drawing/2014/main" id="{71751ED0-7DF0-42EB-BD63-F1AB45814D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0109" y="5495940"/>
            <a:ext cx="1271971" cy="1362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
            <a:extLst>
              <a:ext uri="{FF2B5EF4-FFF2-40B4-BE49-F238E27FC236}">
                <a16:creationId xmlns:a16="http://schemas.microsoft.com/office/drawing/2014/main" id="{80CFAD11-A500-4549-BF7A-56FBF0C8C59F}"/>
              </a:ext>
            </a:extLst>
          </p:cNvPr>
          <p:cNvSpPr txBox="1">
            <a:spLocks noChangeArrowheads="1"/>
          </p:cNvSpPr>
          <p:nvPr/>
        </p:nvSpPr>
        <p:spPr bwMode="auto">
          <a:xfrm>
            <a:off x="-7214" y="54113"/>
            <a:ext cx="9151214" cy="769441"/>
          </a:xfrm>
          <a:prstGeom prst="rect">
            <a:avLst/>
          </a:prstGeom>
          <a:solidFill>
            <a:schemeClr val="accent5">
              <a:lumMod val="40000"/>
              <a:lumOff val="60000"/>
            </a:schemeClr>
          </a:solidFill>
          <a:ln>
            <a:noFill/>
          </a:ln>
        </p:spPr>
        <p:txBody>
          <a:bodyPr wrap="square" anchor="b">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buNone/>
            </a:pPr>
            <a:r>
              <a:rPr lang="ja-JP" altLang="en-US" sz="4400" b="1" dirty="0">
                <a:solidFill>
                  <a:schemeClr val="tx1"/>
                </a:solidFill>
                <a:latin typeface="メイリオ" panose="020B0604030504040204" pitchFamily="50" charset="-128"/>
                <a:ea typeface="メイリオ" panose="020B0604030504040204" pitchFamily="50" charset="-128"/>
              </a:rPr>
              <a:t>日本における薬物乱用に関する法律</a:t>
            </a:r>
          </a:p>
        </p:txBody>
      </p:sp>
      <p:grpSp>
        <p:nvGrpSpPr>
          <p:cNvPr id="3" name="グループ化 2">
            <a:extLst>
              <a:ext uri="{FF2B5EF4-FFF2-40B4-BE49-F238E27FC236}">
                <a16:creationId xmlns:a16="http://schemas.microsoft.com/office/drawing/2014/main" id="{E9D18D0F-4646-4BE6-8310-77A08BF442E6}"/>
              </a:ext>
            </a:extLst>
          </p:cNvPr>
          <p:cNvGrpSpPr/>
          <p:nvPr/>
        </p:nvGrpSpPr>
        <p:grpSpPr>
          <a:xfrm>
            <a:off x="767914" y="1271628"/>
            <a:ext cx="8118737" cy="5029200"/>
            <a:chOff x="767914" y="1271628"/>
            <a:chExt cx="8118737" cy="5029200"/>
          </a:xfrm>
        </p:grpSpPr>
        <p:sp>
          <p:nvSpPr>
            <p:cNvPr id="14" name="爆発 2 3">
              <a:extLst>
                <a:ext uri="{FF2B5EF4-FFF2-40B4-BE49-F238E27FC236}">
                  <a16:creationId xmlns:a16="http://schemas.microsoft.com/office/drawing/2014/main" id="{7398F177-9D74-4105-BCFD-5F78AB7B70DB}"/>
                </a:ext>
              </a:extLst>
            </p:cNvPr>
            <p:cNvSpPr>
              <a:spLocks noChangeArrowheads="1"/>
            </p:cNvSpPr>
            <p:nvPr/>
          </p:nvSpPr>
          <p:spPr bwMode="auto">
            <a:xfrm>
              <a:off x="767914" y="1271628"/>
              <a:ext cx="8118737" cy="5029200"/>
            </a:xfrm>
            <a:prstGeom prst="irregularSeal2">
              <a:avLst/>
            </a:prstGeom>
            <a:solidFill>
              <a:srgbClr val="FFC000"/>
            </a:solid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solidFill>
                  <a:srgbClr val="000000"/>
                </a:solidFill>
                <a:highlight>
                  <a:srgbClr val="FFFF00"/>
                </a:highlight>
              </a:endParaRPr>
            </a:p>
          </p:txBody>
        </p:sp>
        <p:sp>
          <p:nvSpPr>
            <p:cNvPr id="15" name="テキスト ボックス 14">
              <a:extLst>
                <a:ext uri="{FF2B5EF4-FFF2-40B4-BE49-F238E27FC236}">
                  <a16:creationId xmlns:a16="http://schemas.microsoft.com/office/drawing/2014/main" id="{A817D41B-47FD-4DBB-ABB5-B5E2661DD991}"/>
                </a:ext>
              </a:extLst>
            </p:cNvPr>
            <p:cNvSpPr txBox="1"/>
            <p:nvPr/>
          </p:nvSpPr>
          <p:spPr>
            <a:xfrm>
              <a:off x="2278092" y="3062775"/>
              <a:ext cx="5445573" cy="2046601"/>
            </a:xfrm>
            <a:prstGeom prst="rect">
              <a:avLst/>
            </a:prstGeom>
            <a:noFill/>
          </p:spPr>
          <p:txBody>
            <a:bodyPr wrap="square" rtlCol="0">
              <a:spAutoFit/>
            </a:bodyPr>
            <a:lstStyle/>
            <a:p>
              <a:r>
                <a:rPr kumimoji="1" lang="ja-JP" altLang="en-US" sz="2400" b="1" dirty="0">
                  <a:solidFill>
                    <a:srgbClr val="C00000"/>
                  </a:solidFill>
                  <a:latin typeface="メイリオ" panose="020B0604030504040204" pitchFamily="50" charset="-128"/>
                  <a:ea typeface="メイリオ" panose="020B0604030504040204" pitchFamily="50" charset="-128"/>
                </a:rPr>
                <a:t>　　　（罰則の一例）</a:t>
              </a:r>
              <a:endParaRPr kumimoji="1" lang="en-US" altLang="ja-JP" sz="2400" b="1" dirty="0">
                <a:solidFill>
                  <a:srgbClr val="C00000"/>
                </a:solidFill>
                <a:latin typeface="メイリオ" panose="020B0604030504040204" pitchFamily="50" charset="-128"/>
                <a:ea typeface="メイリオ" panose="020B0604030504040204" pitchFamily="50" charset="-128"/>
              </a:endParaRPr>
            </a:p>
            <a:p>
              <a:r>
                <a:rPr kumimoji="1" lang="ja-JP" altLang="en-US" sz="2400" b="1" dirty="0">
                  <a:solidFill>
                    <a:srgbClr val="C00000"/>
                  </a:solidFill>
                  <a:latin typeface="メイリオ" panose="020B0604030504040204" pitchFamily="50" charset="-128"/>
                  <a:ea typeface="メイリオ" panose="020B0604030504040204" pitchFamily="50" charset="-128"/>
                </a:rPr>
                <a:t>大麻の所持、譲渡・譲受</a:t>
              </a:r>
              <a:endParaRPr kumimoji="1" lang="en-US" altLang="ja-JP" sz="2400" b="1" dirty="0">
                <a:solidFill>
                  <a:srgbClr val="C00000"/>
                </a:solidFill>
                <a:latin typeface="メイリオ" panose="020B0604030504040204" pitchFamily="50" charset="-128"/>
                <a:ea typeface="メイリオ" panose="020B0604030504040204" pitchFamily="50" charset="-128"/>
              </a:endParaRPr>
            </a:p>
            <a:p>
              <a:r>
                <a:rPr lang="ja-JP" altLang="en-US" sz="2400" b="1" dirty="0">
                  <a:solidFill>
                    <a:srgbClr val="C00000"/>
                  </a:solidFill>
                  <a:latin typeface="メイリオ" panose="020B0604030504040204" pitchFamily="50" charset="-128"/>
                  <a:ea typeface="メイリオ" panose="020B0604030504040204" pitchFamily="50" charset="-128"/>
                </a:rPr>
                <a:t>　　</a:t>
              </a:r>
              <a:r>
                <a:rPr kumimoji="1" lang="ja-JP" altLang="en-US" sz="2400" b="1" dirty="0">
                  <a:solidFill>
                    <a:srgbClr val="C00000"/>
                  </a:solidFill>
                  <a:latin typeface="メイリオ" panose="020B0604030504040204" pitchFamily="50" charset="-128"/>
                  <a:ea typeface="メイリオ" panose="020B0604030504040204" pitchFamily="50" charset="-128"/>
                </a:rPr>
                <a:t>：</a:t>
              </a:r>
              <a:r>
                <a:rPr lang="ja-JP" altLang="en-US" sz="2400" b="1" dirty="0">
                  <a:solidFill>
                    <a:srgbClr val="C00000"/>
                  </a:solidFill>
                  <a:latin typeface="メイリオ" panose="020B0604030504040204" pitchFamily="50" charset="-128"/>
                  <a:ea typeface="メイリオ" panose="020B0604030504040204" pitchFamily="50" charset="-128"/>
                </a:rPr>
                <a:t> ５年以下の懲役</a:t>
              </a:r>
              <a:endParaRPr lang="en-US" altLang="ja-JP" sz="2400" b="1" dirty="0">
                <a:solidFill>
                  <a:srgbClr val="C00000"/>
                </a:solidFill>
                <a:latin typeface="メイリオ" panose="020B0604030504040204" pitchFamily="50" charset="-128"/>
                <a:ea typeface="メイリオ" panose="020B0604030504040204" pitchFamily="50" charset="-128"/>
              </a:endParaRPr>
            </a:p>
            <a:p>
              <a:r>
                <a:rPr kumimoji="1" lang="ja-JP" altLang="en-US" sz="2400" b="1" dirty="0">
                  <a:solidFill>
                    <a:srgbClr val="C00000"/>
                  </a:solidFill>
                  <a:latin typeface="メイリオ" panose="020B0604030504040204" pitchFamily="50" charset="-128"/>
                  <a:ea typeface="メイリオ" panose="020B0604030504040204" pitchFamily="50" charset="-128"/>
                </a:rPr>
                <a:t>覚醒剤の所持、譲渡・譲受、使用</a:t>
              </a:r>
              <a:endParaRPr kumimoji="1" lang="en-US" altLang="ja-JP" sz="2400" b="1" dirty="0">
                <a:solidFill>
                  <a:srgbClr val="C00000"/>
                </a:solidFill>
                <a:latin typeface="メイリオ" panose="020B0604030504040204" pitchFamily="50" charset="-128"/>
                <a:ea typeface="メイリオ" panose="020B0604030504040204" pitchFamily="50" charset="-128"/>
              </a:endParaRPr>
            </a:p>
            <a:p>
              <a:r>
                <a:rPr lang="ja-JP" altLang="en-US" sz="2400" b="1" dirty="0">
                  <a:solidFill>
                    <a:srgbClr val="C00000"/>
                  </a:solidFill>
                  <a:latin typeface="メイリオ" panose="020B0604030504040204" pitchFamily="50" charset="-128"/>
                  <a:ea typeface="メイリオ" panose="020B0604030504040204" pitchFamily="50" charset="-128"/>
                </a:rPr>
                <a:t>　　</a:t>
              </a:r>
              <a:r>
                <a:rPr kumimoji="1" lang="ja-JP" altLang="en-US" sz="2400" b="1" dirty="0">
                  <a:solidFill>
                    <a:srgbClr val="C00000"/>
                  </a:solidFill>
                  <a:latin typeface="メイリオ" panose="020B0604030504040204" pitchFamily="50" charset="-128"/>
                  <a:ea typeface="メイリオ" panose="020B0604030504040204" pitchFamily="50" charset="-128"/>
                </a:rPr>
                <a:t>：１０年以下の懲役</a:t>
              </a:r>
            </a:p>
          </p:txBody>
        </p:sp>
      </p:grpSp>
    </p:spTree>
    <p:extLst>
      <p:ext uri="{BB962C8B-B14F-4D97-AF65-F5344CB8AC3E}">
        <p14:creationId xmlns:p14="http://schemas.microsoft.com/office/powerpoint/2010/main" val="137165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タイトル 1">
            <a:extLst>
              <a:ext uri="{FF2B5EF4-FFF2-40B4-BE49-F238E27FC236}">
                <a16:creationId xmlns:a16="http://schemas.microsoft.com/office/drawing/2014/main" id="{D89E9B0F-F5CE-4A9A-A94D-26958B5651FE}"/>
              </a:ext>
            </a:extLst>
          </p:cNvPr>
          <p:cNvSpPr txBox="1">
            <a:spLocks noChangeArrowheads="1"/>
          </p:cNvSpPr>
          <p:nvPr/>
        </p:nvSpPr>
        <p:spPr>
          <a:xfrm>
            <a:off x="0" y="13652"/>
            <a:ext cx="9144000"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乱用される薬物</a:t>
            </a:r>
            <a:endParaRPr lang="ja-JP" altLang="en-US" sz="4400" b="1" dirty="0">
              <a:solidFill>
                <a:srgbClr val="C00000"/>
              </a:solidFill>
              <a:latin typeface="メイリオ" panose="020B0604030504040204" pitchFamily="50" charset="-128"/>
              <a:ea typeface="メイリオ" panose="020B0604030504040204" pitchFamily="50" charset="-128"/>
            </a:endParaRPr>
          </a:p>
        </p:txBody>
      </p:sp>
      <p:pic>
        <p:nvPicPr>
          <p:cNvPr id="20" name="図 19">
            <a:extLst>
              <a:ext uri="{FF2B5EF4-FFF2-40B4-BE49-F238E27FC236}">
                <a16:creationId xmlns:a16="http://schemas.microsoft.com/office/drawing/2014/main" id="{C13C741F-4099-4E30-ADAC-32BA8C3677CB}"/>
              </a:ext>
            </a:extLst>
          </p:cNvPr>
          <p:cNvPicPr>
            <a:picLocks noChangeAspect="1"/>
          </p:cNvPicPr>
          <p:nvPr/>
        </p:nvPicPr>
        <p:blipFill>
          <a:blip r:embed="rId3"/>
          <a:stretch>
            <a:fillRect/>
          </a:stretch>
        </p:blipFill>
        <p:spPr>
          <a:xfrm>
            <a:off x="150405" y="1947643"/>
            <a:ext cx="2671312" cy="1807064"/>
          </a:xfrm>
          <a:prstGeom prst="rect">
            <a:avLst/>
          </a:prstGeom>
        </p:spPr>
      </p:pic>
      <p:pic>
        <p:nvPicPr>
          <p:cNvPr id="21" name="図 20">
            <a:extLst>
              <a:ext uri="{FF2B5EF4-FFF2-40B4-BE49-F238E27FC236}">
                <a16:creationId xmlns:a16="http://schemas.microsoft.com/office/drawing/2014/main" id="{85C5CA40-9522-4BFB-9753-9893FA83A4C7}"/>
              </a:ext>
            </a:extLst>
          </p:cNvPr>
          <p:cNvPicPr>
            <a:picLocks noChangeAspect="1"/>
          </p:cNvPicPr>
          <p:nvPr/>
        </p:nvPicPr>
        <p:blipFill>
          <a:blip r:embed="rId4"/>
          <a:stretch>
            <a:fillRect/>
          </a:stretch>
        </p:blipFill>
        <p:spPr>
          <a:xfrm>
            <a:off x="1471553" y="899382"/>
            <a:ext cx="2700328" cy="1807064"/>
          </a:xfrm>
          <a:prstGeom prst="rect">
            <a:avLst/>
          </a:prstGeom>
        </p:spPr>
      </p:pic>
      <p:sp>
        <p:nvSpPr>
          <p:cNvPr id="28" name="テキスト ボックス 27">
            <a:extLst>
              <a:ext uri="{FF2B5EF4-FFF2-40B4-BE49-F238E27FC236}">
                <a16:creationId xmlns:a16="http://schemas.microsoft.com/office/drawing/2014/main" id="{F923F7F8-3490-48DE-89F7-E8C91F33B3D8}"/>
              </a:ext>
            </a:extLst>
          </p:cNvPr>
          <p:cNvSpPr txBox="1"/>
          <p:nvPr/>
        </p:nvSpPr>
        <p:spPr>
          <a:xfrm>
            <a:off x="51330" y="6582976"/>
            <a:ext cx="5901069" cy="276999"/>
          </a:xfrm>
          <a:prstGeom prst="rect">
            <a:avLst/>
          </a:prstGeom>
          <a:noFill/>
        </p:spPr>
        <p:txBody>
          <a:bodyPr wrap="square" rtlCol="0">
            <a:spAutoFit/>
          </a:bodyPr>
          <a:lstStyle/>
          <a:p>
            <a:r>
              <a:rPr kumimoji="1" lang="ja-JP" altLang="en-US" sz="1200" dirty="0">
                <a:solidFill>
                  <a:schemeClr val="bg1">
                    <a:lumMod val="50000"/>
                  </a:schemeClr>
                </a:solidFill>
                <a:latin typeface="+mn-ea"/>
              </a:rPr>
              <a:t>写真出典：薬物乱用防止読本「健康に生きようパート</a:t>
            </a:r>
            <a:r>
              <a:rPr kumimoji="1" lang="en-US" altLang="ja-JP" sz="1200" dirty="0">
                <a:solidFill>
                  <a:schemeClr val="bg1">
                    <a:lumMod val="50000"/>
                  </a:schemeClr>
                </a:solidFill>
                <a:latin typeface="+mn-ea"/>
              </a:rPr>
              <a:t>36</a:t>
            </a:r>
            <a:r>
              <a:rPr kumimoji="1" lang="ja-JP" altLang="en-US" sz="1200" dirty="0">
                <a:solidFill>
                  <a:schemeClr val="bg1">
                    <a:lumMod val="50000"/>
                  </a:schemeClr>
                </a:solidFill>
                <a:latin typeface="+mn-ea"/>
              </a:rPr>
              <a:t>」（厚生労働省）</a:t>
            </a:r>
          </a:p>
        </p:txBody>
      </p:sp>
      <p:sp>
        <p:nvSpPr>
          <p:cNvPr id="8" name="正方形/長方形 7">
            <a:extLst>
              <a:ext uri="{FF2B5EF4-FFF2-40B4-BE49-F238E27FC236}">
                <a16:creationId xmlns:a16="http://schemas.microsoft.com/office/drawing/2014/main" id="{24628370-1918-4612-857A-4EF6A11D711C}"/>
              </a:ext>
            </a:extLst>
          </p:cNvPr>
          <p:cNvSpPr/>
          <p:nvPr/>
        </p:nvSpPr>
        <p:spPr>
          <a:xfrm>
            <a:off x="150405" y="860753"/>
            <a:ext cx="1210588" cy="797654"/>
          </a:xfrm>
          <a:prstGeom prst="rect">
            <a:avLst/>
          </a:prstGeom>
          <a:noFill/>
          <a:ln w="38100">
            <a:solidFill>
              <a:schemeClr val="accent5">
                <a:lumMod val="75000"/>
              </a:schemeClr>
            </a:solidFill>
          </a:ln>
        </p:spPr>
        <p:txBody>
          <a:bodyPr wrap="none" lIns="91440" tIns="45720" rIns="91440" bIns="45720" anchor="b">
            <a:spAutoFit/>
          </a:bodyPr>
          <a:lstStyle/>
          <a:p>
            <a:pPr algn="ctr">
              <a:lnSpc>
                <a:spcPts val="5500"/>
              </a:lnSpc>
            </a:pPr>
            <a:r>
              <a:rPr lang="ja-JP" altLang="en-US" sz="4000" b="1" cap="none" spc="0" dirty="0">
                <a:ln w="22225">
                  <a:solidFill>
                    <a:schemeClr val="accent5">
                      <a:lumMod val="50000"/>
                    </a:schemeClr>
                  </a:solidFill>
                  <a:prstDash val="solid"/>
                </a:ln>
                <a:solidFill>
                  <a:schemeClr val="accent1">
                    <a:lumMod val="20000"/>
                    <a:lumOff val="80000"/>
                  </a:schemeClr>
                </a:solidFill>
                <a:effectLst/>
                <a:latin typeface="メイリオ" panose="020B0604030504040204" pitchFamily="50" charset="-128"/>
                <a:ea typeface="メイリオ" panose="020B0604030504040204" pitchFamily="50" charset="-128"/>
              </a:rPr>
              <a:t>大麻</a:t>
            </a:r>
          </a:p>
        </p:txBody>
      </p:sp>
      <p:pic>
        <p:nvPicPr>
          <p:cNvPr id="15" name="Picture 4" descr="detail01_1[1]">
            <a:extLst>
              <a:ext uri="{FF2B5EF4-FFF2-40B4-BE49-F238E27FC236}">
                <a16:creationId xmlns:a16="http://schemas.microsoft.com/office/drawing/2014/main" id="{88782904-DE02-4672-B150-A5D0546CA505}"/>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5523313" y="1741295"/>
            <a:ext cx="2966797" cy="2013771"/>
          </a:xfrm>
        </p:spPr>
      </p:pic>
      <p:pic>
        <p:nvPicPr>
          <p:cNvPr id="29" name="図 28">
            <a:extLst>
              <a:ext uri="{FF2B5EF4-FFF2-40B4-BE49-F238E27FC236}">
                <a16:creationId xmlns:a16="http://schemas.microsoft.com/office/drawing/2014/main" id="{85D46AAC-8BF3-41DC-820E-BB2B6DD898E4}"/>
              </a:ext>
            </a:extLst>
          </p:cNvPr>
          <p:cNvPicPr>
            <a:picLocks noChangeAspect="1"/>
          </p:cNvPicPr>
          <p:nvPr/>
        </p:nvPicPr>
        <p:blipFill>
          <a:blip r:embed="rId6"/>
          <a:stretch>
            <a:fillRect/>
          </a:stretch>
        </p:blipFill>
        <p:spPr>
          <a:xfrm>
            <a:off x="160676" y="4815794"/>
            <a:ext cx="2400635" cy="1800476"/>
          </a:xfrm>
          <a:prstGeom prst="rect">
            <a:avLst/>
          </a:prstGeom>
        </p:spPr>
      </p:pic>
      <p:pic>
        <p:nvPicPr>
          <p:cNvPr id="2" name="図 1">
            <a:extLst>
              <a:ext uri="{FF2B5EF4-FFF2-40B4-BE49-F238E27FC236}">
                <a16:creationId xmlns:a16="http://schemas.microsoft.com/office/drawing/2014/main" id="{F7444560-4EF7-48B1-A737-D1A0BB8CFE57}"/>
              </a:ext>
            </a:extLst>
          </p:cNvPr>
          <p:cNvPicPr>
            <a:picLocks noChangeAspect="1"/>
          </p:cNvPicPr>
          <p:nvPr/>
        </p:nvPicPr>
        <p:blipFill>
          <a:blip r:embed="rId7"/>
          <a:stretch>
            <a:fillRect/>
          </a:stretch>
        </p:blipFill>
        <p:spPr>
          <a:xfrm>
            <a:off x="2729866" y="4815794"/>
            <a:ext cx="3115326" cy="1755800"/>
          </a:xfrm>
          <a:prstGeom prst="rect">
            <a:avLst/>
          </a:prstGeom>
        </p:spPr>
      </p:pic>
      <p:sp>
        <p:nvSpPr>
          <p:cNvPr id="31" name="正方形/長方形 30">
            <a:extLst>
              <a:ext uri="{FF2B5EF4-FFF2-40B4-BE49-F238E27FC236}">
                <a16:creationId xmlns:a16="http://schemas.microsoft.com/office/drawing/2014/main" id="{4819B919-0968-4E7C-B3F4-3E38B5FD3BA3}"/>
              </a:ext>
            </a:extLst>
          </p:cNvPr>
          <p:cNvSpPr/>
          <p:nvPr/>
        </p:nvSpPr>
        <p:spPr>
          <a:xfrm>
            <a:off x="6300943" y="3825997"/>
            <a:ext cx="2562040" cy="869737"/>
          </a:xfrm>
          <a:prstGeom prst="rect">
            <a:avLst/>
          </a:prstGeom>
          <a:noFill/>
          <a:ln w="38100">
            <a:solidFill>
              <a:schemeClr val="accent5">
                <a:lumMod val="75000"/>
                <a:alpha val="94000"/>
              </a:schemeClr>
            </a:solidFill>
          </a:ln>
        </p:spPr>
        <p:txBody>
          <a:bodyPr wrap="square" lIns="91440" tIns="45720" rIns="91440" bIns="45720" anchor="b">
            <a:noAutofit/>
          </a:bodyPr>
          <a:lstStyle/>
          <a:p>
            <a:pPr algn="ctr">
              <a:lnSpc>
                <a:spcPts val="2000"/>
              </a:lnSpc>
            </a:pPr>
            <a:r>
              <a:rPr lang="ja-JP" altLang="en-US" sz="4000" b="1" kern="100" cap="none" spc="-100" dirty="0">
                <a:ln w="22225">
                  <a:solidFill>
                    <a:schemeClr val="accent5">
                      <a:lumMod val="50000"/>
                    </a:schemeClr>
                  </a:solidFill>
                  <a:prstDash val="solid"/>
                </a:ln>
                <a:solidFill>
                  <a:schemeClr val="accent1">
                    <a:lumMod val="20000"/>
                    <a:lumOff val="80000"/>
                  </a:schemeClr>
                </a:solidFill>
                <a:effectLst/>
                <a:latin typeface="メイリオ" panose="020B0604030504040204" pitchFamily="50" charset="-128"/>
                <a:ea typeface="メイリオ" panose="020B0604030504040204" pitchFamily="50" charset="-128"/>
              </a:rPr>
              <a:t>有機溶剤</a:t>
            </a:r>
            <a:endParaRPr lang="en-US" altLang="ja-JP" sz="4000" b="1" kern="100" cap="none" spc="-100" dirty="0">
              <a:ln w="22225">
                <a:solidFill>
                  <a:schemeClr val="accent5">
                    <a:lumMod val="50000"/>
                  </a:schemeClr>
                </a:solidFill>
                <a:prstDash val="solid"/>
              </a:ln>
              <a:solidFill>
                <a:schemeClr val="accent1">
                  <a:lumMod val="20000"/>
                  <a:lumOff val="80000"/>
                </a:schemeClr>
              </a:solidFill>
              <a:effectLst/>
              <a:latin typeface="メイリオ" panose="020B0604030504040204" pitchFamily="50" charset="-128"/>
              <a:ea typeface="メイリオ" panose="020B0604030504040204" pitchFamily="50" charset="-128"/>
            </a:endParaRPr>
          </a:p>
          <a:p>
            <a:pPr algn="ctr">
              <a:lnSpc>
                <a:spcPts val="2000"/>
              </a:lnSpc>
            </a:pPr>
            <a:r>
              <a:rPr lang="ja-JP" altLang="en-US" sz="2000" b="1" kern="100" cap="none" spc="-100" dirty="0">
                <a:ln w="22225">
                  <a:solidFill>
                    <a:schemeClr val="accent5">
                      <a:lumMod val="50000"/>
                    </a:schemeClr>
                  </a:solidFill>
                  <a:prstDash val="solid"/>
                </a:ln>
                <a:solidFill>
                  <a:schemeClr val="accent1">
                    <a:lumMod val="20000"/>
                    <a:lumOff val="80000"/>
                  </a:schemeClr>
                </a:solidFill>
                <a:effectLst/>
                <a:latin typeface="メイリオ" panose="020B0604030504040204" pitchFamily="50" charset="-128"/>
                <a:ea typeface="メイリオ" panose="020B0604030504040204" pitchFamily="50" charset="-128"/>
              </a:rPr>
              <a:t>（シンナー等）</a:t>
            </a:r>
          </a:p>
        </p:txBody>
      </p:sp>
      <p:pic>
        <p:nvPicPr>
          <p:cNvPr id="32" name="図 31">
            <a:extLst>
              <a:ext uri="{FF2B5EF4-FFF2-40B4-BE49-F238E27FC236}">
                <a16:creationId xmlns:a16="http://schemas.microsoft.com/office/drawing/2014/main" id="{4F73DD5A-09EA-4A48-9C85-1504C5C8ADFF}"/>
              </a:ext>
            </a:extLst>
          </p:cNvPr>
          <p:cNvPicPr>
            <a:picLocks noChangeAspect="1"/>
          </p:cNvPicPr>
          <p:nvPr/>
        </p:nvPicPr>
        <p:blipFill>
          <a:blip r:embed="rId8"/>
          <a:stretch>
            <a:fillRect/>
          </a:stretch>
        </p:blipFill>
        <p:spPr>
          <a:xfrm>
            <a:off x="5980503" y="4766665"/>
            <a:ext cx="3112167" cy="1854057"/>
          </a:xfrm>
          <a:prstGeom prst="rect">
            <a:avLst/>
          </a:prstGeom>
        </p:spPr>
      </p:pic>
      <p:sp>
        <p:nvSpPr>
          <p:cNvPr id="33" name="正方形/長方形 32">
            <a:extLst>
              <a:ext uri="{FF2B5EF4-FFF2-40B4-BE49-F238E27FC236}">
                <a16:creationId xmlns:a16="http://schemas.microsoft.com/office/drawing/2014/main" id="{DCE16FAF-A5A2-42A6-90BB-8B1735ABB14C}"/>
              </a:ext>
            </a:extLst>
          </p:cNvPr>
          <p:cNvSpPr/>
          <p:nvPr/>
        </p:nvSpPr>
        <p:spPr>
          <a:xfrm>
            <a:off x="4452320" y="885743"/>
            <a:ext cx="1723549" cy="797654"/>
          </a:xfrm>
          <a:prstGeom prst="rect">
            <a:avLst/>
          </a:prstGeom>
          <a:noFill/>
          <a:ln w="38100">
            <a:solidFill>
              <a:schemeClr val="accent5">
                <a:lumMod val="75000"/>
              </a:schemeClr>
            </a:solidFill>
          </a:ln>
        </p:spPr>
        <p:txBody>
          <a:bodyPr wrap="none" lIns="91440" tIns="45720" rIns="91440" bIns="45720" anchor="b">
            <a:spAutoFit/>
          </a:bodyPr>
          <a:lstStyle/>
          <a:p>
            <a:pPr algn="ctr">
              <a:lnSpc>
                <a:spcPts val="5500"/>
              </a:lnSpc>
            </a:pPr>
            <a:r>
              <a:rPr lang="ja-JP" altLang="en-US" sz="4000" b="1" cap="none" spc="0" dirty="0">
                <a:ln w="22225">
                  <a:solidFill>
                    <a:schemeClr val="accent5">
                      <a:lumMod val="50000"/>
                    </a:schemeClr>
                  </a:solidFill>
                  <a:prstDash val="solid"/>
                </a:ln>
                <a:solidFill>
                  <a:schemeClr val="accent1">
                    <a:lumMod val="20000"/>
                    <a:lumOff val="80000"/>
                  </a:schemeClr>
                </a:solidFill>
                <a:effectLst/>
                <a:latin typeface="メイリオ" panose="020B0604030504040204" pitchFamily="50" charset="-128"/>
                <a:ea typeface="メイリオ" panose="020B0604030504040204" pitchFamily="50" charset="-128"/>
              </a:rPr>
              <a:t>覚醒剤</a:t>
            </a:r>
          </a:p>
        </p:txBody>
      </p:sp>
      <p:sp>
        <p:nvSpPr>
          <p:cNvPr id="34" name="正方形/長方形 33">
            <a:extLst>
              <a:ext uri="{FF2B5EF4-FFF2-40B4-BE49-F238E27FC236}">
                <a16:creationId xmlns:a16="http://schemas.microsoft.com/office/drawing/2014/main" id="{003F17F3-9D36-4B3B-96FC-D7BE3F6B0C9B}"/>
              </a:ext>
            </a:extLst>
          </p:cNvPr>
          <p:cNvSpPr/>
          <p:nvPr/>
        </p:nvSpPr>
        <p:spPr>
          <a:xfrm>
            <a:off x="281017" y="3946603"/>
            <a:ext cx="1899879" cy="797654"/>
          </a:xfrm>
          <a:prstGeom prst="rect">
            <a:avLst/>
          </a:prstGeom>
          <a:noFill/>
          <a:ln w="38100">
            <a:solidFill>
              <a:schemeClr val="accent5">
                <a:lumMod val="75000"/>
              </a:schemeClr>
            </a:solidFill>
          </a:ln>
        </p:spPr>
        <p:txBody>
          <a:bodyPr wrap="none" lIns="91440" tIns="45720" rIns="91440" bIns="45720" anchor="b">
            <a:spAutoFit/>
          </a:bodyPr>
          <a:lstStyle/>
          <a:p>
            <a:pPr algn="ctr">
              <a:lnSpc>
                <a:spcPts val="5500"/>
              </a:lnSpc>
            </a:pPr>
            <a:r>
              <a:rPr lang="en-US" altLang="ja-JP" sz="4000" b="1" dirty="0">
                <a:ln w="22225">
                  <a:solidFill>
                    <a:schemeClr val="accent5">
                      <a:lumMod val="50000"/>
                    </a:schemeClr>
                  </a:solidFill>
                  <a:prstDash val="solid"/>
                </a:ln>
                <a:solidFill>
                  <a:schemeClr val="accent1">
                    <a:lumMod val="20000"/>
                    <a:lumOff val="80000"/>
                  </a:schemeClr>
                </a:solidFill>
                <a:latin typeface="メイリオ" panose="020B0604030504040204" pitchFamily="50" charset="-128"/>
                <a:ea typeface="メイリオ" panose="020B0604030504040204" pitchFamily="50" charset="-128"/>
              </a:rPr>
              <a:t>MDMA</a:t>
            </a:r>
            <a:endParaRPr lang="ja-JP" altLang="en-US" sz="4000" b="1" cap="none" spc="0" dirty="0">
              <a:ln w="22225">
                <a:solidFill>
                  <a:schemeClr val="accent5">
                    <a:lumMod val="50000"/>
                  </a:schemeClr>
                </a:solidFill>
                <a:prstDash val="solid"/>
              </a:ln>
              <a:solidFill>
                <a:schemeClr val="accent1">
                  <a:lumMod val="20000"/>
                  <a:lumOff val="80000"/>
                </a:schemeClr>
              </a:solidFill>
              <a:effectLst/>
              <a:latin typeface="メイリオ" panose="020B0604030504040204" pitchFamily="50" charset="-128"/>
              <a:ea typeface="メイリオ" panose="020B0604030504040204" pitchFamily="50" charset="-128"/>
            </a:endParaRPr>
          </a:p>
        </p:txBody>
      </p:sp>
      <p:sp>
        <p:nvSpPr>
          <p:cNvPr id="35" name="正方形/長方形 34">
            <a:extLst>
              <a:ext uri="{FF2B5EF4-FFF2-40B4-BE49-F238E27FC236}">
                <a16:creationId xmlns:a16="http://schemas.microsoft.com/office/drawing/2014/main" id="{94FE860F-6A10-4F6A-9D02-78544FE894FC}"/>
              </a:ext>
            </a:extLst>
          </p:cNvPr>
          <p:cNvSpPr/>
          <p:nvPr/>
        </p:nvSpPr>
        <p:spPr>
          <a:xfrm>
            <a:off x="2656313" y="3874520"/>
            <a:ext cx="3262432" cy="797654"/>
          </a:xfrm>
          <a:prstGeom prst="rect">
            <a:avLst/>
          </a:prstGeom>
          <a:noFill/>
          <a:ln w="38100">
            <a:solidFill>
              <a:schemeClr val="accent5">
                <a:lumMod val="75000"/>
              </a:schemeClr>
            </a:solidFill>
          </a:ln>
        </p:spPr>
        <p:txBody>
          <a:bodyPr wrap="none" lIns="91440" tIns="45720" rIns="91440" bIns="45720" anchor="b">
            <a:spAutoFit/>
          </a:bodyPr>
          <a:lstStyle/>
          <a:p>
            <a:pPr algn="ctr">
              <a:lnSpc>
                <a:spcPts val="5500"/>
              </a:lnSpc>
            </a:pPr>
            <a:r>
              <a:rPr lang="ja-JP" altLang="en-US" sz="4000" b="1" dirty="0">
                <a:ln w="22225">
                  <a:solidFill>
                    <a:schemeClr val="accent5">
                      <a:lumMod val="50000"/>
                    </a:schemeClr>
                  </a:solidFill>
                  <a:prstDash val="solid"/>
                </a:ln>
                <a:solidFill>
                  <a:schemeClr val="accent1">
                    <a:lumMod val="20000"/>
                    <a:lumOff val="80000"/>
                  </a:schemeClr>
                </a:solidFill>
                <a:latin typeface="メイリオ" panose="020B0604030504040204" pitchFamily="50" charset="-128"/>
                <a:ea typeface="メイリオ" panose="020B0604030504040204" pitchFamily="50" charset="-128"/>
              </a:rPr>
              <a:t>危険ドラッグ</a:t>
            </a:r>
            <a:endParaRPr lang="ja-JP" altLang="en-US" sz="4000" b="1" cap="none" spc="0" dirty="0">
              <a:ln w="22225">
                <a:solidFill>
                  <a:schemeClr val="accent5">
                    <a:lumMod val="50000"/>
                  </a:schemeClr>
                </a:solidFill>
                <a:prstDash val="solid"/>
              </a:ln>
              <a:solidFill>
                <a:schemeClr val="accent1">
                  <a:lumMod val="20000"/>
                  <a:lumOff val="80000"/>
                </a:schemeClr>
              </a:solidFill>
              <a:effectLst/>
              <a:latin typeface="メイリオ" panose="020B0604030504040204" pitchFamily="50" charset="-128"/>
              <a:ea typeface="メイリオ" panose="020B0604030504040204" pitchFamily="50"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89526F1F-9CA0-478B-B2D8-0889F0F4ECAA}"/>
              </a:ext>
            </a:extLst>
          </p:cNvPr>
          <p:cNvPicPr>
            <a:picLocks noChangeAspect="1"/>
          </p:cNvPicPr>
          <p:nvPr/>
        </p:nvPicPr>
        <p:blipFill rotWithShape="1">
          <a:blip r:embed="rId3"/>
          <a:srcRect l="7998" r="10017" b="14290"/>
          <a:stretch/>
        </p:blipFill>
        <p:spPr>
          <a:xfrm>
            <a:off x="231705" y="3654371"/>
            <a:ext cx="1198317" cy="1046430"/>
          </a:xfrm>
          <a:prstGeom prst="rect">
            <a:avLst/>
          </a:prstGeom>
        </p:spPr>
      </p:pic>
      <p:sp>
        <p:nvSpPr>
          <p:cNvPr id="49160" name="テキスト ボックス 1">
            <a:extLst>
              <a:ext uri="{FF2B5EF4-FFF2-40B4-BE49-F238E27FC236}">
                <a16:creationId xmlns:a16="http://schemas.microsoft.com/office/drawing/2014/main" id="{84610D40-D646-43D9-A1F7-916A2309560B}"/>
              </a:ext>
            </a:extLst>
          </p:cNvPr>
          <p:cNvSpPr txBox="1">
            <a:spLocks noChangeArrowheads="1"/>
          </p:cNvSpPr>
          <p:nvPr/>
        </p:nvSpPr>
        <p:spPr bwMode="auto">
          <a:xfrm>
            <a:off x="132778" y="1389946"/>
            <a:ext cx="892809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400" dirty="0">
                <a:latin typeface="メイリオ" panose="020B0604030504040204" pitchFamily="50" charset="-128"/>
                <a:ea typeface="メイリオ" panose="020B0604030504040204" pitchFamily="50" charset="-128"/>
              </a:rPr>
              <a:t>将来的に更に強い副作用や依存性のある薬物の使用の</a:t>
            </a:r>
            <a:r>
              <a:rPr kumimoji="1" lang="ja-JP" altLang="en-US" dirty="0">
                <a:solidFill>
                  <a:srgbClr val="FF0000"/>
                </a:solidFill>
                <a:latin typeface="メイリオ" panose="020B0604030504040204" pitchFamily="50" charset="-128"/>
                <a:ea typeface="メイリオ" panose="020B0604030504040204" pitchFamily="50" charset="-128"/>
              </a:rPr>
              <a:t>入り口</a:t>
            </a:r>
            <a:r>
              <a:rPr kumimoji="1" lang="ja-JP" altLang="en-US" sz="2400" dirty="0">
                <a:latin typeface="メイリオ" panose="020B0604030504040204" pitchFamily="50" charset="-128"/>
                <a:ea typeface="メイリオ" panose="020B0604030504040204" pitchFamily="50" charset="-128"/>
              </a:rPr>
              <a:t>となる薬物のことで、アルコールやたばこなどを指します。</a:t>
            </a:r>
            <a:endParaRPr kumimoji="1" lang="en-US" altLang="ja-JP" sz="2400" dirty="0">
              <a:latin typeface="メイリオ" panose="020B0604030504040204" pitchFamily="50" charset="-128"/>
              <a:ea typeface="メイリオ" panose="020B0604030504040204" pitchFamily="50" charset="-128"/>
            </a:endParaRPr>
          </a:p>
          <a:p>
            <a:pPr>
              <a:spcBef>
                <a:spcPct val="0"/>
              </a:spcBef>
              <a:buFontTx/>
              <a:buNone/>
            </a:pPr>
            <a:r>
              <a:rPr kumimoji="1" lang="ja-JP" altLang="en-US" sz="2400" dirty="0">
                <a:latin typeface="メイリオ" panose="020B0604030504040204" pitchFamily="50" charset="-128"/>
                <a:ea typeface="メイリオ" panose="020B0604030504040204" pitchFamily="50" charset="-128"/>
              </a:rPr>
              <a:t>薬物を乱用するほとんどの人は、アルコールやたばこといった身近なものを薬物乱用より早い時期に使用しているため、たばこやアルコールは、ゲートウェイドラッグと呼ばれています。</a:t>
            </a:r>
            <a:endParaRPr kumimoji="1" lang="ja-JP" altLang="en-US" sz="2400" b="1" dirty="0">
              <a:solidFill>
                <a:srgbClr val="C00000"/>
              </a:solidFill>
              <a:latin typeface="メイリオ" panose="020B0604030504040204" pitchFamily="50" charset="-128"/>
              <a:ea typeface="メイリオ" panose="020B0604030504040204" pitchFamily="50" charset="-128"/>
            </a:endParaRPr>
          </a:p>
        </p:txBody>
      </p:sp>
      <p:sp>
        <p:nvSpPr>
          <p:cNvPr id="14" name="タイトル 1">
            <a:extLst>
              <a:ext uri="{FF2B5EF4-FFF2-40B4-BE49-F238E27FC236}">
                <a16:creationId xmlns:a16="http://schemas.microsoft.com/office/drawing/2014/main" id="{B2A047A7-0260-4B86-8045-323FB2C9C975}"/>
              </a:ext>
            </a:extLst>
          </p:cNvPr>
          <p:cNvSpPr txBox="1">
            <a:spLocks noChangeArrowheads="1"/>
          </p:cNvSpPr>
          <p:nvPr/>
        </p:nvSpPr>
        <p:spPr>
          <a:xfrm>
            <a:off x="0" y="3563"/>
            <a:ext cx="9144000"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ゲートウェイドラッグ</a:t>
            </a:r>
          </a:p>
        </p:txBody>
      </p:sp>
      <p:pic>
        <p:nvPicPr>
          <p:cNvPr id="15" name="図 1">
            <a:extLst>
              <a:ext uri="{FF2B5EF4-FFF2-40B4-BE49-F238E27FC236}">
                <a16:creationId xmlns:a16="http://schemas.microsoft.com/office/drawing/2014/main" id="{DC795530-F3C7-49FC-A1F5-419A451C96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8919" y="6458287"/>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 name="テキスト ボックス 15">
            <a:extLst>
              <a:ext uri="{FF2B5EF4-FFF2-40B4-BE49-F238E27FC236}">
                <a16:creationId xmlns:a16="http://schemas.microsoft.com/office/drawing/2014/main" id="{5E91D204-FF75-4143-817E-29A06D175ACC}"/>
              </a:ext>
            </a:extLst>
          </p:cNvPr>
          <p:cNvSpPr txBox="1"/>
          <p:nvPr/>
        </p:nvSpPr>
        <p:spPr>
          <a:xfrm>
            <a:off x="7971670" y="6445486"/>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
        <p:nvSpPr>
          <p:cNvPr id="17" name="テキスト ボックス 1">
            <a:extLst>
              <a:ext uri="{FF2B5EF4-FFF2-40B4-BE49-F238E27FC236}">
                <a16:creationId xmlns:a16="http://schemas.microsoft.com/office/drawing/2014/main" id="{2003807C-5102-4176-B39B-9209EBEEC54E}"/>
              </a:ext>
            </a:extLst>
          </p:cNvPr>
          <p:cNvSpPr txBox="1">
            <a:spLocks noChangeArrowheads="1"/>
          </p:cNvSpPr>
          <p:nvPr/>
        </p:nvSpPr>
        <p:spPr bwMode="auto">
          <a:xfrm>
            <a:off x="367401" y="4635927"/>
            <a:ext cx="9269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b="1" dirty="0">
                <a:solidFill>
                  <a:srgbClr val="FF0000"/>
                </a:solidFill>
                <a:latin typeface="メイリオ" panose="020B0604030504040204" pitchFamily="50" charset="-128"/>
                <a:ea typeface="メイリオ" panose="020B0604030504040204" pitchFamily="50" charset="-128"/>
              </a:rPr>
              <a:t>たばこ</a:t>
            </a:r>
            <a:endParaRPr kumimoji="1" lang="ja-JP" altLang="en-US" sz="1800" b="1" dirty="0">
              <a:solidFill>
                <a:srgbClr val="FF0000"/>
              </a:solidFill>
              <a:latin typeface="メイリオ" panose="020B0604030504040204" pitchFamily="50" charset="-128"/>
              <a:ea typeface="メイリオ" panose="020B0604030504040204" pitchFamily="50" charset="-128"/>
            </a:endParaRPr>
          </a:p>
        </p:txBody>
      </p:sp>
      <p:pic>
        <p:nvPicPr>
          <p:cNvPr id="22" name="図 21">
            <a:extLst>
              <a:ext uri="{FF2B5EF4-FFF2-40B4-BE49-F238E27FC236}">
                <a16:creationId xmlns:a16="http://schemas.microsoft.com/office/drawing/2014/main" id="{AEE818CF-DAE7-4B12-BABF-0ACCFB399DDE}"/>
              </a:ext>
            </a:extLst>
          </p:cNvPr>
          <p:cNvPicPr>
            <a:picLocks noChangeAspect="1"/>
          </p:cNvPicPr>
          <p:nvPr/>
        </p:nvPicPr>
        <p:blipFill rotWithShape="1">
          <a:blip r:embed="rId5"/>
          <a:srcRect l="6853" r="9498" b="11867"/>
          <a:stretch/>
        </p:blipFill>
        <p:spPr>
          <a:xfrm>
            <a:off x="373449" y="4892634"/>
            <a:ext cx="1040771" cy="1171825"/>
          </a:xfrm>
          <a:prstGeom prst="rect">
            <a:avLst/>
          </a:prstGeom>
        </p:spPr>
      </p:pic>
      <p:pic>
        <p:nvPicPr>
          <p:cNvPr id="27" name="図 26">
            <a:extLst>
              <a:ext uri="{FF2B5EF4-FFF2-40B4-BE49-F238E27FC236}">
                <a16:creationId xmlns:a16="http://schemas.microsoft.com/office/drawing/2014/main" id="{9D20450F-36BD-4575-9BDD-25A6A91EBB41}"/>
              </a:ext>
            </a:extLst>
          </p:cNvPr>
          <p:cNvPicPr>
            <a:picLocks noChangeAspect="1"/>
          </p:cNvPicPr>
          <p:nvPr/>
        </p:nvPicPr>
        <p:blipFill rotWithShape="1">
          <a:blip r:embed="rId6"/>
          <a:srcRect l="5156" t="31449" r="17024" b="-2554"/>
          <a:stretch/>
        </p:blipFill>
        <p:spPr>
          <a:xfrm>
            <a:off x="2118485" y="4454072"/>
            <a:ext cx="1922385" cy="1046429"/>
          </a:xfrm>
          <a:prstGeom prst="rect">
            <a:avLst/>
          </a:prstGeom>
        </p:spPr>
      </p:pic>
      <p:pic>
        <p:nvPicPr>
          <p:cNvPr id="28" name="図 27">
            <a:extLst>
              <a:ext uri="{FF2B5EF4-FFF2-40B4-BE49-F238E27FC236}">
                <a16:creationId xmlns:a16="http://schemas.microsoft.com/office/drawing/2014/main" id="{23283606-DC72-4F49-A4E9-090C058906A6}"/>
              </a:ext>
            </a:extLst>
          </p:cNvPr>
          <p:cNvPicPr>
            <a:picLocks noChangeAspect="1"/>
          </p:cNvPicPr>
          <p:nvPr/>
        </p:nvPicPr>
        <p:blipFill>
          <a:blip r:embed="rId7"/>
          <a:stretch>
            <a:fillRect/>
          </a:stretch>
        </p:blipFill>
        <p:spPr>
          <a:xfrm>
            <a:off x="4612820" y="4454071"/>
            <a:ext cx="1546897" cy="1046430"/>
          </a:xfrm>
          <a:prstGeom prst="rect">
            <a:avLst/>
          </a:prstGeom>
        </p:spPr>
      </p:pic>
      <p:pic>
        <p:nvPicPr>
          <p:cNvPr id="29" name="Picture 4" descr="detail01_1[1]">
            <a:extLst>
              <a:ext uri="{FF2B5EF4-FFF2-40B4-BE49-F238E27FC236}">
                <a16:creationId xmlns:a16="http://schemas.microsoft.com/office/drawing/2014/main" id="{B9768D29-FE67-4D52-87E6-50C3BEFF93D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a:xfrm>
            <a:off x="6746690" y="4365038"/>
            <a:ext cx="2103263" cy="1427631"/>
          </a:xfrm>
          <a:prstGeom prst="rect">
            <a:avLst/>
          </a:prstGeom>
        </p:spPr>
      </p:pic>
      <p:sp>
        <p:nvSpPr>
          <p:cNvPr id="32" name="右矢印 1">
            <a:extLst>
              <a:ext uri="{FF2B5EF4-FFF2-40B4-BE49-F238E27FC236}">
                <a16:creationId xmlns:a16="http://schemas.microsoft.com/office/drawing/2014/main" id="{E4E76756-F7E7-44E1-BADB-501DBCD47D72}"/>
              </a:ext>
            </a:extLst>
          </p:cNvPr>
          <p:cNvSpPr/>
          <p:nvPr/>
        </p:nvSpPr>
        <p:spPr>
          <a:xfrm>
            <a:off x="1618868" y="4678001"/>
            <a:ext cx="411902" cy="62465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rgbClr val="F7F7FF"/>
              </a:solidFill>
            </a:endParaRPr>
          </a:p>
        </p:txBody>
      </p:sp>
      <p:sp>
        <p:nvSpPr>
          <p:cNvPr id="33" name="右矢印 1">
            <a:extLst>
              <a:ext uri="{FF2B5EF4-FFF2-40B4-BE49-F238E27FC236}">
                <a16:creationId xmlns:a16="http://schemas.microsoft.com/office/drawing/2014/main" id="{CADE753A-FCCE-461E-BF2B-FEA005CE4AD6}"/>
              </a:ext>
            </a:extLst>
          </p:cNvPr>
          <p:cNvSpPr/>
          <p:nvPr/>
        </p:nvSpPr>
        <p:spPr>
          <a:xfrm>
            <a:off x="4109633" y="4678001"/>
            <a:ext cx="411902" cy="62465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rgbClr val="F7F7FF"/>
              </a:solidFill>
            </a:endParaRPr>
          </a:p>
        </p:txBody>
      </p:sp>
      <p:sp>
        <p:nvSpPr>
          <p:cNvPr id="34" name="右矢印 1">
            <a:extLst>
              <a:ext uri="{FF2B5EF4-FFF2-40B4-BE49-F238E27FC236}">
                <a16:creationId xmlns:a16="http://schemas.microsoft.com/office/drawing/2014/main" id="{59A800E4-EF38-4286-9FBB-936549EC9244}"/>
              </a:ext>
            </a:extLst>
          </p:cNvPr>
          <p:cNvSpPr/>
          <p:nvPr/>
        </p:nvSpPr>
        <p:spPr>
          <a:xfrm>
            <a:off x="6205403" y="4678001"/>
            <a:ext cx="453092" cy="62465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rgbClr val="F7F7FF"/>
              </a:solidFill>
            </a:endParaRPr>
          </a:p>
        </p:txBody>
      </p:sp>
      <p:sp>
        <p:nvSpPr>
          <p:cNvPr id="36" name="テキスト ボックス 1">
            <a:extLst>
              <a:ext uri="{FF2B5EF4-FFF2-40B4-BE49-F238E27FC236}">
                <a16:creationId xmlns:a16="http://schemas.microsoft.com/office/drawing/2014/main" id="{ED9BE27D-E47B-4C24-AFE4-E61FF6FBE303}"/>
              </a:ext>
            </a:extLst>
          </p:cNvPr>
          <p:cNvSpPr txBox="1">
            <a:spLocks noChangeArrowheads="1"/>
          </p:cNvSpPr>
          <p:nvPr/>
        </p:nvSpPr>
        <p:spPr bwMode="auto">
          <a:xfrm>
            <a:off x="107951" y="953294"/>
            <a:ext cx="89280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400" dirty="0">
                <a:latin typeface="メイリオ" panose="020B0604030504040204" pitchFamily="50" charset="-128"/>
                <a:ea typeface="メイリオ" panose="020B0604030504040204" pitchFamily="50" charset="-128"/>
              </a:rPr>
              <a:t>ゲートウェイドラッグとは、</a:t>
            </a:r>
            <a:endParaRPr kumimoji="1" lang="ja-JP" altLang="en-US" sz="2400" b="1" dirty="0">
              <a:solidFill>
                <a:srgbClr val="C00000"/>
              </a:solidFill>
              <a:latin typeface="メイリオ" panose="020B0604030504040204" pitchFamily="50" charset="-128"/>
              <a:ea typeface="メイリオ" panose="020B0604030504040204" pitchFamily="50" charset="-128"/>
            </a:endParaRPr>
          </a:p>
        </p:txBody>
      </p:sp>
      <p:sp>
        <p:nvSpPr>
          <p:cNvPr id="37" name="テキスト ボックス 1">
            <a:extLst>
              <a:ext uri="{FF2B5EF4-FFF2-40B4-BE49-F238E27FC236}">
                <a16:creationId xmlns:a16="http://schemas.microsoft.com/office/drawing/2014/main" id="{0694CD51-9A10-4908-B08B-8E5FE804A6CD}"/>
              </a:ext>
            </a:extLst>
          </p:cNvPr>
          <p:cNvSpPr txBox="1">
            <a:spLocks noChangeArrowheads="1"/>
          </p:cNvSpPr>
          <p:nvPr/>
        </p:nvSpPr>
        <p:spPr bwMode="auto">
          <a:xfrm>
            <a:off x="198760" y="6064961"/>
            <a:ext cx="13901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b="1" dirty="0">
                <a:solidFill>
                  <a:srgbClr val="FF0000"/>
                </a:solidFill>
                <a:latin typeface="メイリオ" panose="020B0604030504040204" pitchFamily="50" charset="-128"/>
                <a:ea typeface="メイリオ" panose="020B0604030504040204" pitchFamily="50" charset="-128"/>
              </a:rPr>
              <a:t>アルコール</a:t>
            </a:r>
            <a:endParaRPr kumimoji="1" lang="ja-JP" altLang="en-US" sz="1800" b="1" dirty="0">
              <a:solidFill>
                <a:srgbClr val="FF0000"/>
              </a:solidFill>
              <a:latin typeface="メイリオ" panose="020B0604030504040204" pitchFamily="50" charset="-128"/>
              <a:ea typeface="メイリオ" panose="020B0604030504040204" pitchFamily="50" charset="-128"/>
            </a:endParaRPr>
          </a:p>
        </p:txBody>
      </p:sp>
      <p:sp>
        <p:nvSpPr>
          <p:cNvPr id="38" name="テキスト ボックス 1">
            <a:extLst>
              <a:ext uri="{FF2B5EF4-FFF2-40B4-BE49-F238E27FC236}">
                <a16:creationId xmlns:a16="http://schemas.microsoft.com/office/drawing/2014/main" id="{8A12869B-D22B-466A-BCDB-FB4E2988A2D8}"/>
              </a:ext>
            </a:extLst>
          </p:cNvPr>
          <p:cNvSpPr txBox="1">
            <a:spLocks noChangeArrowheads="1"/>
          </p:cNvSpPr>
          <p:nvPr/>
        </p:nvSpPr>
        <p:spPr bwMode="auto">
          <a:xfrm>
            <a:off x="2606753" y="5490851"/>
            <a:ext cx="11811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1800" b="1" dirty="0">
                <a:solidFill>
                  <a:srgbClr val="FF0000"/>
                </a:solidFill>
                <a:latin typeface="メイリオ" panose="020B0604030504040204" pitchFamily="50" charset="-128"/>
                <a:ea typeface="メイリオ" panose="020B0604030504040204" pitchFamily="50" charset="-128"/>
              </a:rPr>
              <a:t>シンナー</a:t>
            </a:r>
          </a:p>
        </p:txBody>
      </p:sp>
      <p:sp>
        <p:nvSpPr>
          <p:cNvPr id="39" name="テキスト ボックス 1">
            <a:extLst>
              <a:ext uri="{FF2B5EF4-FFF2-40B4-BE49-F238E27FC236}">
                <a16:creationId xmlns:a16="http://schemas.microsoft.com/office/drawing/2014/main" id="{D4974F57-6CF4-4D57-B818-8A685C4DCE49}"/>
              </a:ext>
            </a:extLst>
          </p:cNvPr>
          <p:cNvSpPr txBox="1">
            <a:spLocks noChangeArrowheads="1"/>
          </p:cNvSpPr>
          <p:nvPr/>
        </p:nvSpPr>
        <p:spPr bwMode="auto">
          <a:xfrm>
            <a:off x="4943391" y="5500501"/>
            <a:ext cx="8064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b="1" dirty="0">
                <a:solidFill>
                  <a:srgbClr val="FF0000"/>
                </a:solidFill>
                <a:latin typeface="メイリオ" panose="020B0604030504040204" pitchFamily="50" charset="-128"/>
                <a:ea typeface="メイリオ" panose="020B0604030504040204" pitchFamily="50" charset="-128"/>
              </a:rPr>
              <a:t>大麻</a:t>
            </a:r>
            <a:endParaRPr kumimoji="1" lang="ja-JP" altLang="en-US" sz="1800" b="1" dirty="0">
              <a:solidFill>
                <a:srgbClr val="FF0000"/>
              </a:solidFill>
              <a:latin typeface="メイリオ" panose="020B0604030504040204" pitchFamily="50" charset="-128"/>
              <a:ea typeface="メイリオ" panose="020B0604030504040204" pitchFamily="50" charset="-128"/>
            </a:endParaRPr>
          </a:p>
        </p:txBody>
      </p:sp>
      <p:sp>
        <p:nvSpPr>
          <p:cNvPr id="40" name="テキスト ボックス 1">
            <a:extLst>
              <a:ext uri="{FF2B5EF4-FFF2-40B4-BE49-F238E27FC236}">
                <a16:creationId xmlns:a16="http://schemas.microsoft.com/office/drawing/2014/main" id="{101B5617-5350-4C64-A3F1-362C7F96C553}"/>
              </a:ext>
            </a:extLst>
          </p:cNvPr>
          <p:cNvSpPr txBox="1">
            <a:spLocks noChangeArrowheads="1"/>
          </p:cNvSpPr>
          <p:nvPr/>
        </p:nvSpPr>
        <p:spPr bwMode="auto">
          <a:xfrm>
            <a:off x="7207750" y="5826700"/>
            <a:ext cx="11811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1800" b="1" dirty="0">
                <a:solidFill>
                  <a:srgbClr val="FF0000"/>
                </a:solidFill>
                <a:latin typeface="メイリオ" panose="020B0604030504040204" pitchFamily="50" charset="-128"/>
                <a:ea typeface="メイリオ" panose="020B0604030504040204" pitchFamily="50" charset="-128"/>
              </a:rPr>
              <a:t>覚醒剤</a:t>
            </a:r>
          </a:p>
        </p:txBody>
      </p:sp>
      <p:sp>
        <p:nvSpPr>
          <p:cNvPr id="41" name="正方形/長方形 40">
            <a:extLst>
              <a:ext uri="{FF2B5EF4-FFF2-40B4-BE49-F238E27FC236}">
                <a16:creationId xmlns:a16="http://schemas.microsoft.com/office/drawing/2014/main" id="{1CBC3892-F69F-4C21-882D-00BC8317DFF8}"/>
              </a:ext>
            </a:extLst>
          </p:cNvPr>
          <p:cNvSpPr/>
          <p:nvPr/>
        </p:nvSpPr>
        <p:spPr>
          <a:xfrm>
            <a:off x="147264" y="3750130"/>
            <a:ext cx="8888784" cy="2680947"/>
          </a:xfrm>
          <a:prstGeom prst="rect">
            <a:avLst/>
          </a:prstGeom>
          <a:noFill/>
          <a:ln w="28575">
            <a:solidFill>
              <a:schemeClr val="accent5">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11639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
        <p:nvSpPr>
          <p:cNvPr id="5" name="タイトル 1">
            <a:extLst>
              <a:ext uri="{FF2B5EF4-FFF2-40B4-BE49-F238E27FC236}">
                <a16:creationId xmlns:a16="http://schemas.microsoft.com/office/drawing/2014/main" id="{DC3718E6-F0A7-440E-81D0-B1A410254363}"/>
              </a:ext>
            </a:extLst>
          </p:cNvPr>
          <p:cNvSpPr txBox="1">
            <a:spLocks noChangeArrowheads="1"/>
          </p:cNvSpPr>
          <p:nvPr/>
        </p:nvSpPr>
        <p:spPr>
          <a:xfrm>
            <a:off x="0" y="2346721"/>
            <a:ext cx="9144000" cy="2164558"/>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eaLnBrk="1" hangingPunct="1">
              <a:spcBef>
                <a:spcPct val="0"/>
              </a:spcBef>
              <a:buFontTx/>
              <a:buNone/>
            </a:pPr>
            <a:r>
              <a:rPr kumimoji="1" lang="ja-JP" altLang="en-US" sz="6600" b="1" dirty="0">
                <a:latin typeface="メイリオ" panose="020B0604030504040204" pitchFamily="50" charset="-128"/>
                <a:ea typeface="メイリオ" panose="020B0604030504040204" pitchFamily="50" charset="-128"/>
              </a:rPr>
              <a:t>薬物乱用による</a:t>
            </a:r>
            <a:endParaRPr kumimoji="1" lang="en-US" altLang="ja-JP" sz="6600" b="1" dirty="0">
              <a:latin typeface="メイリオ" panose="020B0604030504040204" pitchFamily="50" charset="-128"/>
              <a:ea typeface="メイリオ" panose="020B0604030504040204" pitchFamily="50" charset="-128"/>
            </a:endParaRPr>
          </a:p>
          <a:p>
            <a:pPr algn="ctr" eaLnBrk="1" hangingPunct="1">
              <a:spcBef>
                <a:spcPct val="0"/>
              </a:spcBef>
              <a:buFontTx/>
              <a:buNone/>
            </a:pPr>
            <a:r>
              <a:rPr kumimoji="1" lang="ja-JP" altLang="en-US" sz="6600" b="1" dirty="0">
                <a:latin typeface="メイリオ" panose="020B0604030504040204" pitchFamily="50" charset="-128"/>
                <a:ea typeface="メイリオ" panose="020B0604030504040204" pitchFamily="50" charset="-128"/>
              </a:rPr>
              <a:t>脳・身体への影響</a:t>
            </a:r>
          </a:p>
        </p:txBody>
      </p:sp>
    </p:spTree>
    <p:extLst>
      <p:ext uri="{BB962C8B-B14F-4D97-AF65-F5344CB8AC3E}">
        <p14:creationId xmlns:p14="http://schemas.microsoft.com/office/powerpoint/2010/main" val="1219703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pic>
        <p:nvPicPr>
          <p:cNvPr id="33" name="Picture 8" descr="「桃 イラスト」の画像検索結果">
            <a:extLst>
              <a:ext uri="{FF2B5EF4-FFF2-40B4-BE49-F238E27FC236}">
                <a16:creationId xmlns:a16="http://schemas.microsoft.com/office/drawing/2014/main" id="{80F780D0-2FB7-4455-880A-B0383A6F81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460" y="3272839"/>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グループ化 1">
            <a:extLst>
              <a:ext uri="{FF2B5EF4-FFF2-40B4-BE49-F238E27FC236}">
                <a16:creationId xmlns:a16="http://schemas.microsoft.com/office/drawing/2014/main" id="{C644E847-0B88-425C-B52A-FF5FA1B601D3}"/>
              </a:ext>
            </a:extLst>
          </p:cNvPr>
          <p:cNvGrpSpPr/>
          <p:nvPr/>
        </p:nvGrpSpPr>
        <p:grpSpPr>
          <a:xfrm>
            <a:off x="1927073" y="2415589"/>
            <a:ext cx="2405062" cy="1728787"/>
            <a:chOff x="1927073" y="2415589"/>
            <a:chExt cx="2405062" cy="1728787"/>
          </a:xfrm>
        </p:grpSpPr>
        <p:sp>
          <p:nvSpPr>
            <p:cNvPr id="35" name="右矢印 4">
              <a:extLst>
                <a:ext uri="{FF2B5EF4-FFF2-40B4-BE49-F238E27FC236}">
                  <a16:creationId xmlns:a16="http://schemas.microsoft.com/office/drawing/2014/main" id="{DA42AE9D-375E-4C46-A57F-A371D8D473F0}"/>
                </a:ext>
              </a:extLst>
            </p:cNvPr>
            <p:cNvSpPr/>
            <p:nvPr/>
          </p:nvSpPr>
          <p:spPr>
            <a:xfrm rot="19351410">
              <a:off x="1927073" y="3566526"/>
              <a:ext cx="841375" cy="48577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rgbClr val="F7F7FF"/>
                </a:solidFill>
              </a:endParaRPr>
            </a:p>
          </p:txBody>
        </p:sp>
        <p:grpSp>
          <p:nvGrpSpPr>
            <p:cNvPr id="54" name="グループ化 9">
              <a:extLst>
                <a:ext uri="{FF2B5EF4-FFF2-40B4-BE49-F238E27FC236}">
                  <a16:creationId xmlns:a16="http://schemas.microsoft.com/office/drawing/2014/main" id="{161D8370-4F14-4ECD-AF6F-C18373085222}"/>
                </a:ext>
              </a:extLst>
            </p:cNvPr>
            <p:cNvGrpSpPr>
              <a:grpSpLocks/>
            </p:cNvGrpSpPr>
            <p:nvPr/>
          </p:nvGrpSpPr>
          <p:grpSpPr bwMode="auto">
            <a:xfrm>
              <a:off x="2671610" y="2415589"/>
              <a:ext cx="1660525" cy="1728787"/>
              <a:chOff x="2546745" y="2716486"/>
              <a:chExt cx="1660272" cy="1728192"/>
            </a:xfrm>
          </p:grpSpPr>
          <p:pic>
            <p:nvPicPr>
              <p:cNvPr id="55" name="Picture 6" descr="「目球 イラスト」の画像検索結果">
                <a:extLst>
                  <a:ext uri="{FF2B5EF4-FFF2-40B4-BE49-F238E27FC236}">
                    <a16:creationId xmlns:a16="http://schemas.microsoft.com/office/drawing/2014/main" id="{6B9F3DE3-E6E0-4808-86AF-652184875C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6745" y="2716486"/>
                <a:ext cx="1660272"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テキスト ボックス 27">
                <a:extLst>
                  <a:ext uri="{FF2B5EF4-FFF2-40B4-BE49-F238E27FC236}">
                    <a16:creationId xmlns:a16="http://schemas.microsoft.com/office/drawing/2014/main" id="{5CD6A162-2A08-4F3D-8427-3094AB80ECAB}"/>
                  </a:ext>
                </a:extLst>
              </p:cNvPr>
              <p:cNvSpPr txBox="1">
                <a:spLocks noChangeArrowheads="1"/>
              </p:cNvSpPr>
              <p:nvPr/>
            </p:nvSpPr>
            <p:spPr bwMode="auto">
              <a:xfrm>
                <a:off x="3191262" y="3354595"/>
                <a:ext cx="528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1800">
                    <a:solidFill>
                      <a:srgbClr val="000000"/>
                    </a:solidFill>
                    <a:latin typeface="HG丸ｺﾞｼｯｸM-PRO" panose="020F0600000000000000" pitchFamily="50" charset="-128"/>
                    <a:ea typeface="HG丸ｺﾞｼｯｸM-PRO" panose="020F0600000000000000" pitchFamily="50" charset="-128"/>
                  </a:rPr>
                  <a:t>目</a:t>
                </a:r>
              </a:p>
            </p:txBody>
          </p:sp>
        </p:grpSp>
      </p:grpSp>
      <p:sp>
        <p:nvSpPr>
          <p:cNvPr id="58" name="タイトル 1">
            <a:extLst>
              <a:ext uri="{FF2B5EF4-FFF2-40B4-BE49-F238E27FC236}">
                <a16:creationId xmlns:a16="http://schemas.microsoft.com/office/drawing/2014/main" id="{1EE88BDD-E07C-42AD-9021-6551FE6F2E6D}"/>
              </a:ext>
            </a:extLst>
          </p:cNvPr>
          <p:cNvSpPr txBox="1">
            <a:spLocks noChangeArrowheads="1"/>
          </p:cNvSpPr>
          <p:nvPr/>
        </p:nvSpPr>
        <p:spPr>
          <a:xfrm>
            <a:off x="0" y="26305"/>
            <a:ext cx="9144000" cy="936918"/>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800" b="1" dirty="0">
                <a:solidFill>
                  <a:srgbClr val="C00000"/>
                </a:solidFill>
                <a:latin typeface="メイリオ" panose="020B0604030504040204" pitchFamily="50" charset="-128"/>
                <a:ea typeface="メイリオ" panose="020B0604030504040204" pitchFamily="50" charset="-128"/>
              </a:rPr>
              <a:t>薬物乱用</a:t>
            </a:r>
            <a:r>
              <a:rPr lang="ja-JP" altLang="en-US" sz="4800" b="1" dirty="0">
                <a:latin typeface="メイリオ" panose="020B0604030504040204" pitchFamily="50" charset="-128"/>
                <a:ea typeface="メイリオ" panose="020B0604030504040204" pitchFamily="50" charset="-128"/>
              </a:rPr>
              <a:t>の影響：脳への影響</a:t>
            </a:r>
            <a:endParaRPr lang="ja-JP" altLang="en-US" sz="4800" b="1" dirty="0">
              <a:solidFill>
                <a:srgbClr val="C00000"/>
              </a:solidFill>
              <a:latin typeface="メイリオ" panose="020B0604030504040204" pitchFamily="50" charset="-128"/>
              <a:ea typeface="メイリオ" panose="020B0604030504040204" pitchFamily="50" charset="-128"/>
            </a:endParaRPr>
          </a:p>
        </p:txBody>
      </p:sp>
      <p:grpSp>
        <p:nvGrpSpPr>
          <p:cNvPr id="7" name="グループ化 6">
            <a:extLst>
              <a:ext uri="{FF2B5EF4-FFF2-40B4-BE49-F238E27FC236}">
                <a16:creationId xmlns:a16="http://schemas.microsoft.com/office/drawing/2014/main" id="{24C3E401-1171-4DDA-92AC-6250274C2F02}"/>
              </a:ext>
            </a:extLst>
          </p:cNvPr>
          <p:cNvGrpSpPr/>
          <p:nvPr/>
        </p:nvGrpSpPr>
        <p:grpSpPr>
          <a:xfrm>
            <a:off x="76199" y="1112085"/>
            <a:ext cx="9067801" cy="5241781"/>
            <a:chOff x="76199" y="1112085"/>
            <a:chExt cx="9067801" cy="5241781"/>
          </a:xfrm>
        </p:grpSpPr>
        <p:sp>
          <p:nvSpPr>
            <p:cNvPr id="61" name="楕円 60">
              <a:extLst>
                <a:ext uri="{FF2B5EF4-FFF2-40B4-BE49-F238E27FC236}">
                  <a16:creationId xmlns:a16="http://schemas.microsoft.com/office/drawing/2014/main" id="{4CCDA068-1B66-4071-8F5C-2663B733785F}"/>
                </a:ext>
              </a:extLst>
            </p:cNvPr>
            <p:cNvSpPr/>
            <p:nvPr/>
          </p:nvSpPr>
          <p:spPr bwMode="auto">
            <a:xfrm>
              <a:off x="953267" y="5448991"/>
              <a:ext cx="7239035" cy="904875"/>
            </a:xfrm>
            <a:prstGeom prst="ellipse">
              <a:avLst/>
            </a:prstGeom>
            <a:gradFill flip="none" rotWithShape="1">
              <a:gsLst>
                <a:gs pos="0">
                  <a:srgbClr val="FFC000"/>
                </a:gs>
                <a:gs pos="50000">
                  <a:srgbClr val="FFCC99"/>
                </a:gs>
                <a:gs pos="100000">
                  <a:schemeClr val="bg1"/>
                </a:gs>
              </a:gsLst>
              <a:path path="circle">
                <a:fillToRect l="50000" t="50000" r="50000" b="50000"/>
              </a:path>
              <a:tileRect/>
            </a:gra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ja-JP" altLang="en-US" dirty="0">
                <a:solidFill>
                  <a:srgbClr val="000000"/>
                </a:solidFill>
                <a:latin typeface="UD Digi Kyokasho NK-R" panose="02020400000000000000" pitchFamily="18" charset="-128"/>
                <a:ea typeface="UD Digi Kyokasho NK-R" panose="02020400000000000000" pitchFamily="18" charset="-128"/>
              </a:endParaRPr>
            </a:p>
          </p:txBody>
        </p:sp>
        <p:grpSp>
          <p:nvGrpSpPr>
            <p:cNvPr id="6" name="グループ化 5">
              <a:extLst>
                <a:ext uri="{FF2B5EF4-FFF2-40B4-BE49-F238E27FC236}">
                  <a16:creationId xmlns:a16="http://schemas.microsoft.com/office/drawing/2014/main" id="{D3C2CF7A-D499-4431-82CC-39638B0F20C9}"/>
                </a:ext>
              </a:extLst>
            </p:cNvPr>
            <p:cNvGrpSpPr/>
            <p:nvPr/>
          </p:nvGrpSpPr>
          <p:grpSpPr>
            <a:xfrm>
              <a:off x="4312126" y="1431173"/>
              <a:ext cx="4757993" cy="3683332"/>
              <a:chOff x="4312126" y="1431173"/>
              <a:chExt cx="4757993" cy="3683332"/>
            </a:xfrm>
          </p:grpSpPr>
          <p:pic>
            <p:nvPicPr>
              <p:cNvPr id="32" name="Picture 2" descr="「脳 イラスト」の画像検索結果">
                <a:extLst>
                  <a:ext uri="{FF2B5EF4-FFF2-40B4-BE49-F238E27FC236}">
                    <a16:creationId xmlns:a16="http://schemas.microsoft.com/office/drawing/2014/main" id="{3EFCC837-8366-4539-8574-B2BCDDA7C3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6148" b="8856"/>
              <a:stretch>
                <a:fillRect/>
              </a:stretch>
            </p:blipFill>
            <p:spPr bwMode="auto">
              <a:xfrm>
                <a:off x="4735514" y="1431173"/>
                <a:ext cx="4334605" cy="3683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 name="グループ化 8">
                <a:extLst>
                  <a:ext uri="{FF2B5EF4-FFF2-40B4-BE49-F238E27FC236}">
                    <a16:creationId xmlns:a16="http://schemas.microsoft.com/office/drawing/2014/main" id="{F5296D2D-2F5C-4450-91F4-4CE558E18030}"/>
                  </a:ext>
                </a:extLst>
              </p:cNvPr>
              <p:cNvGrpSpPr>
                <a:grpSpLocks/>
              </p:cNvGrpSpPr>
              <p:nvPr/>
            </p:nvGrpSpPr>
            <p:grpSpPr bwMode="auto">
              <a:xfrm>
                <a:off x="5627535" y="1872664"/>
                <a:ext cx="2690813" cy="2374900"/>
                <a:chOff x="5423520" y="1728296"/>
                <a:chExt cx="2690073" cy="2373994"/>
              </a:xfrm>
            </p:grpSpPr>
            <p:cxnSp>
              <p:nvCxnSpPr>
                <p:cNvPr id="37" name="直線コネクタ 36">
                  <a:extLst>
                    <a:ext uri="{FF2B5EF4-FFF2-40B4-BE49-F238E27FC236}">
                      <a16:creationId xmlns:a16="http://schemas.microsoft.com/office/drawing/2014/main" id="{11C936BE-936E-4144-829B-806488348508}"/>
                    </a:ext>
                  </a:extLst>
                </p:cNvPr>
                <p:cNvCxnSpPr>
                  <a:stCxn id="40" idx="4"/>
                  <a:endCxn id="41" idx="6"/>
                </p:cNvCxnSpPr>
                <p:nvPr/>
              </p:nvCxnSpPr>
              <p:spPr>
                <a:xfrm flipH="1">
                  <a:off x="6112306" y="3037483"/>
                  <a:ext cx="228537" cy="5633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8" name="グループ化 3">
                  <a:extLst>
                    <a:ext uri="{FF2B5EF4-FFF2-40B4-BE49-F238E27FC236}">
                      <a16:creationId xmlns:a16="http://schemas.microsoft.com/office/drawing/2014/main" id="{0D8D5175-E598-433D-AC18-6EA13A5A9008}"/>
                    </a:ext>
                  </a:extLst>
                </p:cNvPr>
                <p:cNvGrpSpPr>
                  <a:grpSpLocks/>
                </p:cNvGrpSpPr>
                <p:nvPr/>
              </p:nvGrpSpPr>
              <p:grpSpPr bwMode="auto">
                <a:xfrm>
                  <a:off x="5423520" y="1728296"/>
                  <a:ext cx="2690073" cy="2373994"/>
                  <a:chOff x="5423520" y="1728296"/>
                  <a:chExt cx="2690073" cy="2373994"/>
                </a:xfrm>
              </p:grpSpPr>
              <p:sp>
                <p:nvSpPr>
                  <p:cNvPr id="39" name="フローチャート : 結合子 5">
                    <a:extLst>
                      <a:ext uri="{FF2B5EF4-FFF2-40B4-BE49-F238E27FC236}">
                        <a16:creationId xmlns:a16="http://schemas.microsoft.com/office/drawing/2014/main" id="{5E1EC6BD-2EC4-4493-A120-6F804CB8C7A8}"/>
                      </a:ext>
                    </a:extLst>
                  </p:cNvPr>
                  <p:cNvSpPr/>
                  <p:nvPr/>
                </p:nvSpPr>
                <p:spPr>
                  <a:xfrm>
                    <a:off x="5423520" y="1988547"/>
                    <a:ext cx="457074" cy="45702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rgbClr val="F7F7FF"/>
                      </a:solidFill>
                    </a:endParaRPr>
                  </a:p>
                </p:txBody>
              </p:sp>
              <p:sp>
                <p:nvSpPr>
                  <p:cNvPr id="40" name="フローチャート : 結合子 12">
                    <a:extLst>
                      <a:ext uri="{FF2B5EF4-FFF2-40B4-BE49-F238E27FC236}">
                        <a16:creationId xmlns:a16="http://schemas.microsoft.com/office/drawing/2014/main" id="{43D6FA2C-A4EA-4774-83C2-6BD0AB201DF0}"/>
                      </a:ext>
                    </a:extLst>
                  </p:cNvPr>
                  <p:cNvSpPr/>
                  <p:nvPr/>
                </p:nvSpPr>
                <p:spPr>
                  <a:xfrm>
                    <a:off x="6112306" y="2578871"/>
                    <a:ext cx="457074" cy="458612"/>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rgbClr val="F7F7FF"/>
                      </a:solidFill>
                    </a:endParaRPr>
                  </a:p>
                </p:txBody>
              </p:sp>
              <p:sp>
                <p:nvSpPr>
                  <p:cNvPr id="41" name="フローチャート : 結合子 13">
                    <a:extLst>
                      <a:ext uri="{FF2B5EF4-FFF2-40B4-BE49-F238E27FC236}">
                        <a16:creationId xmlns:a16="http://schemas.microsoft.com/office/drawing/2014/main" id="{89357156-DAEE-4519-8C6D-152B3385163F}"/>
                      </a:ext>
                    </a:extLst>
                  </p:cNvPr>
                  <p:cNvSpPr/>
                  <p:nvPr/>
                </p:nvSpPr>
                <p:spPr>
                  <a:xfrm>
                    <a:off x="5655231" y="3372319"/>
                    <a:ext cx="457074" cy="45702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rgbClr val="F7F7FF"/>
                      </a:solidFill>
                    </a:endParaRPr>
                  </a:p>
                </p:txBody>
              </p:sp>
              <p:sp>
                <p:nvSpPr>
                  <p:cNvPr id="42" name="フローチャート : 結合子 14">
                    <a:extLst>
                      <a:ext uri="{FF2B5EF4-FFF2-40B4-BE49-F238E27FC236}">
                        <a16:creationId xmlns:a16="http://schemas.microsoft.com/office/drawing/2014/main" id="{752EEEB7-8F04-470D-BE83-6AEEACC73CBA}"/>
                      </a:ext>
                    </a:extLst>
                  </p:cNvPr>
                  <p:cNvSpPr/>
                  <p:nvPr/>
                </p:nvSpPr>
                <p:spPr>
                  <a:xfrm>
                    <a:off x="7380370" y="3645264"/>
                    <a:ext cx="457074" cy="45702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rgbClr val="F7F7FF"/>
                      </a:solidFill>
                    </a:endParaRPr>
                  </a:p>
                </p:txBody>
              </p:sp>
              <p:sp>
                <p:nvSpPr>
                  <p:cNvPr id="43" name="フローチャート : 結合子 15">
                    <a:extLst>
                      <a:ext uri="{FF2B5EF4-FFF2-40B4-BE49-F238E27FC236}">
                        <a16:creationId xmlns:a16="http://schemas.microsoft.com/office/drawing/2014/main" id="{FFAC2242-7784-4F15-926D-8DB5181CC61B}"/>
                      </a:ext>
                    </a:extLst>
                  </p:cNvPr>
                  <p:cNvSpPr/>
                  <p:nvPr/>
                </p:nvSpPr>
                <p:spPr>
                  <a:xfrm>
                    <a:off x="7656519" y="2708997"/>
                    <a:ext cx="457074" cy="45702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rgbClr val="F7F7FF"/>
                      </a:solidFill>
                    </a:endParaRPr>
                  </a:p>
                </p:txBody>
              </p:sp>
              <p:sp>
                <p:nvSpPr>
                  <p:cNvPr id="44" name="フローチャート : 結合子 16">
                    <a:extLst>
                      <a:ext uri="{FF2B5EF4-FFF2-40B4-BE49-F238E27FC236}">
                        <a16:creationId xmlns:a16="http://schemas.microsoft.com/office/drawing/2014/main" id="{0393A587-05AD-460E-B32E-3E06FA639249}"/>
                      </a:ext>
                    </a:extLst>
                  </p:cNvPr>
                  <p:cNvSpPr/>
                  <p:nvPr/>
                </p:nvSpPr>
                <p:spPr>
                  <a:xfrm>
                    <a:off x="7139136" y="1728296"/>
                    <a:ext cx="458661" cy="45702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rgbClr val="F7F7FF"/>
                      </a:solidFill>
                    </a:endParaRPr>
                  </a:p>
                </p:txBody>
              </p:sp>
              <p:cxnSp>
                <p:nvCxnSpPr>
                  <p:cNvPr id="45" name="直線コネクタ 44">
                    <a:extLst>
                      <a:ext uri="{FF2B5EF4-FFF2-40B4-BE49-F238E27FC236}">
                        <a16:creationId xmlns:a16="http://schemas.microsoft.com/office/drawing/2014/main" id="{03FBA561-AB90-4919-9027-EE15C5768A69}"/>
                      </a:ext>
                    </a:extLst>
                  </p:cNvPr>
                  <p:cNvCxnSpPr>
                    <a:endCxn id="39" idx="6"/>
                  </p:cNvCxnSpPr>
                  <p:nvPr/>
                </p:nvCxnSpPr>
                <p:spPr>
                  <a:xfrm flipH="1">
                    <a:off x="5880594" y="1988547"/>
                    <a:ext cx="1258542" cy="22851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043F1B54-C756-41D3-AE8E-7A5BAFF6665D}"/>
                      </a:ext>
                    </a:extLst>
                  </p:cNvPr>
                  <p:cNvCxnSpPr>
                    <a:stCxn id="39" idx="4"/>
                    <a:endCxn id="41" idx="0"/>
                  </p:cNvCxnSpPr>
                  <p:nvPr/>
                </p:nvCxnSpPr>
                <p:spPr>
                  <a:xfrm>
                    <a:off x="5652057" y="2445572"/>
                    <a:ext cx="231711" cy="92674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C3BEAC2C-A1B1-4BA0-A34B-A6C0B4C87FC5}"/>
                      </a:ext>
                    </a:extLst>
                  </p:cNvPr>
                  <p:cNvCxnSpPr>
                    <a:stCxn id="39" idx="4"/>
                    <a:endCxn id="40" idx="0"/>
                  </p:cNvCxnSpPr>
                  <p:nvPr/>
                </p:nvCxnSpPr>
                <p:spPr>
                  <a:xfrm>
                    <a:off x="5652057" y="2445572"/>
                    <a:ext cx="688786" cy="13329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61EC149A-7412-4C78-B571-1DBE675692CC}"/>
                      </a:ext>
                    </a:extLst>
                  </p:cNvPr>
                  <p:cNvCxnSpPr>
                    <a:stCxn id="44" idx="4"/>
                  </p:cNvCxnSpPr>
                  <p:nvPr/>
                </p:nvCxnSpPr>
                <p:spPr>
                  <a:xfrm>
                    <a:off x="7367673" y="2185322"/>
                    <a:ext cx="469771" cy="52367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2A1F527C-E6E2-4E6F-AEF8-A9C2F5133259}"/>
                      </a:ext>
                    </a:extLst>
                  </p:cNvPr>
                  <p:cNvCxnSpPr>
                    <a:stCxn id="42" idx="2"/>
                    <a:endCxn id="41" idx="5"/>
                  </p:cNvCxnSpPr>
                  <p:nvPr/>
                </p:nvCxnSpPr>
                <p:spPr>
                  <a:xfrm flipH="1" flipV="1">
                    <a:off x="6045649" y="3762695"/>
                    <a:ext cx="1334721" cy="11108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5D04D73A-3041-4D5F-AA36-E836B1546415}"/>
                      </a:ext>
                    </a:extLst>
                  </p:cNvPr>
                  <p:cNvCxnSpPr>
                    <a:stCxn id="43" idx="4"/>
                    <a:endCxn id="42" idx="6"/>
                  </p:cNvCxnSpPr>
                  <p:nvPr/>
                </p:nvCxnSpPr>
                <p:spPr>
                  <a:xfrm flipH="1">
                    <a:off x="7837444" y="3166022"/>
                    <a:ext cx="47612" cy="70775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C9775024-0F16-4C46-9016-8CCBD588C739}"/>
                      </a:ext>
                    </a:extLst>
                  </p:cNvPr>
                  <p:cNvCxnSpPr>
                    <a:cxnSpLocks/>
                    <a:stCxn id="43" idx="2"/>
                    <a:endCxn id="40" idx="6"/>
                  </p:cNvCxnSpPr>
                  <p:nvPr/>
                </p:nvCxnSpPr>
                <p:spPr>
                  <a:xfrm flipH="1" flipV="1">
                    <a:off x="6569380" y="2808971"/>
                    <a:ext cx="1087139" cy="12853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C314D632-701B-4BA5-A205-A85B2A22C514}"/>
                      </a:ext>
                    </a:extLst>
                  </p:cNvPr>
                  <p:cNvCxnSpPr>
                    <a:stCxn id="42" idx="1"/>
                    <a:endCxn id="40" idx="5"/>
                  </p:cNvCxnSpPr>
                  <p:nvPr/>
                </p:nvCxnSpPr>
                <p:spPr>
                  <a:xfrm flipH="1" flipV="1">
                    <a:off x="6502723" y="2969247"/>
                    <a:ext cx="944303" cy="74266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D0AF2C04-1CF3-4D8F-8C8F-391423935590}"/>
                      </a:ext>
                    </a:extLst>
                  </p:cNvPr>
                  <p:cNvCxnSpPr>
                    <a:cxnSpLocks/>
                    <a:stCxn id="44" idx="4"/>
                    <a:endCxn id="40" idx="7"/>
                  </p:cNvCxnSpPr>
                  <p:nvPr/>
                </p:nvCxnSpPr>
                <p:spPr>
                  <a:xfrm flipH="1">
                    <a:off x="6502723" y="2185322"/>
                    <a:ext cx="864950" cy="46178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34" name="右矢印 1">
                <a:extLst>
                  <a:ext uri="{FF2B5EF4-FFF2-40B4-BE49-F238E27FC236}">
                    <a16:creationId xmlns:a16="http://schemas.microsoft.com/office/drawing/2014/main" id="{F7EEE050-9EE1-48DA-A2EC-245309AFF32C}"/>
                  </a:ext>
                </a:extLst>
              </p:cNvPr>
              <p:cNvSpPr/>
              <p:nvPr/>
            </p:nvSpPr>
            <p:spPr>
              <a:xfrm>
                <a:off x="4312126" y="2863324"/>
                <a:ext cx="1036638" cy="7191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rgbClr val="F7F7FF"/>
                  </a:solidFill>
                </a:endParaRPr>
              </a:p>
            </p:txBody>
          </p:sp>
        </p:grpSp>
        <p:sp>
          <p:nvSpPr>
            <p:cNvPr id="59" name="テキスト ボックス 6">
              <a:extLst>
                <a:ext uri="{FF2B5EF4-FFF2-40B4-BE49-F238E27FC236}">
                  <a16:creationId xmlns:a16="http://schemas.microsoft.com/office/drawing/2014/main" id="{D1765019-3D5F-418B-834E-D648DDF85521}"/>
                </a:ext>
              </a:extLst>
            </p:cNvPr>
            <p:cNvSpPr txBox="1">
              <a:spLocks noChangeArrowheads="1"/>
            </p:cNvSpPr>
            <p:nvPr/>
          </p:nvSpPr>
          <p:spPr bwMode="auto">
            <a:xfrm>
              <a:off x="76199" y="1112085"/>
              <a:ext cx="9067801"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4000" dirty="0">
                  <a:latin typeface="メイリオ" panose="020B0604030504040204" pitchFamily="50" charset="-128"/>
                  <a:ea typeface="メイリオ" panose="020B0604030504040204" pitchFamily="50" charset="-128"/>
                </a:rPr>
                <a:t>脳</a:t>
              </a:r>
              <a:r>
                <a:rPr lang="ja-JP" altLang="en-US" sz="4000" dirty="0">
                  <a:latin typeface="メイリオ" panose="020B0604030504040204" pitchFamily="50" charset="-128"/>
                  <a:ea typeface="メイリオ" panose="020B0604030504040204" pitchFamily="50" charset="-128"/>
                </a:rPr>
                <a:t>の働き：</a:t>
              </a:r>
              <a:r>
                <a:rPr kumimoji="1" lang="ja-JP" altLang="en-US" sz="4000" dirty="0">
                  <a:solidFill>
                    <a:srgbClr val="FF6699"/>
                  </a:solidFill>
                  <a:latin typeface="メイリオ" panose="020B0604030504040204" pitchFamily="50" charset="-128"/>
                  <a:ea typeface="メイリオ" panose="020B0604030504040204" pitchFamily="50" charset="-128"/>
                </a:rPr>
                <a:t>超</a:t>
              </a:r>
              <a:r>
                <a:rPr kumimoji="1" lang="ja-JP" altLang="en-US" sz="4000" dirty="0">
                  <a:latin typeface="メイリオ" panose="020B0604030504040204" pitchFamily="50" charset="-128"/>
                  <a:ea typeface="メイリオ" panose="020B0604030504040204" pitchFamily="50" charset="-128"/>
                </a:rPr>
                <a:t>スピードで情報を伝え</a:t>
              </a:r>
              <a:r>
                <a:rPr lang="ja-JP" altLang="en-US" sz="4000" dirty="0">
                  <a:latin typeface="メイリオ" panose="020B0604030504040204" pitchFamily="50" charset="-128"/>
                  <a:ea typeface="メイリオ" panose="020B0604030504040204" pitchFamily="50" charset="-128"/>
                </a:rPr>
                <a:t>運動をコントロールする</a:t>
              </a:r>
              <a:endParaRPr kumimoji="1" lang="ja-JP" altLang="en-US" sz="4000" dirty="0">
                <a:latin typeface="メイリオ" panose="020B0604030504040204" pitchFamily="50" charset="-128"/>
                <a:ea typeface="メイリオ" panose="020B0604030504040204" pitchFamily="50" charset="-128"/>
              </a:endParaRPr>
            </a:p>
          </p:txBody>
        </p:sp>
        <p:sp>
          <p:nvSpPr>
            <p:cNvPr id="60" name="テキスト ボックス 7">
              <a:extLst>
                <a:ext uri="{FF2B5EF4-FFF2-40B4-BE49-F238E27FC236}">
                  <a16:creationId xmlns:a16="http://schemas.microsoft.com/office/drawing/2014/main" id="{71244479-40A6-48BA-8F69-2A5AD9CAA082}"/>
                </a:ext>
              </a:extLst>
            </p:cNvPr>
            <p:cNvSpPr txBox="1">
              <a:spLocks noChangeArrowheads="1"/>
            </p:cNvSpPr>
            <p:nvPr/>
          </p:nvSpPr>
          <p:spPr bwMode="auto">
            <a:xfrm>
              <a:off x="572601" y="5571705"/>
              <a:ext cx="7564438" cy="708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1" lang="ja-JP" altLang="en-US" sz="4000" dirty="0">
                  <a:solidFill>
                    <a:srgbClr val="000000"/>
                  </a:solidFill>
                  <a:latin typeface="メイリオ" panose="020B0604030504040204" pitchFamily="50" charset="-128"/>
                  <a:ea typeface="メイリオ" panose="020B0604030504040204" pitchFamily="50" charset="-128"/>
                </a:rPr>
                <a:t>「桃」と答える脳の働き</a:t>
              </a:r>
            </a:p>
          </p:txBody>
        </p:sp>
      </p:grpSp>
    </p:spTree>
    <p:extLst>
      <p:ext uri="{BB962C8B-B14F-4D97-AF65-F5344CB8AC3E}">
        <p14:creationId xmlns:p14="http://schemas.microsoft.com/office/powerpoint/2010/main" val="169772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タイトル 1">
            <a:extLst>
              <a:ext uri="{FF2B5EF4-FFF2-40B4-BE49-F238E27FC236}">
                <a16:creationId xmlns:a16="http://schemas.microsoft.com/office/drawing/2014/main" id="{E2722A44-238C-4E06-9357-A8AFE80D85FA}"/>
              </a:ext>
            </a:extLst>
          </p:cNvPr>
          <p:cNvSpPr txBox="1">
            <a:spLocks noChangeArrowheads="1"/>
          </p:cNvSpPr>
          <p:nvPr/>
        </p:nvSpPr>
        <p:spPr>
          <a:xfrm>
            <a:off x="0" y="1"/>
            <a:ext cx="9171296" cy="923380"/>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800" b="1" dirty="0">
                <a:solidFill>
                  <a:srgbClr val="C00000"/>
                </a:solidFill>
                <a:latin typeface="メイリオ" panose="020B0604030504040204" pitchFamily="50" charset="-128"/>
                <a:ea typeface="メイリオ" panose="020B0604030504040204" pitchFamily="50" charset="-128"/>
              </a:rPr>
              <a:t>薬物乱用</a:t>
            </a:r>
            <a:r>
              <a:rPr lang="ja-JP" altLang="en-US" sz="4800" b="1" dirty="0">
                <a:latin typeface="メイリオ" panose="020B0604030504040204" pitchFamily="50" charset="-128"/>
                <a:ea typeface="メイリオ" panose="020B0604030504040204" pitchFamily="50" charset="-128"/>
              </a:rPr>
              <a:t>の影響：脳への影響</a:t>
            </a:r>
          </a:p>
        </p:txBody>
      </p:sp>
      <p:pic>
        <p:nvPicPr>
          <p:cNvPr id="3" name="図 2">
            <a:extLst>
              <a:ext uri="{FF2B5EF4-FFF2-40B4-BE49-F238E27FC236}">
                <a16:creationId xmlns:a16="http://schemas.microsoft.com/office/drawing/2014/main" id="{7B21C583-A98C-41C6-A43C-929199C35AC1}"/>
              </a:ext>
            </a:extLst>
          </p:cNvPr>
          <p:cNvPicPr>
            <a:picLocks noChangeAspect="1"/>
          </p:cNvPicPr>
          <p:nvPr/>
        </p:nvPicPr>
        <p:blipFill>
          <a:blip r:embed="rId3"/>
          <a:stretch>
            <a:fillRect/>
          </a:stretch>
        </p:blipFill>
        <p:spPr>
          <a:xfrm>
            <a:off x="893556" y="939070"/>
            <a:ext cx="7356887" cy="4861222"/>
          </a:xfrm>
          <a:prstGeom prst="rect">
            <a:avLst/>
          </a:prstGeom>
        </p:spPr>
      </p:pic>
      <p:sp>
        <p:nvSpPr>
          <p:cNvPr id="66" name="テキスト ボックス 65">
            <a:extLst>
              <a:ext uri="{FF2B5EF4-FFF2-40B4-BE49-F238E27FC236}">
                <a16:creationId xmlns:a16="http://schemas.microsoft.com/office/drawing/2014/main" id="{4FCD818C-FCBE-4CD7-AAA0-22A27B059E04}"/>
              </a:ext>
            </a:extLst>
          </p:cNvPr>
          <p:cNvSpPr txBox="1"/>
          <p:nvPr/>
        </p:nvSpPr>
        <p:spPr>
          <a:xfrm>
            <a:off x="-8667" y="6581000"/>
            <a:ext cx="5839311" cy="276999"/>
          </a:xfrm>
          <a:prstGeom prst="rect">
            <a:avLst/>
          </a:prstGeom>
          <a:noFill/>
        </p:spPr>
        <p:txBody>
          <a:bodyPr wrap="square" rtlCol="0">
            <a:spAutoFit/>
          </a:bodyPr>
          <a:lstStyle/>
          <a:p>
            <a:r>
              <a:rPr lang="ja-JP" altLang="en-US" sz="1200" dirty="0">
                <a:solidFill>
                  <a:schemeClr val="bg1">
                    <a:lumMod val="50000"/>
                  </a:schemeClr>
                </a:solidFill>
                <a:latin typeface="メイリオ" panose="020B0604030504040204" pitchFamily="50" charset="-128"/>
                <a:ea typeface="メイリオ" panose="020B0604030504040204" pitchFamily="50" charset="-128"/>
              </a:rPr>
              <a:t>イラスト</a:t>
            </a:r>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出典：薬物乱用防止読本「健康に生きようパート</a:t>
            </a:r>
            <a:r>
              <a:rPr kumimoji="1" lang="en-US" altLang="ja-JP" sz="1200" dirty="0">
                <a:solidFill>
                  <a:schemeClr val="bg1">
                    <a:lumMod val="50000"/>
                  </a:schemeClr>
                </a:solidFill>
                <a:latin typeface="メイリオ" panose="020B0604030504040204" pitchFamily="50" charset="-128"/>
                <a:ea typeface="メイリオ" panose="020B0604030504040204" pitchFamily="50" charset="-128"/>
              </a:rPr>
              <a:t>36</a:t>
            </a:r>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」（厚生労働省）</a:t>
            </a:r>
          </a:p>
        </p:txBody>
      </p:sp>
      <p:sp>
        <p:nvSpPr>
          <p:cNvPr id="67" name="角丸四角形 18">
            <a:extLst>
              <a:ext uri="{FF2B5EF4-FFF2-40B4-BE49-F238E27FC236}">
                <a16:creationId xmlns:a16="http://schemas.microsoft.com/office/drawing/2014/main" id="{4A80F51F-CE7A-474D-8F0D-1006197C6363}"/>
              </a:ext>
            </a:extLst>
          </p:cNvPr>
          <p:cNvSpPr/>
          <p:nvPr/>
        </p:nvSpPr>
        <p:spPr bwMode="auto">
          <a:xfrm>
            <a:off x="377635" y="5800292"/>
            <a:ext cx="2752725" cy="660400"/>
          </a:xfrm>
          <a:prstGeom prst="roundRect">
            <a:avLst/>
          </a:prstGeom>
          <a:solidFill>
            <a:schemeClr val="accent5">
              <a:lumMod val="50000"/>
            </a:schemeClr>
          </a:solidFill>
          <a:ln w="9525" cap="flat" cmpd="sng" algn="ctr">
            <a:solidFill>
              <a:schemeClr val="accent3">
                <a:lumMod val="75000"/>
              </a:schemeClr>
            </a:solidFill>
            <a:prstDash val="solid"/>
            <a:round/>
            <a:headEnd type="none" w="med" len="med"/>
            <a:tailEnd type="none" w="med" len="med"/>
          </a:ln>
          <a:effectLst/>
        </p:spPr>
        <p:txBody>
          <a:bodyPr anchor="ctr"/>
          <a:lstStyle/>
          <a:p>
            <a:pPr eaLnBrk="1" hangingPunct="1">
              <a:buFont typeface="Arial" panose="020B0604020202020204" pitchFamily="34" charset="0"/>
              <a:buNone/>
              <a:defRPr/>
            </a:pPr>
            <a:r>
              <a:rPr lang="ja-JP" altLang="en-US" b="1" dirty="0">
                <a:solidFill>
                  <a:schemeClr val="bg1"/>
                </a:solidFill>
                <a:latin typeface="メイリオ" panose="020B0604030504040204" pitchFamily="50" charset="-128"/>
                <a:ea typeface="メイリオ" panose="020B0604030504040204" pitchFamily="50" charset="-128"/>
              </a:rPr>
              <a:t>呼吸困難、けいれん</a:t>
            </a:r>
            <a:endParaRPr lang="en-US" altLang="ja-JP" b="1" dirty="0">
              <a:solidFill>
                <a:schemeClr val="bg1"/>
              </a:solidFill>
              <a:latin typeface="メイリオ" panose="020B0604030504040204" pitchFamily="50" charset="-128"/>
              <a:ea typeface="メイリオ" panose="020B0604030504040204" pitchFamily="50" charset="-128"/>
            </a:endParaRPr>
          </a:p>
          <a:p>
            <a:pPr eaLnBrk="1" hangingPunct="1">
              <a:buFont typeface="Arial" panose="020B0604020202020204" pitchFamily="34" charset="0"/>
              <a:buNone/>
              <a:defRPr/>
            </a:pPr>
            <a:r>
              <a:rPr lang="ja-JP" altLang="en-US" b="1" dirty="0">
                <a:solidFill>
                  <a:schemeClr val="bg1"/>
                </a:solidFill>
                <a:latin typeface="メイリオ" panose="020B0604030504040204" pitchFamily="50" charset="-128"/>
                <a:ea typeface="メイリオ" panose="020B0604030504040204" pitchFamily="50" charset="-128"/>
              </a:rPr>
              <a:t>死に至ることもある。</a:t>
            </a:r>
          </a:p>
        </p:txBody>
      </p:sp>
      <p:sp>
        <p:nvSpPr>
          <p:cNvPr id="68" name="角丸四角形 19">
            <a:extLst>
              <a:ext uri="{FF2B5EF4-FFF2-40B4-BE49-F238E27FC236}">
                <a16:creationId xmlns:a16="http://schemas.microsoft.com/office/drawing/2014/main" id="{AB7FE216-6143-487E-B127-D463B7476D43}"/>
              </a:ext>
            </a:extLst>
          </p:cNvPr>
          <p:cNvSpPr>
            <a:spLocks noChangeArrowheads="1"/>
          </p:cNvSpPr>
          <p:nvPr/>
        </p:nvSpPr>
        <p:spPr bwMode="auto">
          <a:xfrm>
            <a:off x="5865121" y="992611"/>
            <a:ext cx="2752725" cy="1082675"/>
          </a:xfrm>
          <a:prstGeom prst="roundRect">
            <a:avLst>
              <a:gd name="adj" fmla="val 16667"/>
            </a:avLst>
          </a:prstGeom>
          <a:solidFill>
            <a:srgbClr val="CC6600"/>
          </a:solidFill>
          <a:ln w="9525" algn="ctr">
            <a:solidFill>
              <a:srgbClr val="FFC000"/>
            </a:solidFill>
            <a:round/>
            <a:headEnd/>
            <a:tailEnd/>
          </a:ln>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solidFill>
                  <a:schemeClr val="bg1"/>
                </a:solidFill>
                <a:latin typeface="メイリオ" panose="020B0604030504040204" pitchFamily="50" charset="-128"/>
                <a:ea typeface="メイリオ" panose="020B0604030504040204" pitchFamily="50" charset="-128"/>
              </a:rPr>
              <a:t>現実と記憶の区別ができなくなる。</a:t>
            </a:r>
            <a:endParaRPr lang="en-US" altLang="ja-JP" sz="1800" b="1" dirty="0">
              <a:solidFill>
                <a:schemeClr val="bg1"/>
              </a:solidFill>
              <a:latin typeface="メイリオ" panose="020B0604030504040204" pitchFamily="50" charset="-128"/>
              <a:ea typeface="メイリオ" panose="020B0604030504040204" pitchFamily="50" charset="-128"/>
            </a:endParaRPr>
          </a:p>
          <a:p>
            <a:pPr eaLnBrk="1" hangingPunct="1">
              <a:spcBef>
                <a:spcPct val="0"/>
              </a:spcBef>
              <a:buFontTx/>
              <a:buNone/>
            </a:pPr>
            <a:r>
              <a:rPr lang="ja-JP" altLang="en-US" sz="1800" b="1" dirty="0">
                <a:solidFill>
                  <a:schemeClr val="bg1"/>
                </a:solidFill>
                <a:latin typeface="メイリオ" panose="020B0604030504040204" pitchFamily="50" charset="-128"/>
                <a:ea typeface="メイリオ" panose="020B0604030504040204" pitchFamily="50" charset="-128"/>
              </a:rPr>
              <a:t>（幻覚・妄想）</a:t>
            </a:r>
          </a:p>
        </p:txBody>
      </p:sp>
      <p:sp>
        <p:nvSpPr>
          <p:cNvPr id="69" name="角丸四角形 20">
            <a:extLst>
              <a:ext uri="{FF2B5EF4-FFF2-40B4-BE49-F238E27FC236}">
                <a16:creationId xmlns:a16="http://schemas.microsoft.com/office/drawing/2014/main" id="{C12AD28B-C5ED-414D-9107-E62FDD004E1F}"/>
              </a:ext>
            </a:extLst>
          </p:cNvPr>
          <p:cNvSpPr>
            <a:spLocks noChangeArrowheads="1"/>
          </p:cNvSpPr>
          <p:nvPr/>
        </p:nvSpPr>
        <p:spPr bwMode="auto">
          <a:xfrm>
            <a:off x="6232524" y="5455380"/>
            <a:ext cx="2752725" cy="927100"/>
          </a:xfrm>
          <a:prstGeom prst="roundRect">
            <a:avLst>
              <a:gd name="adj" fmla="val 16667"/>
            </a:avLst>
          </a:prstGeom>
          <a:solidFill>
            <a:srgbClr val="339933"/>
          </a:solidFill>
          <a:ln w="9525" algn="ctr">
            <a:solidFill>
              <a:srgbClr val="92D050"/>
            </a:solidFill>
            <a:round/>
            <a:headEnd/>
            <a:tailEnd/>
          </a:ln>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solidFill>
                  <a:schemeClr val="bg1"/>
                </a:solidFill>
                <a:latin typeface="メイリオ" panose="020B0604030504040204" pitchFamily="50" charset="-128"/>
                <a:ea typeface="メイリオ" panose="020B0604030504040204" pitchFamily="50" charset="-128"/>
              </a:rPr>
              <a:t>気持ちのコントロールができず、家族や友人より薬物優先</a:t>
            </a:r>
          </a:p>
        </p:txBody>
      </p:sp>
      <p:pic>
        <p:nvPicPr>
          <p:cNvPr id="9" name="図 1">
            <a:extLst>
              <a:ext uri="{FF2B5EF4-FFF2-40B4-BE49-F238E27FC236}">
                <a16:creationId xmlns:a16="http://schemas.microsoft.com/office/drawing/2014/main" id="{E8E467B8-D623-4D19-A219-B5ED66FA1A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8919" y="6458287"/>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a:extLst>
              <a:ext uri="{FF2B5EF4-FFF2-40B4-BE49-F238E27FC236}">
                <a16:creationId xmlns:a16="http://schemas.microsoft.com/office/drawing/2014/main" id="{EE1F1D66-BBA3-471F-B4AB-BDAD1A847E00}"/>
              </a:ext>
            </a:extLst>
          </p:cNvPr>
          <p:cNvSpPr txBox="1"/>
          <p:nvPr/>
        </p:nvSpPr>
        <p:spPr>
          <a:xfrm>
            <a:off x="7971670" y="6445486"/>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fade">
                                      <p:cBhvr>
                                        <p:cTn id="1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801D41EF-9B71-4569-9F6A-ACB18A5992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6191" y="1885686"/>
            <a:ext cx="3502026" cy="3745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id="{A4F3B668-C7B6-462D-A29E-49DF3CBA85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784" y="1906249"/>
            <a:ext cx="3502026" cy="3713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0F53F7E3-9741-41B2-8D97-BEA9A5883CDA}"/>
              </a:ext>
            </a:extLst>
          </p:cNvPr>
          <p:cNvSpPr>
            <a:spLocks noChangeArrowheads="1"/>
          </p:cNvSpPr>
          <p:nvPr/>
        </p:nvSpPr>
        <p:spPr bwMode="auto">
          <a:xfrm>
            <a:off x="5869132" y="1505334"/>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1" lang="ja-JP" altLang="en-US" sz="2400" b="1" dirty="0">
                <a:solidFill>
                  <a:srgbClr val="000000"/>
                </a:solidFill>
                <a:latin typeface="メイリオ" panose="020B0604030504040204" pitchFamily="50" charset="-128"/>
                <a:ea typeface="メイリオ" panose="020B0604030504040204" pitchFamily="50" charset="-128"/>
              </a:rPr>
              <a:t>有機溶剤乱用者</a:t>
            </a:r>
          </a:p>
        </p:txBody>
      </p:sp>
      <p:sp>
        <p:nvSpPr>
          <p:cNvPr id="8" name="Rectangle 7">
            <a:extLst>
              <a:ext uri="{FF2B5EF4-FFF2-40B4-BE49-F238E27FC236}">
                <a16:creationId xmlns:a16="http://schemas.microsoft.com/office/drawing/2014/main" id="{08AED493-E56C-4D89-82C8-4760E52B1C08}"/>
              </a:ext>
            </a:extLst>
          </p:cNvPr>
          <p:cNvSpPr>
            <a:spLocks noChangeArrowheads="1"/>
          </p:cNvSpPr>
          <p:nvPr/>
        </p:nvSpPr>
        <p:spPr bwMode="auto">
          <a:xfrm>
            <a:off x="1709974" y="1506567"/>
            <a:ext cx="1107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1" lang="ja-JP" altLang="en-US" sz="2400" b="1" dirty="0">
                <a:solidFill>
                  <a:srgbClr val="000000"/>
                </a:solidFill>
                <a:latin typeface="メイリオ" panose="020B0604030504040204" pitchFamily="50" charset="-128"/>
                <a:ea typeface="メイリオ" panose="020B0604030504040204" pitchFamily="50" charset="-128"/>
              </a:rPr>
              <a:t>正常者</a:t>
            </a:r>
          </a:p>
        </p:txBody>
      </p:sp>
      <p:sp>
        <p:nvSpPr>
          <p:cNvPr id="12" name="Text Box 2">
            <a:extLst>
              <a:ext uri="{FF2B5EF4-FFF2-40B4-BE49-F238E27FC236}">
                <a16:creationId xmlns:a16="http://schemas.microsoft.com/office/drawing/2014/main" id="{3FC8BF6F-D9A2-4A64-B519-9C33C8343C0C}"/>
              </a:ext>
            </a:extLst>
          </p:cNvPr>
          <p:cNvSpPr txBox="1">
            <a:spLocks noChangeArrowheads="1"/>
          </p:cNvSpPr>
          <p:nvPr/>
        </p:nvSpPr>
        <p:spPr bwMode="auto">
          <a:xfrm>
            <a:off x="2312126" y="1030877"/>
            <a:ext cx="47940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1" lang="ja-JP" altLang="en-US" b="1" dirty="0">
                <a:solidFill>
                  <a:srgbClr val="C00000"/>
                </a:solidFill>
                <a:latin typeface="メイリオ" panose="020B0604030504040204" pitchFamily="50" charset="-128"/>
                <a:ea typeface="メイリオ" panose="020B0604030504040204" pitchFamily="50" charset="-128"/>
              </a:rPr>
              <a:t>有機溶剤</a:t>
            </a:r>
            <a:r>
              <a:rPr kumimoji="1" lang="en-US" altLang="ja-JP" b="1" dirty="0">
                <a:solidFill>
                  <a:srgbClr val="C00000"/>
                </a:solidFill>
                <a:latin typeface="メイリオ" panose="020B0604030504040204" pitchFamily="50" charset="-128"/>
                <a:ea typeface="メイリオ" panose="020B0604030504040204" pitchFamily="50" charset="-128"/>
              </a:rPr>
              <a:t>(</a:t>
            </a:r>
            <a:r>
              <a:rPr kumimoji="1" lang="ja-JP" altLang="en-US" b="1" dirty="0">
                <a:solidFill>
                  <a:srgbClr val="C00000"/>
                </a:solidFill>
                <a:latin typeface="メイリオ" panose="020B0604030504040204" pitchFamily="50" charset="-128"/>
                <a:ea typeface="メイリオ" panose="020B0604030504040204" pitchFamily="50" charset="-128"/>
              </a:rPr>
              <a:t>シンナー等</a:t>
            </a:r>
            <a:r>
              <a:rPr kumimoji="1" lang="en-US" altLang="ja-JP" b="1" dirty="0">
                <a:solidFill>
                  <a:srgbClr val="C00000"/>
                </a:solidFill>
                <a:latin typeface="メイリオ" panose="020B0604030504040204" pitchFamily="50" charset="-128"/>
                <a:ea typeface="メイリオ" panose="020B0604030504040204" pitchFamily="50" charset="-128"/>
              </a:rPr>
              <a:t>)</a:t>
            </a:r>
            <a:r>
              <a:rPr kumimoji="1" lang="ja-JP" altLang="en-US" b="1" dirty="0">
                <a:solidFill>
                  <a:srgbClr val="C00000"/>
                </a:solidFill>
                <a:latin typeface="メイリオ" panose="020B0604030504040204" pitchFamily="50" charset="-128"/>
                <a:ea typeface="メイリオ" panose="020B0604030504040204" pitchFamily="50" charset="-128"/>
              </a:rPr>
              <a:t> </a:t>
            </a:r>
          </a:p>
        </p:txBody>
      </p:sp>
      <p:sp>
        <p:nvSpPr>
          <p:cNvPr id="14" name="タイトル 1">
            <a:extLst>
              <a:ext uri="{FF2B5EF4-FFF2-40B4-BE49-F238E27FC236}">
                <a16:creationId xmlns:a16="http://schemas.microsoft.com/office/drawing/2014/main" id="{C8C009B3-6608-4F66-BCF1-4AEB07B25722}"/>
              </a:ext>
            </a:extLst>
          </p:cNvPr>
          <p:cNvSpPr txBox="1">
            <a:spLocks noChangeArrowheads="1"/>
          </p:cNvSpPr>
          <p:nvPr/>
        </p:nvSpPr>
        <p:spPr>
          <a:xfrm>
            <a:off x="0" y="52253"/>
            <a:ext cx="9171296" cy="923380"/>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800" b="1" dirty="0">
                <a:solidFill>
                  <a:srgbClr val="C00000"/>
                </a:solidFill>
                <a:latin typeface="メイリオ" panose="020B0604030504040204" pitchFamily="50" charset="-128"/>
                <a:ea typeface="メイリオ" panose="020B0604030504040204" pitchFamily="50" charset="-128"/>
              </a:rPr>
              <a:t>薬物乱用</a:t>
            </a:r>
            <a:r>
              <a:rPr lang="ja-JP" altLang="en-US" sz="4800" b="1" dirty="0">
                <a:latin typeface="メイリオ" panose="020B0604030504040204" pitchFamily="50" charset="-128"/>
                <a:ea typeface="メイリオ" panose="020B0604030504040204" pitchFamily="50" charset="-128"/>
              </a:rPr>
              <a:t>の影響：脳への影響</a:t>
            </a:r>
          </a:p>
        </p:txBody>
      </p:sp>
      <p:grpSp>
        <p:nvGrpSpPr>
          <p:cNvPr id="2" name="グループ化 1">
            <a:extLst>
              <a:ext uri="{FF2B5EF4-FFF2-40B4-BE49-F238E27FC236}">
                <a16:creationId xmlns:a16="http://schemas.microsoft.com/office/drawing/2014/main" id="{6A7C4D59-0A49-427B-861B-7D31DC70BBF4}"/>
              </a:ext>
            </a:extLst>
          </p:cNvPr>
          <p:cNvGrpSpPr/>
          <p:nvPr/>
        </p:nvGrpSpPr>
        <p:grpSpPr>
          <a:xfrm>
            <a:off x="829003" y="5688985"/>
            <a:ext cx="7564438" cy="904875"/>
            <a:chOff x="829003" y="5688985"/>
            <a:chExt cx="7564438" cy="904875"/>
          </a:xfrm>
        </p:grpSpPr>
        <p:sp>
          <p:nvSpPr>
            <p:cNvPr id="15" name="楕円 14">
              <a:extLst>
                <a:ext uri="{FF2B5EF4-FFF2-40B4-BE49-F238E27FC236}">
                  <a16:creationId xmlns:a16="http://schemas.microsoft.com/office/drawing/2014/main" id="{420A1F87-B47A-47A5-AEF9-3CC2C052F56F}"/>
                </a:ext>
              </a:extLst>
            </p:cNvPr>
            <p:cNvSpPr/>
            <p:nvPr/>
          </p:nvSpPr>
          <p:spPr bwMode="auto">
            <a:xfrm>
              <a:off x="952482" y="5688985"/>
              <a:ext cx="7239035" cy="904875"/>
            </a:xfrm>
            <a:prstGeom prst="ellipse">
              <a:avLst/>
            </a:prstGeom>
            <a:gradFill flip="none" rotWithShape="1">
              <a:gsLst>
                <a:gs pos="0">
                  <a:srgbClr val="FFC000"/>
                </a:gs>
                <a:gs pos="50000">
                  <a:srgbClr val="FFCC99"/>
                </a:gs>
                <a:gs pos="100000">
                  <a:schemeClr val="bg1"/>
                </a:gs>
              </a:gsLst>
              <a:path path="circle">
                <a:fillToRect l="50000" t="50000" r="50000" b="50000"/>
              </a:path>
              <a:tileRect/>
            </a:gra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ja-JP" altLang="en-US" b="1" dirty="0">
                <a:solidFill>
                  <a:srgbClr val="000000"/>
                </a:solidFill>
                <a:latin typeface="UD Digi Kyokasho NK-R" panose="02020400000000000000" pitchFamily="18" charset="-128"/>
                <a:ea typeface="UD Digi Kyokasho NK-R" panose="02020400000000000000" pitchFamily="18" charset="-128"/>
              </a:endParaRPr>
            </a:p>
          </p:txBody>
        </p:sp>
        <p:sp>
          <p:nvSpPr>
            <p:cNvPr id="16" name="テキスト ボックス 7">
              <a:extLst>
                <a:ext uri="{FF2B5EF4-FFF2-40B4-BE49-F238E27FC236}">
                  <a16:creationId xmlns:a16="http://schemas.microsoft.com/office/drawing/2014/main" id="{0D0AE701-ECFF-4DBC-AC0E-29485ECB03AC}"/>
                </a:ext>
              </a:extLst>
            </p:cNvPr>
            <p:cNvSpPr txBox="1">
              <a:spLocks noChangeArrowheads="1"/>
            </p:cNvSpPr>
            <p:nvPr/>
          </p:nvSpPr>
          <p:spPr bwMode="auto">
            <a:xfrm>
              <a:off x="829003" y="5918499"/>
              <a:ext cx="75644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2800" b="1" dirty="0">
                  <a:solidFill>
                    <a:srgbClr val="000000"/>
                  </a:solidFill>
                  <a:latin typeface="メイリオ" panose="020B0604030504040204" pitchFamily="50" charset="-128"/>
                  <a:ea typeface="メイリオ" panose="020B0604030504040204" pitchFamily="50" charset="-128"/>
                </a:rPr>
                <a:t>シンナー乱用により、脳は縮みます。</a:t>
              </a:r>
              <a:endParaRPr kumimoji="1" lang="ja-JP" altLang="en-US" sz="2800" b="1" dirty="0">
                <a:solidFill>
                  <a:srgbClr val="000000"/>
                </a:solidFill>
                <a:latin typeface="メイリオ" panose="020B0604030504040204" pitchFamily="50" charset="-128"/>
                <a:ea typeface="メイリオ" panose="020B0604030504040204" pitchFamily="50" charset="-128"/>
              </a:endParaRPr>
            </a:p>
          </p:txBody>
        </p:sp>
      </p:grpSp>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6237" y="6435687"/>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85854" y="6435687"/>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
        <p:nvSpPr>
          <p:cNvPr id="17" name="矢印: ストライプ 16">
            <a:extLst>
              <a:ext uri="{FF2B5EF4-FFF2-40B4-BE49-F238E27FC236}">
                <a16:creationId xmlns:a16="http://schemas.microsoft.com/office/drawing/2014/main" id="{C3BDDC84-7E0A-4260-8246-8F1AB672E313}"/>
              </a:ext>
            </a:extLst>
          </p:cNvPr>
          <p:cNvSpPr/>
          <p:nvPr/>
        </p:nvSpPr>
        <p:spPr>
          <a:xfrm>
            <a:off x="4167638" y="2845805"/>
            <a:ext cx="887167" cy="1166389"/>
          </a:xfrm>
          <a:prstGeom prst="stripedRightArrow">
            <a:avLst>
              <a:gd name="adj1" fmla="val 50000"/>
              <a:gd name="adj2" fmla="val 32102"/>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7679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タイトル 1">
            <a:extLst>
              <a:ext uri="{FF2B5EF4-FFF2-40B4-BE49-F238E27FC236}">
                <a16:creationId xmlns:a16="http://schemas.microsoft.com/office/drawing/2014/main" id="{E2722A44-238C-4E06-9357-A8AFE80D85FA}"/>
              </a:ext>
            </a:extLst>
          </p:cNvPr>
          <p:cNvSpPr txBox="1">
            <a:spLocks noChangeArrowheads="1"/>
          </p:cNvSpPr>
          <p:nvPr/>
        </p:nvSpPr>
        <p:spPr>
          <a:xfrm>
            <a:off x="0" y="109187"/>
            <a:ext cx="9171296"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solidFill>
                  <a:srgbClr val="C00000"/>
                </a:solidFill>
                <a:latin typeface="メイリオ" panose="020B0604030504040204" pitchFamily="50" charset="-128"/>
                <a:ea typeface="メイリオ" panose="020B0604030504040204" pitchFamily="50" charset="-128"/>
              </a:rPr>
              <a:t>薬物乱用</a:t>
            </a:r>
            <a:r>
              <a:rPr lang="ja-JP" altLang="en-US" sz="4400" b="1" dirty="0">
                <a:latin typeface="メイリオ" panose="020B0604030504040204" pitchFamily="50" charset="-128"/>
                <a:ea typeface="メイリオ" panose="020B0604030504040204" pitchFamily="50" charset="-128"/>
              </a:rPr>
              <a:t>の影響：身体への影響</a:t>
            </a:r>
          </a:p>
        </p:txBody>
      </p:sp>
      <p:grpSp>
        <p:nvGrpSpPr>
          <p:cNvPr id="6" name="グループ化 5">
            <a:extLst>
              <a:ext uri="{FF2B5EF4-FFF2-40B4-BE49-F238E27FC236}">
                <a16:creationId xmlns:a16="http://schemas.microsoft.com/office/drawing/2014/main" id="{7ADDF70A-F190-43CF-8EE0-699A538EC615}"/>
              </a:ext>
            </a:extLst>
          </p:cNvPr>
          <p:cNvGrpSpPr/>
          <p:nvPr/>
        </p:nvGrpSpPr>
        <p:grpSpPr>
          <a:xfrm>
            <a:off x="836448" y="991657"/>
            <a:ext cx="6591095" cy="5883494"/>
            <a:chOff x="1347890" y="923380"/>
            <a:chExt cx="6591095" cy="5883494"/>
          </a:xfrm>
        </p:grpSpPr>
        <p:pic>
          <p:nvPicPr>
            <p:cNvPr id="4" name="図 3">
              <a:extLst>
                <a:ext uri="{FF2B5EF4-FFF2-40B4-BE49-F238E27FC236}">
                  <a16:creationId xmlns:a16="http://schemas.microsoft.com/office/drawing/2014/main" id="{15684AC3-1EDC-4B80-B2F3-35830B91084C}"/>
                </a:ext>
              </a:extLst>
            </p:cNvPr>
            <p:cNvPicPr>
              <a:picLocks noChangeAspect="1"/>
            </p:cNvPicPr>
            <p:nvPr/>
          </p:nvPicPr>
          <p:blipFill>
            <a:blip r:embed="rId3"/>
            <a:stretch>
              <a:fillRect/>
            </a:stretch>
          </p:blipFill>
          <p:spPr>
            <a:xfrm>
              <a:off x="1347890" y="959656"/>
              <a:ext cx="6591095" cy="5847218"/>
            </a:xfrm>
            <a:prstGeom prst="rect">
              <a:avLst/>
            </a:prstGeom>
          </p:spPr>
        </p:pic>
        <p:sp>
          <p:nvSpPr>
            <p:cNvPr id="5" name="正方形/長方形 4">
              <a:extLst>
                <a:ext uri="{FF2B5EF4-FFF2-40B4-BE49-F238E27FC236}">
                  <a16:creationId xmlns:a16="http://schemas.microsoft.com/office/drawing/2014/main" id="{51D85509-B81A-461B-9A37-DDBDDB225772}"/>
                </a:ext>
              </a:extLst>
            </p:cNvPr>
            <p:cNvSpPr/>
            <p:nvPr/>
          </p:nvSpPr>
          <p:spPr>
            <a:xfrm>
              <a:off x="6182436" y="923380"/>
              <a:ext cx="1756549" cy="13285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テキスト ボックス 7">
            <a:extLst>
              <a:ext uri="{FF2B5EF4-FFF2-40B4-BE49-F238E27FC236}">
                <a16:creationId xmlns:a16="http://schemas.microsoft.com/office/drawing/2014/main" id="{DAF3967A-2D47-467C-A767-30107F5741D8}"/>
              </a:ext>
            </a:extLst>
          </p:cNvPr>
          <p:cNvSpPr txBox="1"/>
          <p:nvPr/>
        </p:nvSpPr>
        <p:spPr>
          <a:xfrm>
            <a:off x="5800298" y="959656"/>
            <a:ext cx="3370998" cy="461665"/>
          </a:xfrm>
          <a:prstGeom prst="rect">
            <a:avLst/>
          </a:prstGeom>
          <a:noFill/>
        </p:spPr>
        <p:txBody>
          <a:bodyPr wrap="square" rtlCol="0">
            <a:spAutoFit/>
          </a:bodyPr>
          <a:lstStyle/>
          <a:p>
            <a:r>
              <a:rPr lang="ja-JP" altLang="en-US" sz="1200" dirty="0">
                <a:solidFill>
                  <a:schemeClr val="bg1">
                    <a:lumMod val="50000"/>
                  </a:schemeClr>
                </a:solidFill>
                <a:latin typeface="メイリオ" panose="020B0604030504040204" pitchFamily="50" charset="-128"/>
                <a:ea typeface="メイリオ" panose="020B0604030504040204" pitchFamily="50" charset="-128"/>
              </a:rPr>
              <a:t>イラスト</a:t>
            </a:r>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出典：薬物乱用防止読本</a:t>
            </a:r>
            <a:endParaRPr kumimoji="1" lang="en-US" altLang="ja-JP" sz="1200" dirty="0">
              <a:solidFill>
                <a:schemeClr val="bg1">
                  <a:lumMod val="50000"/>
                </a:schemeClr>
              </a:solidFill>
              <a:latin typeface="メイリオ" panose="020B0604030504040204" pitchFamily="50" charset="-128"/>
              <a:ea typeface="メイリオ" panose="020B0604030504040204" pitchFamily="50" charset="-128"/>
            </a:endParaRPr>
          </a:p>
          <a:p>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「健康に生きようパート</a:t>
            </a:r>
            <a:r>
              <a:rPr kumimoji="1" lang="en-US" altLang="ja-JP" sz="1200" dirty="0">
                <a:solidFill>
                  <a:schemeClr val="bg1">
                    <a:lumMod val="50000"/>
                  </a:schemeClr>
                </a:solidFill>
                <a:latin typeface="メイリオ" panose="020B0604030504040204" pitchFamily="50" charset="-128"/>
                <a:ea typeface="メイリオ" panose="020B0604030504040204" pitchFamily="50" charset="-128"/>
              </a:rPr>
              <a:t>36</a:t>
            </a:r>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」（厚生労働省）</a:t>
            </a:r>
          </a:p>
        </p:txBody>
      </p:sp>
      <p:pic>
        <p:nvPicPr>
          <p:cNvPr id="9" name="図 1">
            <a:extLst>
              <a:ext uri="{FF2B5EF4-FFF2-40B4-BE49-F238E27FC236}">
                <a16:creationId xmlns:a16="http://schemas.microsoft.com/office/drawing/2014/main" id="{C618F864-3675-4785-8836-348710D14B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8919" y="6458287"/>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a:extLst>
              <a:ext uri="{FF2B5EF4-FFF2-40B4-BE49-F238E27FC236}">
                <a16:creationId xmlns:a16="http://schemas.microsoft.com/office/drawing/2014/main" id="{B934DCCF-43B1-4A6A-B359-E5F07CE07719}"/>
              </a:ext>
            </a:extLst>
          </p:cNvPr>
          <p:cNvSpPr txBox="1"/>
          <p:nvPr/>
        </p:nvSpPr>
        <p:spPr>
          <a:xfrm>
            <a:off x="7971670" y="6445486"/>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Tree>
    <p:extLst>
      <p:ext uri="{BB962C8B-B14F-4D97-AF65-F5344CB8AC3E}">
        <p14:creationId xmlns:p14="http://schemas.microsoft.com/office/powerpoint/2010/main" val="1309243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461813"/>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46665" y="6461813"/>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
        <p:nvSpPr>
          <p:cNvPr id="13" name="テキスト ボックス 12">
            <a:extLst>
              <a:ext uri="{FF2B5EF4-FFF2-40B4-BE49-F238E27FC236}">
                <a16:creationId xmlns:a16="http://schemas.microsoft.com/office/drawing/2014/main" id="{65C4BE29-7046-4945-8B50-59A578A64A73}"/>
              </a:ext>
            </a:extLst>
          </p:cNvPr>
          <p:cNvSpPr txBox="1"/>
          <p:nvPr/>
        </p:nvSpPr>
        <p:spPr>
          <a:xfrm>
            <a:off x="97709" y="6507979"/>
            <a:ext cx="5901069" cy="276999"/>
          </a:xfrm>
          <a:prstGeom prst="rect">
            <a:avLst/>
          </a:prstGeom>
          <a:noFill/>
        </p:spPr>
        <p:txBody>
          <a:bodyPr wrap="square" rtlCol="0">
            <a:spAutoFit/>
          </a:bodyPr>
          <a:lstStyle/>
          <a:p>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イラスト出典：薬物乱用防止読本「健康に生きようパート</a:t>
            </a:r>
            <a:r>
              <a:rPr kumimoji="1" lang="en-US" altLang="ja-JP" sz="1200" dirty="0">
                <a:solidFill>
                  <a:schemeClr val="bg1">
                    <a:lumMod val="50000"/>
                  </a:schemeClr>
                </a:solidFill>
                <a:latin typeface="メイリオ" panose="020B0604030504040204" pitchFamily="50" charset="-128"/>
                <a:ea typeface="メイリオ" panose="020B0604030504040204" pitchFamily="50" charset="-128"/>
              </a:rPr>
              <a:t>36</a:t>
            </a:r>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」（厚生労働省）</a:t>
            </a:r>
          </a:p>
        </p:txBody>
      </p:sp>
      <p:sp>
        <p:nvSpPr>
          <p:cNvPr id="8" name="タイトル 1">
            <a:extLst>
              <a:ext uri="{FF2B5EF4-FFF2-40B4-BE49-F238E27FC236}">
                <a16:creationId xmlns:a16="http://schemas.microsoft.com/office/drawing/2014/main" id="{6BBC1243-B310-4147-B12D-DD830BA539ED}"/>
              </a:ext>
            </a:extLst>
          </p:cNvPr>
          <p:cNvSpPr txBox="1">
            <a:spLocks noChangeArrowheads="1"/>
          </p:cNvSpPr>
          <p:nvPr/>
        </p:nvSpPr>
        <p:spPr>
          <a:xfrm>
            <a:off x="-27296" y="27722"/>
            <a:ext cx="9171296"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薬物を乱用すると・・・</a:t>
            </a:r>
          </a:p>
        </p:txBody>
      </p:sp>
      <p:pic>
        <p:nvPicPr>
          <p:cNvPr id="9" name="図 8">
            <a:extLst>
              <a:ext uri="{FF2B5EF4-FFF2-40B4-BE49-F238E27FC236}">
                <a16:creationId xmlns:a16="http://schemas.microsoft.com/office/drawing/2014/main" id="{3D8F5F8F-D952-4A4B-B8A9-9FEF87ECBFF7}"/>
              </a:ext>
            </a:extLst>
          </p:cNvPr>
          <p:cNvPicPr>
            <a:picLocks noChangeAspect="1"/>
          </p:cNvPicPr>
          <p:nvPr/>
        </p:nvPicPr>
        <p:blipFill>
          <a:blip r:embed="rId4"/>
          <a:stretch>
            <a:fillRect/>
          </a:stretch>
        </p:blipFill>
        <p:spPr>
          <a:xfrm>
            <a:off x="0" y="858811"/>
            <a:ext cx="9144000" cy="5601395"/>
          </a:xfrm>
          <a:prstGeom prst="rect">
            <a:avLst/>
          </a:prstGeom>
        </p:spPr>
      </p:pic>
    </p:spTree>
    <p:extLst>
      <p:ext uri="{BB962C8B-B14F-4D97-AF65-F5344CB8AC3E}">
        <p14:creationId xmlns:p14="http://schemas.microsoft.com/office/powerpoint/2010/main" val="118699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824A2BB5-9DB6-44D7-871C-CADEBFD1F05A}"/>
              </a:ext>
            </a:extLst>
          </p:cNvPr>
          <p:cNvSpPr txBox="1">
            <a:spLocks noChangeArrowheads="1"/>
          </p:cNvSpPr>
          <p:nvPr/>
        </p:nvSpPr>
        <p:spPr bwMode="auto">
          <a:xfrm>
            <a:off x="0" y="30413"/>
            <a:ext cx="9144000" cy="1569660"/>
          </a:xfrm>
          <a:prstGeom prst="rect">
            <a:avLst/>
          </a:prstGeom>
          <a:solidFill>
            <a:schemeClr val="accent5">
              <a:lumMod val="40000"/>
              <a:lumOff val="60000"/>
            </a:schemeClr>
          </a:solidFill>
          <a:ln>
            <a:noFill/>
          </a:ln>
        </p:spPr>
        <p:txBody>
          <a:bodyPr wrap="square" anchor="b">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1" lang="ja-JP" altLang="en-US" sz="4800" b="1" dirty="0">
                <a:latin typeface="メイリオ" panose="020B0604030504040204" pitchFamily="50" charset="-128"/>
                <a:ea typeface="メイリオ" panose="020B0604030504040204" pitchFamily="50" charset="-128"/>
              </a:rPr>
              <a:t>「お薬</a:t>
            </a:r>
            <a:r>
              <a:rPr lang="ja-JP" altLang="en-US" sz="4800" b="1" dirty="0">
                <a:latin typeface="メイリオ" panose="020B0604030504040204" pitchFamily="50" charset="-128"/>
                <a:ea typeface="メイリオ" panose="020B0604030504040204" pitchFamily="50" charset="-128"/>
              </a:rPr>
              <a:t>」は</a:t>
            </a:r>
            <a:endParaRPr lang="en-US" altLang="ja-JP" sz="4800" b="1" dirty="0">
              <a:latin typeface="メイリオ" panose="020B0604030504040204" pitchFamily="50" charset="-128"/>
              <a:ea typeface="メイリオ" panose="020B0604030504040204" pitchFamily="50" charset="-128"/>
            </a:endParaRPr>
          </a:p>
          <a:p>
            <a:pPr algn="ctr" eaLnBrk="1" hangingPunct="1">
              <a:spcBef>
                <a:spcPct val="0"/>
              </a:spcBef>
              <a:buFontTx/>
              <a:buNone/>
            </a:pPr>
            <a:r>
              <a:rPr lang="ja-JP" altLang="en-US" sz="4800" b="1" dirty="0">
                <a:latin typeface="メイリオ" panose="020B0604030504040204" pitchFamily="50" charset="-128"/>
                <a:ea typeface="メイリオ" panose="020B0604030504040204" pitchFamily="50" charset="-128"/>
              </a:rPr>
              <a:t>どんな時に飲みますか？</a:t>
            </a:r>
            <a:endParaRPr kumimoji="1" lang="ja-JP" altLang="en-US" sz="4800" b="1" dirty="0">
              <a:latin typeface="メイリオ" panose="020B0604030504040204" pitchFamily="50" charset="-128"/>
              <a:ea typeface="メイリオ" panose="020B0604030504040204" pitchFamily="50" charset="-128"/>
            </a:endParaRPr>
          </a:p>
        </p:txBody>
      </p:sp>
      <p:pic>
        <p:nvPicPr>
          <p:cNvPr id="7" name="図 1">
            <a:extLst>
              <a:ext uri="{FF2B5EF4-FFF2-40B4-BE49-F238E27FC236}">
                <a16:creationId xmlns:a16="http://schemas.microsoft.com/office/drawing/2014/main" id="{9281D19E-67A8-46D2-BF64-9C06A48482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751CA389-00AE-4FC2-9001-42179EA083D7}"/>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grpSp>
        <p:nvGrpSpPr>
          <p:cNvPr id="20" name="グループ化 9">
            <a:extLst>
              <a:ext uri="{FF2B5EF4-FFF2-40B4-BE49-F238E27FC236}">
                <a16:creationId xmlns:a16="http://schemas.microsoft.com/office/drawing/2014/main" id="{998A29C7-298F-487F-B8CA-7DB75DC33E77}"/>
              </a:ext>
            </a:extLst>
          </p:cNvPr>
          <p:cNvGrpSpPr>
            <a:grpSpLocks/>
          </p:cNvGrpSpPr>
          <p:nvPr/>
        </p:nvGrpSpPr>
        <p:grpSpPr bwMode="auto">
          <a:xfrm>
            <a:off x="5240628" y="1767223"/>
            <a:ext cx="3646773" cy="2526526"/>
            <a:chOff x="2641104" y="1266844"/>
            <a:chExt cx="2973177" cy="2680457"/>
          </a:xfrm>
        </p:grpSpPr>
        <p:sp>
          <p:nvSpPr>
            <p:cNvPr id="21" name="テキスト ボックス 6">
              <a:extLst>
                <a:ext uri="{FF2B5EF4-FFF2-40B4-BE49-F238E27FC236}">
                  <a16:creationId xmlns:a16="http://schemas.microsoft.com/office/drawing/2014/main" id="{6A20EE0A-E30F-404C-9CFA-9DE3CB42D8C5}"/>
                </a:ext>
              </a:extLst>
            </p:cNvPr>
            <p:cNvSpPr txBox="1">
              <a:spLocks noChangeArrowheads="1"/>
            </p:cNvSpPr>
            <p:nvPr/>
          </p:nvSpPr>
          <p:spPr bwMode="auto">
            <a:xfrm>
              <a:off x="2887743" y="1266844"/>
              <a:ext cx="2726538" cy="555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kumimoji="1" lang="ja-JP" altLang="en-US" sz="2800" b="1" dirty="0">
                  <a:solidFill>
                    <a:srgbClr val="000000"/>
                  </a:solidFill>
                  <a:latin typeface="メイリオ" panose="020B0604030504040204" pitchFamily="50" charset="-128"/>
                  <a:ea typeface="メイリオ" panose="020B0604030504040204" pitchFamily="50" charset="-128"/>
                </a:rPr>
                <a:t>熱が高い時</a:t>
              </a:r>
            </a:p>
          </p:txBody>
        </p:sp>
        <p:pic>
          <p:nvPicPr>
            <p:cNvPr id="22" name="Picture 4" descr="「熱」の画像検索結果">
              <a:extLst>
                <a:ext uri="{FF2B5EF4-FFF2-40B4-BE49-F238E27FC236}">
                  <a16:creationId xmlns:a16="http://schemas.microsoft.com/office/drawing/2014/main" id="{5A4A9F6D-35D5-4402-A4F5-40151D7391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1104" y="1756551"/>
              <a:ext cx="208597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グループ化 15">
            <a:extLst>
              <a:ext uri="{FF2B5EF4-FFF2-40B4-BE49-F238E27FC236}">
                <a16:creationId xmlns:a16="http://schemas.microsoft.com/office/drawing/2014/main" id="{FEFBB77D-B204-43E6-9575-4EC31C9BA2D2}"/>
              </a:ext>
            </a:extLst>
          </p:cNvPr>
          <p:cNvGrpSpPr>
            <a:grpSpLocks/>
          </p:cNvGrpSpPr>
          <p:nvPr/>
        </p:nvGrpSpPr>
        <p:grpSpPr bwMode="auto">
          <a:xfrm>
            <a:off x="1344803" y="1889091"/>
            <a:ext cx="4357113" cy="2493783"/>
            <a:chOff x="5835806" y="2214795"/>
            <a:chExt cx="4267461" cy="2727196"/>
          </a:xfrm>
        </p:grpSpPr>
        <p:pic>
          <p:nvPicPr>
            <p:cNvPr id="24" name="Picture 2" descr="「咳」の画像検索結果">
              <a:extLst>
                <a:ext uri="{FF2B5EF4-FFF2-40B4-BE49-F238E27FC236}">
                  <a16:creationId xmlns:a16="http://schemas.microsoft.com/office/drawing/2014/main" id="{6135CD7D-388F-41D3-852F-726F5D7440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7606" y="2798866"/>
              <a:ext cx="2133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テキスト ボックス 2">
              <a:extLst>
                <a:ext uri="{FF2B5EF4-FFF2-40B4-BE49-F238E27FC236}">
                  <a16:creationId xmlns:a16="http://schemas.microsoft.com/office/drawing/2014/main" id="{4B7BF4A6-F619-4026-8FE4-C18057F400C1}"/>
                </a:ext>
              </a:extLst>
            </p:cNvPr>
            <p:cNvSpPr txBox="1">
              <a:spLocks noChangeArrowheads="1"/>
            </p:cNvSpPr>
            <p:nvPr/>
          </p:nvSpPr>
          <p:spPr bwMode="auto">
            <a:xfrm>
              <a:off x="5835806" y="2214795"/>
              <a:ext cx="4267461" cy="572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kumimoji="1" lang="ja-JP" altLang="en-US" sz="2800" b="1" dirty="0">
                  <a:solidFill>
                    <a:srgbClr val="000000"/>
                  </a:solidFill>
                  <a:latin typeface="メイリオ" panose="020B0604030504040204" pitchFamily="50" charset="-128"/>
                  <a:ea typeface="メイリオ" panose="020B0604030504040204" pitchFamily="50" charset="-128"/>
                </a:rPr>
                <a:t>咳が止まらない時</a:t>
              </a:r>
            </a:p>
          </p:txBody>
        </p:sp>
      </p:grpSp>
      <p:grpSp>
        <p:nvGrpSpPr>
          <p:cNvPr id="26" name="グループ化 25">
            <a:extLst>
              <a:ext uri="{FF2B5EF4-FFF2-40B4-BE49-F238E27FC236}">
                <a16:creationId xmlns:a16="http://schemas.microsoft.com/office/drawing/2014/main" id="{397BB877-4690-482F-90E3-93388E8C212B}"/>
              </a:ext>
            </a:extLst>
          </p:cNvPr>
          <p:cNvGrpSpPr>
            <a:grpSpLocks/>
          </p:cNvGrpSpPr>
          <p:nvPr/>
        </p:nvGrpSpPr>
        <p:grpSpPr bwMode="auto">
          <a:xfrm>
            <a:off x="1792222" y="4288033"/>
            <a:ext cx="4372541" cy="2459017"/>
            <a:chOff x="848296" y="4684713"/>
            <a:chExt cx="3045842" cy="1712912"/>
          </a:xfrm>
        </p:grpSpPr>
        <p:sp>
          <p:nvSpPr>
            <p:cNvPr id="27" name="テキスト ボックス 7">
              <a:extLst>
                <a:ext uri="{FF2B5EF4-FFF2-40B4-BE49-F238E27FC236}">
                  <a16:creationId xmlns:a16="http://schemas.microsoft.com/office/drawing/2014/main" id="{F02705AB-B501-4D01-89F5-17604051EC7A}"/>
                </a:ext>
              </a:extLst>
            </p:cNvPr>
            <p:cNvSpPr txBox="1">
              <a:spLocks noChangeArrowheads="1"/>
            </p:cNvSpPr>
            <p:nvPr/>
          </p:nvSpPr>
          <p:spPr bwMode="auto">
            <a:xfrm>
              <a:off x="848296" y="5541169"/>
              <a:ext cx="2506662" cy="36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kumimoji="1" lang="ja-JP" altLang="en-US" sz="2800" b="1" dirty="0">
                  <a:solidFill>
                    <a:srgbClr val="000000"/>
                  </a:solidFill>
                  <a:latin typeface="メイリオ" panose="020B0604030504040204" pitchFamily="50" charset="-128"/>
                  <a:ea typeface="メイリオ" panose="020B0604030504040204" pitchFamily="50" charset="-128"/>
                </a:rPr>
                <a:t>けがをした時</a:t>
              </a:r>
            </a:p>
          </p:txBody>
        </p:sp>
        <p:pic>
          <p:nvPicPr>
            <p:cNvPr id="28" name="図 1">
              <a:extLst>
                <a:ext uri="{FF2B5EF4-FFF2-40B4-BE49-F238E27FC236}">
                  <a16:creationId xmlns:a16="http://schemas.microsoft.com/office/drawing/2014/main" id="{ADB7F057-06B4-4279-8ED4-C61254B938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2375" y="4684713"/>
              <a:ext cx="1401763"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楕円 29">
            <a:extLst>
              <a:ext uri="{FF2B5EF4-FFF2-40B4-BE49-F238E27FC236}">
                <a16:creationId xmlns:a16="http://schemas.microsoft.com/office/drawing/2014/main" id="{3BD9BDC6-D989-4DAE-9A52-A1F2AE55FEE3}"/>
              </a:ext>
            </a:extLst>
          </p:cNvPr>
          <p:cNvSpPr/>
          <p:nvPr/>
        </p:nvSpPr>
        <p:spPr>
          <a:xfrm>
            <a:off x="1705456" y="2641833"/>
            <a:ext cx="5773393" cy="1811740"/>
          </a:xfrm>
          <a:prstGeom prst="ellipse">
            <a:avLst/>
          </a:prstGeom>
          <a:solidFill>
            <a:srgbClr val="FFC000"/>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メイリオ" panose="020B0604030504040204" pitchFamily="50" charset="-128"/>
                <a:ea typeface="メイリオ" panose="020B0604030504040204" pitchFamily="50" charset="-128"/>
              </a:rPr>
              <a:t>病気やけがのときに</a:t>
            </a:r>
            <a:endParaRPr kumimoji="1" lang="en-US" altLang="ja-JP" sz="28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806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par>
                                <p:cTn id="8" presetID="16" presetClass="entr" presetSubtype="37"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outVertical)">
                                      <p:cBhvr>
                                        <p:cTn id="10" dur="500"/>
                                        <p:tgtEl>
                                          <p:spTgt spid="20"/>
                                        </p:tgtEl>
                                      </p:cBhvr>
                                    </p:animEffect>
                                  </p:childTnLst>
                                </p:cTn>
                              </p:par>
                              <p:par>
                                <p:cTn id="11" presetID="18" presetClass="entr" presetSubtype="12"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strips(downLeft)">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877D999B-C74E-47A1-9584-DA4DA608AD04}"/>
              </a:ext>
            </a:extLst>
          </p:cNvPr>
          <p:cNvSpPr txBox="1"/>
          <p:nvPr/>
        </p:nvSpPr>
        <p:spPr>
          <a:xfrm>
            <a:off x="0" y="6614267"/>
            <a:ext cx="5901069" cy="276999"/>
          </a:xfrm>
          <a:prstGeom prst="rect">
            <a:avLst/>
          </a:prstGeom>
          <a:noFill/>
        </p:spPr>
        <p:txBody>
          <a:bodyPr wrap="square" rtlCol="0">
            <a:spAutoFit/>
          </a:bodyPr>
          <a:lstStyle/>
          <a:p>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イラスト出典：薬物乱用防止読本「健康に生きようパート</a:t>
            </a:r>
            <a:r>
              <a:rPr kumimoji="1" lang="en-US" altLang="ja-JP" sz="1200" dirty="0">
                <a:solidFill>
                  <a:schemeClr val="bg1">
                    <a:lumMod val="50000"/>
                  </a:schemeClr>
                </a:solidFill>
                <a:latin typeface="メイリオ" panose="020B0604030504040204" pitchFamily="50" charset="-128"/>
                <a:ea typeface="メイリオ" panose="020B0604030504040204" pitchFamily="50" charset="-128"/>
              </a:rPr>
              <a:t>36</a:t>
            </a:r>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」（厚生労働省）</a:t>
            </a:r>
          </a:p>
        </p:txBody>
      </p:sp>
      <p:sp>
        <p:nvSpPr>
          <p:cNvPr id="8" name="タイトル 1">
            <a:extLst>
              <a:ext uri="{FF2B5EF4-FFF2-40B4-BE49-F238E27FC236}">
                <a16:creationId xmlns:a16="http://schemas.microsoft.com/office/drawing/2014/main" id="{47CEC55B-A70A-4DC8-A0CD-96BBDCEE9D81}"/>
              </a:ext>
            </a:extLst>
          </p:cNvPr>
          <p:cNvSpPr txBox="1">
            <a:spLocks noChangeArrowheads="1"/>
          </p:cNvSpPr>
          <p:nvPr/>
        </p:nvSpPr>
        <p:spPr>
          <a:xfrm>
            <a:off x="-27296" y="53848"/>
            <a:ext cx="9171296"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薬物を乱用すると・・・</a:t>
            </a:r>
          </a:p>
        </p:txBody>
      </p:sp>
      <p:pic>
        <p:nvPicPr>
          <p:cNvPr id="9" name="図 8">
            <a:extLst>
              <a:ext uri="{FF2B5EF4-FFF2-40B4-BE49-F238E27FC236}">
                <a16:creationId xmlns:a16="http://schemas.microsoft.com/office/drawing/2014/main" id="{F0D532E9-A471-4C7F-B43F-AB4843EF2454}"/>
              </a:ext>
            </a:extLst>
          </p:cNvPr>
          <p:cNvPicPr>
            <a:picLocks noChangeAspect="1"/>
          </p:cNvPicPr>
          <p:nvPr/>
        </p:nvPicPr>
        <p:blipFill>
          <a:blip r:embed="rId3"/>
          <a:stretch>
            <a:fillRect/>
          </a:stretch>
        </p:blipFill>
        <p:spPr>
          <a:xfrm>
            <a:off x="0" y="942955"/>
            <a:ext cx="9144000" cy="5599886"/>
          </a:xfrm>
          <a:prstGeom prst="rect">
            <a:avLst/>
          </a:prstGeom>
        </p:spPr>
      </p:pic>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7048" y="6487939"/>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46665" y="6487939"/>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Tree>
    <p:extLst>
      <p:ext uri="{BB962C8B-B14F-4D97-AF65-F5344CB8AC3E}">
        <p14:creationId xmlns:p14="http://schemas.microsoft.com/office/powerpoint/2010/main" val="224307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F90930CC-4788-4667-AC8D-35D677318E1F}"/>
              </a:ext>
            </a:extLst>
          </p:cNvPr>
          <p:cNvSpPr txBox="1">
            <a:spLocks noChangeArrowheads="1"/>
          </p:cNvSpPr>
          <p:nvPr/>
        </p:nvSpPr>
        <p:spPr>
          <a:xfrm>
            <a:off x="0" y="26546"/>
            <a:ext cx="9171296"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薬物を乱用すると</a:t>
            </a:r>
            <a:r>
              <a:rPr lang="en-US" altLang="ja-JP" sz="4400" b="1" dirty="0">
                <a:latin typeface="メイリオ" panose="020B0604030504040204" pitchFamily="50" charset="-128"/>
                <a:ea typeface="メイリオ" panose="020B0604030504040204" pitchFamily="50" charset="-128"/>
              </a:rPr>
              <a:t>:</a:t>
            </a:r>
            <a:r>
              <a:rPr lang="ja-JP" altLang="en-US" sz="4400" b="1" dirty="0">
                <a:latin typeface="メイリオ" panose="020B0604030504040204" pitchFamily="50" charset="-128"/>
                <a:ea typeface="メイリオ" panose="020B0604030504040204" pitchFamily="50" charset="-128"/>
              </a:rPr>
              <a:t>耐性・依存</a:t>
            </a:r>
            <a:endParaRPr lang="en-US" altLang="ja-JP" sz="4400" b="1"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931738C1-CAFF-4DDF-BBE9-0C979F576365}"/>
              </a:ext>
            </a:extLst>
          </p:cNvPr>
          <p:cNvSpPr txBox="1"/>
          <p:nvPr/>
        </p:nvSpPr>
        <p:spPr>
          <a:xfrm>
            <a:off x="199779" y="2228671"/>
            <a:ext cx="5614168" cy="1200329"/>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薬物を乱用し続けるうちに、</a:t>
            </a:r>
            <a:r>
              <a:rPr kumimoji="1" lang="ja-JP" altLang="en-US" sz="2400" b="1" dirty="0">
                <a:solidFill>
                  <a:srgbClr val="C00000"/>
                </a:solidFill>
                <a:latin typeface="メイリオ" panose="020B0604030504040204" pitchFamily="50" charset="-128"/>
                <a:ea typeface="メイリオ" panose="020B0604030504040204" pitchFamily="50" charset="-128"/>
              </a:rPr>
              <a:t>「耐性」</a:t>
            </a:r>
            <a:r>
              <a:rPr kumimoji="1" lang="ja-JP" altLang="en-US" sz="2400" dirty="0">
                <a:latin typeface="メイリオ" panose="020B0604030504040204" pitchFamily="50" charset="-128"/>
                <a:ea typeface="メイリオ" panose="020B0604030504040204" pitchFamily="50" charset="-128"/>
              </a:rPr>
              <a:t>がつき同じ量では効かなくなり、無意識のうちに量が増えてしまう</a:t>
            </a:r>
          </a:p>
        </p:txBody>
      </p:sp>
      <p:sp>
        <p:nvSpPr>
          <p:cNvPr id="7" name="テキスト ボックス 6">
            <a:extLst>
              <a:ext uri="{FF2B5EF4-FFF2-40B4-BE49-F238E27FC236}">
                <a16:creationId xmlns:a16="http://schemas.microsoft.com/office/drawing/2014/main" id="{F35C910B-CE39-4595-BD16-CFC1D5C4F16D}"/>
              </a:ext>
            </a:extLst>
          </p:cNvPr>
          <p:cNvSpPr txBox="1"/>
          <p:nvPr/>
        </p:nvSpPr>
        <p:spPr>
          <a:xfrm>
            <a:off x="252624" y="4584840"/>
            <a:ext cx="3470290" cy="1200329"/>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薬物を乱用すると、</a:t>
            </a:r>
            <a:r>
              <a:rPr kumimoji="1" lang="ja-JP" altLang="en-US" sz="2400" b="1" u="sng" dirty="0">
                <a:latin typeface="メイリオ" panose="020B0604030504040204" pitchFamily="50" charset="-128"/>
                <a:ea typeface="メイリオ" panose="020B0604030504040204" pitchFamily="50" charset="-128"/>
              </a:rPr>
              <a:t>やめたくてもやめられない</a:t>
            </a:r>
            <a:r>
              <a:rPr kumimoji="1" lang="ja-JP" altLang="en-US" sz="2400" b="1" dirty="0">
                <a:solidFill>
                  <a:srgbClr val="C00000"/>
                </a:solidFill>
                <a:latin typeface="メイリオ" panose="020B0604030504040204" pitchFamily="50" charset="-128"/>
                <a:ea typeface="メイリオ" panose="020B0604030504040204" pitchFamily="50" charset="-128"/>
              </a:rPr>
              <a:t>依存</a:t>
            </a:r>
            <a:r>
              <a:rPr kumimoji="1" lang="ja-JP" altLang="en-US" sz="2400" dirty="0">
                <a:latin typeface="メイリオ" panose="020B0604030504040204" pitchFamily="50" charset="-128"/>
                <a:ea typeface="メイリオ" panose="020B0604030504040204" pitchFamily="50" charset="-128"/>
              </a:rPr>
              <a:t>状態になる</a:t>
            </a:r>
            <a:endParaRPr kumimoji="1" lang="en-US" altLang="ja-JP" sz="2400" dirty="0">
              <a:latin typeface="メイリオ" panose="020B0604030504040204" pitchFamily="50" charset="-128"/>
              <a:ea typeface="メイリオ" panose="020B0604030504040204" pitchFamily="50" charset="-128"/>
            </a:endParaRPr>
          </a:p>
        </p:txBody>
      </p:sp>
      <p:pic>
        <p:nvPicPr>
          <p:cNvPr id="10" name="図 9">
            <a:extLst>
              <a:ext uri="{FF2B5EF4-FFF2-40B4-BE49-F238E27FC236}">
                <a16:creationId xmlns:a16="http://schemas.microsoft.com/office/drawing/2014/main" id="{BD259457-A1B3-4F0A-903C-D3FC7ECB531A}"/>
              </a:ext>
            </a:extLst>
          </p:cNvPr>
          <p:cNvPicPr>
            <a:picLocks noChangeAspect="1"/>
          </p:cNvPicPr>
          <p:nvPr/>
        </p:nvPicPr>
        <p:blipFill>
          <a:blip r:embed="rId3"/>
          <a:stretch>
            <a:fillRect/>
          </a:stretch>
        </p:blipFill>
        <p:spPr>
          <a:xfrm>
            <a:off x="5813947" y="1175236"/>
            <a:ext cx="3357349" cy="3320352"/>
          </a:xfrm>
          <a:prstGeom prst="rect">
            <a:avLst/>
          </a:prstGeom>
        </p:spPr>
      </p:pic>
      <p:sp>
        <p:nvSpPr>
          <p:cNvPr id="13" name="テキスト ボックス 12">
            <a:extLst>
              <a:ext uri="{FF2B5EF4-FFF2-40B4-BE49-F238E27FC236}">
                <a16:creationId xmlns:a16="http://schemas.microsoft.com/office/drawing/2014/main" id="{0F56D583-45F9-49C7-B443-F266A476BB5F}"/>
              </a:ext>
            </a:extLst>
          </p:cNvPr>
          <p:cNvSpPr txBox="1"/>
          <p:nvPr/>
        </p:nvSpPr>
        <p:spPr>
          <a:xfrm>
            <a:off x="-57416" y="6554455"/>
            <a:ext cx="5901069" cy="276999"/>
          </a:xfrm>
          <a:prstGeom prst="rect">
            <a:avLst/>
          </a:prstGeom>
          <a:noFill/>
        </p:spPr>
        <p:txBody>
          <a:bodyPr wrap="square" rtlCol="0">
            <a:spAutoFit/>
          </a:bodyPr>
          <a:lstStyle/>
          <a:p>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イラスト出典：薬物乱用防止読本「健康に生きようパート</a:t>
            </a:r>
            <a:r>
              <a:rPr kumimoji="1" lang="en-US" altLang="ja-JP" sz="1200" dirty="0">
                <a:solidFill>
                  <a:schemeClr val="bg1">
                    <a:lumMod val="50000"/>
                  </a:schemeClr>
                </a:solidFill>
                <a:latin typeface="メイリオ" panose="020B0604030504040204" pitchFamily="50" charset="-128"/>
                <a:ea typeface="メイリオ" panose="020B0604030504040204" pitchFamily="50" charset="-128"/>
              </a:rPr>
              <a:t>36</a:t>
            </a:r>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」（厚生労働省）</a:t>
            </a:r>
          </a:p>
        </p:txBody>
      </p:sp>
      <p:sp>
        <p:nvSpPr>
          <p:cNvPr id="11" name="正方形/長方形 10">
            <a:extLst>
              <a:ext uri="{FF2B5EF4-FFF2-40B4-BE49-F238E27FC236}">
                <a16:creationId xmlns:a16="http://schemas.microsoft.com/office/drawing/2014/main" id="{47180E1F-16EF-47A2-9119-4932C7B77B55}"/>
              </a:ext>
            </a:extLst>
          </p:cNvPr>
          <p:cNvSpPr/>
          <p:nvPr/>
        </p:nvSpPr>
        <p:spPr>
          <a:xfrm>
            <a:off x="199779" y="1125806"/>
            <a:ext cx="1569660" cy="990015"/>
          </a:xfrm>
          <a:prstGeom prst="rect">
            <a:avLst/>
          </a:prstGeom>
          <a:noFill/>
          <a:ln w="38100">
            <a:solidFill>
              <a:schemeClr val="accent5">
                <a:lumMod val="75000"/>
              </a:schemeClr>
            </a:solidFill>
          </a:ln>
        </p:spPr>
        <p:txBody>
          <a:bodyPr wrap="none" lIns="91440" tIns="45720" rIns="91440" bIns="45720" anchor="b">
            <a:spAutoFit/>
          </a:bodyPr>
          <a:lstStyle/>
          <a:p>
            <a:pPr algn="ctr">
              <a:lnSpc>
                <a:spcPts val="7000"/>
              </a:lnSpc>
            </a:pPr>
            <a:r>
              <a:rPr lang="ja-JP" altLang="en-US" sz="5400" b="1" cap="none" spc="0" dirty="0">
                <a:ln w="22225">
                  <a:solidFill>
                    <a:schemeClr val="accent5">
                      <a:lumMod val="50000"/>
                    </a:schemeClr>
                  </a:solidFill>
                  <a:prstDash val="solid"/>
                </a:ln>
                <a:solidFill>
                  <a:schemeClr val="accent1">
                    <a:lumMod val="20000"/>
                    <a:lumOff val="80000"/>
                  </a:schemeClr>
                </a:solidFill>
                <a:effectLst/>
                <a:latin typeface="メイリオ" panose="020B0604030504040204" pitchFamily="50" charset="-128"/>
                <a:ea typeface="メイリオ" panose="020B0604030504040204" pitchFamily="50" charset="-128"/>
              </a:rPr>
              <a:t>耐性</a:t>
            </a:r>
          </a:p>
        </p:txBody>
      </p:sp>
      <p:sp>
        <p:nvSpPr>
          <p:cNvPr id="12" name="正方形/長方形 11">
            <a:extLst>
              <a:ext uri="{FF2B5EF4-FFF2-40B4-BE49-F238E27FC236}">
                <a16:creationId xmlns:a16="http://schemas.microsoft.com/office/drawing/2014/main" id="{2810EF0C-0FD9-46EF-B553-1D92E381F04C}"/>
              </a:ext>
            </a:extLst>
          </p:cNvPr>
          <p:cNvSpPr/>
          <p:nvPr/>
        </p:nvSpPr>
        <p:spPr>
          <a:xfrm>
            <a:off x="199779" y="3532195"/>
            <a:ext cx="1569660" cy="990015"/>
          </a:xfrm>
          <a:prstGeom prst="rect">
            <a:avLst/>
          </a:prstGeom>
          <a:noFill/>
          <a:ln w="38100">
            <a:solidFill>
              <a:schemeClr val="accent5">
                <a:lumMod val="75000"/>
              </a:schemeClr>
            </a:solidFill>
          </a:ln>
        </p:spPr>
        <p:txBody>
          <a:bodyPr wrap="none" lIns="91440" tIns="45720" rIns="91440" bIns="45720" anchor="b">
            <a:spAutoFit/>
          </a:bodyPr>
          <a:lstStyle/>
          <a:p>
            <a:pPr algn="ctr">
              <a:lnSpc>
                <a:spcPts val="7000"/>
              </a:lnSpc>
            </a:pPr>
            <a:r>
              <a:rPr lang="ja-JP" altLang="en-US" sz="5400" b="1" dirty="0">
                <a:ln w="22225">
                  <a:solidFill>
                    <a:schemeClr val="accent5">
                      <a:lumMod val="50000"/>
                    </a:schemeClr>
                  </a:solidFill>
                  <a:prstDash val="solid"/>
                </a:ln>
                <a:solidFill>
                  <a:schemeClr val="accent1">
                    <a:lumMod val="20000"/>
                    <a:lumOff val="80000"/>
                  </a:schemeClr>
                </a:solidFill>
                <a:latin typeface="メイリオ" panose="020B0604030504040204" pitchFamily="50" charset="-128"/>
                <a:ea typeface="メイリオ" panose="020B0604030504040204" pitchFamily="50" charset="-128"/>
              </a:rPr>
              <a:t>依存</a:t>
            </a:r>
            <a:endParaRPr lang="ja-JP" altLang="en-US" sz="5400" b="1" cap="none" spc="0" dirty="0">
              <a:ln w="22225">
                <a:solidFill>
                  <a:schemeClr val="accent5">
                    <a:lumMod val="50000"/>
                  </a:schemeClr>
                </a:solidFill>
                <a:prstDash val="solid"/>
              </a:ln>
              <a:solidFill>
                <a:schemeClr val="accent1">
                  <a:lumMod val="20000"/>
                  <a:lumOff val="80000"/>
                </a:schemeClr>
              </a:solidFill>
              <a:effectLst/>
              <a:latin typeface="メイリオ" panose="020B0604030504040204" pitchFamily="50" charset="-128"/>
              <a:ea typeface="メイリオ" panose="020B0604030504040204" pitchFamily="50" charset="-128"/>
            </a:endParaRPr>
          </a:p>
        </p:txBody>
      </p:sp>
      <p:pic>
        <p:nvPicPr>
          <p:cNvPr id="14" name="図 1">
            <a:extLst>
              <a:ext uri="{FF2B5EF4-FFF2-40B4-BE49-F238E27FC236}">
                <a16:creationId xmlns:a16="http://schemas.microsoft.com/office/drawing/2014/main" id="{B7E4CA3C-8820-429A-A8A4-BF0CCC57CE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7048" y="6487939"/>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テキスト ボックス 14">
            <a:extLst>
              <a:ext uri="{FF2B5EF4-FFF2-40B4-BE49-F238E27FC236}">
                <a16:creationId xmlns:a16="http://schemas.microsoft.com/office/drawing/2014/main" id="{9FE467D0-A441-4B9A-980F-F690BF6DFECD}"/>
              </a:ext>
            </a:extLst>
          </p:cNvPr>
          <p:cNvSpPr txBox="1"/>
          <p:nvPr/>
        </p:nvSpPr>
        <p:spPr>
          <a:xfrm>
            <a:off x="7846665" y="6487939"/>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pic>
        <p:nvPicPr>
          <p:cNvPr id="18" name="図 17">
            <a:extLst>
              <a:ext uri="{FF2B5EF4-FFF2-40B4-BE49-F238E27FC236}">
                <a16:creationId xmlns:a16="http://schemas.microsoft.com/office/drawing/2014/main" id="{819B107D-0D50-4D00-B111-92BA42825A6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804" b="99837" l="9989" r="89898">
                        <a14:foregroundMark x1="20091" y1="75163" x2="18956" y2="84967"/>
                        <a14:foregroundMark x1="18956" y1="84967" x2="21453" y2="97876"/>
                        <a14:foregroundMark x1="21453" y1="97876" x2="56073" y2="98039"/>
                        <a14:foregroundMark x1="74284" y1="94367" x2="74945" y2="94234"/>
                        <a14:foregroundMark x1="79732" y1="84269" x2="79796" y2="80719"/>
                        <a14:foregroundMark x1="79693" y1="86453" x2="79699" y2="86100"/>
                        <a14:foregroundMark x1="76612" y1="76623" x2="75747" y2="75510"/>
                        <a14:foregroundMark x1="79796" y1="80719" x2="76613" y2="76624"/>
                        <a14:foregroundMark x1="40495" y1="72105" x2="40409" y2="72222"/>
                        <a14:foregroundMark x1="41081" y1="71304" x2="40864" y2="71601"/>
                        <a14:foregroundMark x1="40409" y1="72222" x2="19750" y2="75327"/>
                        <a14:foregroundMark x1="76617" y1="99020" x2="76849" y2="97472"/>
                        <a14:foregroundMark x1="42664" y1="70744" x2="40636" y2="74020"/>
                        <a14:foregroundMark x1="40636" y1="74020" x2="26107" y2="73366"/>
                        <a14:foregroundMark x1="26107" y1="73366" x2="19750" y2="80392"/>
                        <a14:foregroundMark x1="19750" y1="80392" x2="18956" y2="98366"/>
                        <a14:foregroundMark x1="18956" y1="98366" x2="20091" y2="99183"/>
                        <a14:foregroundMark x1="77907" y1="83642" x2="77928" y2="83291"/>
                        <a14:foregroundMark x1="44268" y1="94281" x2="27355" y2="91667"/>
                        <a14:foregroundMark x1="27355" y1="91667" x2="18956" y2="80882"/>
                        <a14:foregroundMark x1="18956" y1="80882" x2="29699" y2="71700"/>
                        <a14:foregroundMark x1="41438" y1="71845" x2="53218" y2="70574"/>
                        <a14:foregroundMark x1="40976" y1="71895" x2="41308" y2="71859"/>
                        <a14:foregroundMark x1="56502" y1="78103" x2="56702" y2="78909"/>
                        <a14:foregroundMark x1="54807" y1="71271" x2="56485" y2="78035"/>
                        <a14:foregroundMark x1="53502" y1="93193" x2="51078" y2="98529"/>
                        <a14:foregroundMark x1="51078" y1="98529" x2="44495" y2="97549"/>
                        <a14:foregroundMark x1="44495" y1="97549" x2="43246" y2="93954"/>
                        <a14:foregroundMark x1="54302" y1="78066" x2="53916" y2="72059"/>
                        <a14:foregroundMark x1="55518" y1="96965" x2="55476" y2="96310"/>
                        <a14:foregroundMark x1="55619" y1="98529" x2="55564" y2="97670"/>
                        <a14:foregroundMark x1="53916" y1="72059" x2="46128" y2="67894"/>
                        <a14:foregroundMark x1="40756" y1="70813" x2="40568" y2="70921"/>
                        <a14:foregroundMark x1="40074" y1="72089" x2="38365" y2="79902"/>
                        <a14:foregroundMark x1="38365" y1="79902" x2="46084" y2="98693"/>
                        <a14:foregroundMark x1="46084" y1="98693" x2="56186" y2="99673"/>
                        <a14:foregroundMark x1="76390" y1="97222" x2="75765" y2="96977"/>
                        <a14:foregroundMark x1="58574" y1="86661" x2="57004" y2="84994"/>
                        <a14:foregroundMark x1="60902" y1="89132" x2="59596" y2="87745"/>
                        <a14:foregroundMark x1="77299" y1="97712" x2="76844" y2="98693"/>
                        <a14:foregroundMark x1="52890" y1="91681" x2="43133" y2="94118"/>
                        <a14:foregroundMark x1="43133" y1="94118" x2="37911" y2="83497"/>
                        <a14:foregroundMark x1="37911" y1="83497" x2="40175" y2="72093"/>
                        <a14:foregroundMark x1="54290" y1="71044" x2="55213" y2="76154"/>
                        <a14:foregroundMark x1="52894" y1="91830" x2="42792" y2="87582"/>
                        <a14:foregroundMark x1="42792" y1="87582" x2="41544" y2="77124"/>
                        <a14:foregroundMark x1="41544" y1="77124" x2="48014" y2="74673"/>
                        <a14:foregroundMark x1="53083" y1="89428" x2="53235" y2="89869"/>
                        <a14:foregroundMark x1="48014" y1="74673" x2="52418" y2="87492"/>
                        <a14:foregroundMark x1="53477" y1="93131" x2="53575" y2="94444"/>
                        <a14:foregroundMark x1="53235" y1="89869" x2="53267" y2="90295"/>
                        <a14:foregroundMark x1="52853" y1="91589" x2="45970" y2="90850"/>
                        <a14:foregroundMark x1="45970" y1="90850" x2="37911" y2="84804"/>
                        <a14:foregroundMark x1="37911" y1="84804" x2="43246" y2="78431"/>
                        <a14:foregroundMark x1="43246" y1="78431" x2="52553" y2="84652"/>
                        <a14:foregroundMark x1="52985" y1="89418" x2="53032" y2="90473"/>
                        <a14:foregroundMark x1="53753" y1="89925" x2="42338" y2="86765"/>
                        <a14:foregroundMark x1="42338" y1="86765" x2="50965" y2="81373"/>
                        <a14:foregroundMark x1="52654" y1="89386" x2="52894" y2="90523"/>
                        <a14:foregroundMark x1="50965" y1="81373" x2="52388" y2="88124"/>
                        <a14:foregroundMark x1="73952" y1="94372" x2="73574" y2="94286"/>
                        <a14:foregroundMark x1="74801" y1="94565" x2="74329" y2="94458"/>
                        <a14:foregroundMark x1="61657" y1="88791" x2="59769" y2="87392"/>
                        <a14:foregroundMark x1="59341" y1="84917" x2="59339" y2="84696"/>
                        <a14:foregroundMark x1="76277" y1="90686" x2="75985" y2="92307"/>
                        <a14:foregroundMark x1="54143" y1="72386" x2="45289" y2="72549"/>
                        <a14:foregroundMark x1="45289" y1="72549" x2="52327" y2="68627"/>
                        <a14:foregroundMark x1="52327" y1="68627" x2="54484" y2="72876"/>
                        <a14:foregroundMark x1="51759" y1="69608" x2="42679" y2="71732"/>
                        <a14:foregroundMark x1="42679" y1="71732" x2="49830" y2="66013"/>
                        <a14:foregroundMark x1="49830" y1="66013" x2="51646" y2="70752"/>
                        <a14:foregroundMark x1="50170" y1="68954" x2="43019" y2="71569"/>
                        <a14:foregroundMark x1="43019" y1="71569" x2="49149" y2="68301"/>
                        <a14:foregroundMark x1="49149" y1="68301" x2="49830" y2="68954"/>
                        <a14:foregroundMark x1="49830" y1="67320" x2="44495" y2="72386"/>
                        <a14:foregroundMark x1="44495" y1="72386" x2="49603" y2="68464"/>
                        <a14:foregroundMark x1="49149" y1="67484" x2="42452" y2="67974"/>
                        <a14:foregroundMark x1="42452" y1="67974" x2="49035" y2="69935"/>
                        <a14:foregroundMark x1="49035" y1="69935" x2="48922" y2="67810"/>
                        <a14:foregroundMark x1="55846" y1="76961" x2="54257" y2="82680"/>
                        <a14:foregroundMark x1="54257" y1="82680" x2="55619" y2="77288"/>
                        <a14:foregroundMark x1="54143" y1="81536" x2="54030" y2="81536"/>
                        <a14:foregroundMark x1="54489" y1="84452" x2="53348" y2="89379"/>
                        <a14:foregroundMark x1="54944" y1="82489" x2="54545" y2="84212"/>
                        <a14:foregroundMark x1="53348" y1="89379" x2="51192" y2="83007"/>
                        <a14:foregroundMark x1="51192" y1="83007" x2="54938" y2="79902"/>
                        <a14:foregroundMark x1="54938" y1="79902" x2="54370" y2="82026"/>
                        <a14:backgroundMark x1="82633" y1="69771" x2="75369" y2="73203"/>
                        <a14:backgroundMark x1="75369" y1="73203" x2="60159" y2="71569"/>
                        <a14:backgroundMark x1="60159" y1="71569" x2="55073" y2="69338"/>
                        <a14:backgroundMark x1="42398" y1="67855" x2="40068" y2="69771"/>
                        <a14:backgroundMark x1="40068" y1="69771" x2="18275" y2="68954"/>
                        <a14:backgroundMark x1="18275" y1="68954" x2="9648" y2="55556"/>
                        <a14:backgroundMark x1="9648" y1="55556" x2="4540" y2="40196"/>
                        <a14:backgroundMark x1="4540" y1="40196" x2="5108" y2="27614"/>
                        <a14:backgroundMark x1="5108" y1="27614" x2="8740" y2="17647"/>
                        <a14:backgroundMark x1="8740" y1="17647" x2="14869" y2="9314"/>
                        <a14:backgroundMark x1="14869" y1="9314" x2="31442" y2="6209"/>
                        <a14:backgroundMark x1="31442" y1="6209" x2="91146" y2="15033"/>
                        <a14:backgroundMark x1="91146" y1="15033" x2="94665" y2="35294"/>
                        <a14:backgroundMark x1="94665" y1="35294" x2="93303" y2="50490"/>
                        <a14:backgroundMark x1="93303" y1="50490" x2="89557" y2="61275"/>
                        <a14:backgroundMark x1="89557" y1="61275" x2="81839" y2="70752"/>
                        <a14:backgroundMark x1="80023" y1="70588" x2="63110" y2="71405"/>
                        <a14:backgroundMark x1="63110" y1="71405" x2="52213" y2="61438"/>
                        <a14:backgroundMark x1="52213" y1="61438" x2="45743" y2="27941"/>
                        <a14:backgroundMark x1="45743" y1="27941" x2="54484" y2="5065"/>
                        <a14:backgroundMark x1="54484" y1="5065" x2="77980" y2="8333"/>
                        <a14:backgroundMark x1="77980" y1="8333" x2="93417" y2="34641"/>
                        <a14:backgroundMark x1="93417" y1="34641" x2="89898" y2="65033"/>
                        <a14:backgroundMark x1="89898" y1="65033" x2="80023" y2="71078"/>
                        <a14:backgroundMark x1="80023" y1="71078" x2="75482" y2="70752"/>
                        <a14:backgroundMark x1="46652" y1="49346" x2="20431" y2="54412"/>
                        <a14:backgroundMark x1="20431" y1="54412" x2="9421" y2="26307"/>
                        <a14:backgroundMark x1="9421" y1="26307" x2="18275" y2="5392"/>
                        <a14:backgroundMark x1="18275" y1="5392" x2="37230" y2="7190"/>
                        <a14:backgroundMark x1="37230" y1="7190" x2="45516" y2="17810"/>
                        <a14:backgroundMark x1="45516" y1="17810" x2="44722" y2="54412"/>
                        <a14:backgroundMark x1="55278" y1="62908" x2="24631" y2="66340"/>
                        <a14:backgroundMark x1="24631" y1="66340" x2="11918" y2="61928"/>
                        <a14:backgroundMark x1="11918" y1="61928" x2="9421" y2="42974"/>
                        <a14:backgroundMark x1="9421" y1="42974" x2="24518" y2="42157"/>
                        <a14:backgroundMark x1="24518" y1="42157" x2="62202" y2="57843"/>
                        <a14:backgroundMark x1="62202" y1="57843" x2="54938" y2="61275"/>
                        <a14:backgroundMark x1="54938" y1="61275" x2="53121" y2="63399"/>
                        <a14:backgroundMark x1="56413" y1="66830" x2="56300" y2="67157"/>
                        <a14:backgroundMark x1="55732" y1="67810" x2="56300" y2="67974"/>
                        <a14:backgroundMark x1="55278" y1="67647" x2="55278" y2="68301"/>
                        <a14:backgroundMark x1="49943" y1="62418" x2="56073" y2="66830"/>
                        <a14:backgroundMark x1="56073" y1="66830" x2="56073" y2="66993"/>
                        <a14:backgroundMark x1="61975" y1="72876" x2="57321" y2="76634"/>
                        <a14:backgroundMark x1="57321" y1="76634" x2="56892" y2="77534"/>
                        <a14:backgroundMark x1="54257" y1="89542" x2="56640" y2="95425"/>
                        <a14:backgroundMark x1="56640" y1="95425" x2="60953" y2="99837"/>
                        <a14:backgroundMark x1="60953" y1="99837" x2="71169" y2="99346"/>
                        <a14:backgroundMark x1="71169" y1="99346" x2="76390" y2="95098"/>
                        <a14:backgroundMark x1="76390" y1="95098" x2="78547" y2="85621"/>
                        <a14:backgroundMark x1="78547" y1="85621" x2="77526" y2="79575"/>
                        <a14:backgroundMark x1="77526" y1="79575" x2="73553" y2="75000"/>
                        <a14:backgroundMark x1="73553" y1="75000" x2="69012" y2="72712"/>
                        <a14:backgroundMark x1="69012" y1="72712" x2="62997" y2="72059"/>
                        <a14:backgroundMark x1="62997" y1="72059" x2="61067" y2="73366"/>
                        <a14:backgroundMark x1="71850" y1="94608" x2="66515" y2="94608"/>
                        <a14:backgroundMark x1="66515" y1="94608" x2="58229" y2="89379"/>
                        <a14:backgroundMark x1="58229" y1="89379" x2="62656" y2="80392"/>
                        <a14:backgroundMark x1="62656" y1="80392" x2="71737" y2="80882"/>
                        <a14:backgroundMark x1="71737" y1="80882" x2="74234" y2="88399"/>
                        <a14:backgroundMark x1="74234" y1="88399" x2="70488" y2="95588"/>
                        <a14:backgroundMark x1="75369" y1="96569" x2="63451" y2="99346"/>
                        <a14:backgroundMark x1="63451" y1="99346" x2="57662" y2="94118"/>
                        <a14:backgroundMark x1="57662" y1="94118" x2="56172" y2="85970"/>
                        <a14:backgroundMark x1="56724" y1="82258" x2="57775" y2="78758"/>
                        <a14:backgroundMark x1="57775" y1="78758" x2="64472" y2="75000"/>
                        <a14:backgroundMark x1="64472" y1="75000" x2="73326" y2="75490"/>
                        <a14:backgroundMark x1="73326" y1="75490" x2="77526" y2="83660"/>
                        <a14:backgroundMark x1="77526" y1="83660" x2="77753" y2="93464"/>
                        <a14:backgroundMark x1="77753" y1="93464" x2="76050" y2="96732"/>
                        <a14:backgroundMark x1="66175" y1="98039" x2="55732" y2="93301"/>
                        <a14:backgroundMark x1="55732" y1="93301" x2="55662" y2="88172"/>
                        <a14:backgroundMark x1="55619" y1="84967" x2="58910" y2="79248"/>
                        <a14:backgroundMark x1="58910" y1="79248" x2="63905" y2="83824"/>
                        <a14:backgroundMark x1="63905" y1="83824" x2="67877" y2="95098"/>
                        <a14:backgroundMark x1="67877" y1="95098" x2="67877" y2="98693"/>
                        <a14:backgroundMark x1="77299" y1="95752" x2="72758" y2="88725"/>
                        <a14:backgroundMark x1="72758" y1="88725" x2="79569" y2="86438"/>
                        <a14:backgroundMark x1="79569" y1="86438" x2="79115" y2="94281"/>
                        <a14:backgroundMark x1="79115" y1="94281" x2="76958" y2="96078"/>
                        <a14:backgroundMark x1="67537" y1="96242" x2="61521" y2="96569"/>
                        <a14:backgroundMark x1="61521" y1="96569" x2="58002" y2="88725"/>
                        <a14:backgroundMark x1="58002" y1="88725" x2="61407" y2="82026"/>
                        <a14:backgroundMark x1="61407" y1="82026" x2="65380" y2="88725"/>
                        <a14:backgroundMark x1="65380" y1="88725" x2="67423" y2="95425"/>
                        <a14:backgroundMark x1="67423" y1="95425" x2="67196" y2="97712"/>
                        <a14:backgroundMark x1="55732" y1="91993" x2="55374" y2="89417"/>
                        <a14:backgroundMark x1="55694" y1="88037" x2="56527" y2="91503"/>
                        <a14:backgroundMark x1="56527" y1="91503" x2="56073" y2="92320"/>
                        <a14:backgroundMark x1="63564" y1="95425" x2="57548" y2="91993"/>
                        <a14:backgroundMark x1="57548" y1="91993" x2="54938" y2="86111"/>
                        <a14:backgroundMark x1="54938" y1="86111" x2="55959" y2="80229"/>
                        <a14:backgroundMark x1="55959" y1="80229" x2="60840" y2="82680"/>
                        <a14:backgroundMark x1="60840" y1="82680" x2="64132" y2="88889"/>
                        <a14:backgroundMark x1="64132" y1="88889" x2="62770" y2="95261"/>
                        <a14:backgroundMark x1="62770" y1="95261" x2="62316" y2="95588"/>
                      </a14:backgroundRemoval>
                    </a14:imgEffect>
                  </a14:imgLayer>
                </a14:imgProps>
              </a:ext>
            </a:extLst>
          </a:blip>
          <a:srcRect l="20966" t="64000" r="44144" b="-1729"/>
          <a:stretch/>
        </p:blipFill>
        <p:spPr>
          <a:xfrm>
            <a:off x="5467656" y="4198286"/>
            <a:ext cx="3134369" cy="2354562"/>
          </a:xfrm>
          <a:prstGeom prst="rect">
            <a:avLst/>
          </a:prstGeom>
        </p:spPr>
      </p:pic>
      <p:pic>
        <p:nvPicPr>
          <p:cNvPr id="20" name="図 19">
            <a:extLst>
              <a:ext uri="{FF2B5EF4-FFF2-40B4-BE49-F238E27FC236}">
                <a16:creationId xmlns:a16="http://schemas.microsoft.com/office/drawing/2014/main" id="{870D6826-45EF-4D93-87E1-48639490B6C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382" b="98855" l="935" r="99688">
                        <a14:foregroundMark x1="21807" y1="3053" x2="7165" y2="17176"/>
                        <a14:foregroundMark x1="3650" y1="27840" x2="623" y2="37023"/>
                        <a14:foregroundMark x1="5693" y1="21642" x2="4855" y2="24186"/>
                        <a14:foregroundMark x1="7165" y1="17176" x2="6617" y2="18837"/>
                        <a14:foregroundMark x1="623" y1="37023" x2="17134" y2="77863"/>
                        <a14:foregroundMark x1="17134" y1="77863" x2="33956" y2="93511"/>
                        <a14:foregroundMark x1="33956" y1="93511" x2="73209" y2="93893"/>
                        <a14:foregroundMark x1="73209" y1="93893" x2="95639" y2="66412"/>
                        <a14:foregroundMark x1="95639" y1="66412" x2="96262" y2="33206"/>
                        <a14:foregroundMark x1="96262" y1="33206" x2="82555" y2="14885"/>
                        <a14:foregroundMark x1="82555" y1="14885" x2="65421" y2="2290"/>
                        <a14:foregroundMark x1="65421" y1="2290" x2="16822" y2="382"/>
                        <a14:foregroundMark x1="16822" y1="382" x2="16199" y2="1527"/>
                        <a14:foregroundMark x1="11215" y1="16794" x2="935" y2="42748"/>
                        <a14:foregroundMark x1="935" y1="42748" x2="6231" y2="69466"/>
                        <a14:foregroundMark x1="6231" y1="69466" x2="12150" y2="41603"/>
                        <a14:foregroundMark x1="12150" y1="41603" x2="11838" y2="16794"/>
                        <a14:foregroundMark x1="8100" y1="35496" x2="1246" y2="71374"/>
                        <a14:foregroundMark x1="1246" y1="71374" x2="7788" y2="47710"/>
                        <a14:foregroundMark x1="7788" y1="47710" x2="7477" y2="35496"/>
                        <a14:foregroundMark x1="71963" y1="97328" x2="24922" y2="95802"/>
                        <a14:foregroundMark x1="24922" y1="95802" x2="65421" y2="88168"/>
                        <a14:foregroundMark x1="65421" y1="88168" x2="67913" y2="98855"/>
                        <a14:foregroundMark x1="99377" y1="25191" x2="87850" y2="46565"/>
                        <a14:foregroundMark x1="87850" y1="46565" x2="93146" y2="75191"/>
                        <a14:foregroundMark x1="93146" y1="75191" x2="97508" y2="79389"/>
                        <a14:foregroundMark x1="99065" y1="32061" x2="93146" y2="53817"/>
                        <a14:foregroundMark x1="93146" y1="53817" x2="98442" y2="73664"/>
                        <a14:foregroundMark x1="98442" y1="73664" x2="99688" y2="75191"/>
                        <a14:foregroundMark x1="67290" y1="76718" x2="25545" y2="77099"/>
                        <a14:foregroundMark x1="25545" y1="77099" x2="13396" y2="56107"/>
                        <a14:foregroundMark x1="13396" y1="56107" x2="21807" y2="31298"/>
                        <a14:foregroundMark x1="21807" y1="31298" x2="52025" y2="24046"/>
                        <a14:foregroundMark x1="52025" y1="24046" x2="70093" y2="25573"/>
                        <a14:foregroundMark x1="70093" y1="25573" x2="83178" y2="37023"/>
                        <a14:foregroundMark x1="83178" y1="37023" x2="91277" y2="54198"/>
                        <a14:foregroundMark x1="91277" y1="54198" x2="81931" y2="69466"/>
                        <a14:foregroundMark x1="81931" y1="69466" x2="66667" y2="77481"/>
                        <a14:foregroundMark x1="77570" y1="75573" x2="55140" y2="75954"/>
                        <a14:foregroundMark x1="55140" y1="75954" x2="26168" y2="64504"/>
                        <a14:foregroundMark x1="26168" y1="64504" x2="31153" y2="27863"/>
                        <a14:foregroundMark x1="31153" y1="27863" x2="57632" y2="28626"/>
                        <a14:foregroundMark x1="57632" y1="28626" x2="72274" y2="55725"/>
                        <a14:foregroundMark x1="72274" y1="55725" x2="71340" y2="74809"/>
                        <a14:foregroundMark x1="71340" y1="74809" x2="69782" y2="77481"/>
                        <a14:foregroundMark x1="72897" y1="62595" x2="42991" y2="59924"/>
                        <a14:foregroundMark x1="42991" y1="59924" x2="23676" y2="25191"/>
                        <a14:foregroundMark x1="23676" y1="25191" x2="62617" y2="27481"/>
                        <a14:foregroundMark x1="62617" y1="27481" x2="44548" y2="58779"/>
                        <a14:foregroundMark x1="44548" y1="58779" x2="40498" y2="59924"/>
                        <a14:foregroundMark x1="64486" y1="41221" x2="40498" y2="41221"/>
                        <a14:foregroundMark x1="40498" y1="41221" x2="64486" y2="35496"/>
                        <a14:foregroundMark x1="36449" y1="35496" x2="57632" y2="33588"/>
                        <a14:foregroundMark x1="57632" y1="33588" x2="38318" y2="45038"/>
                        <a14:foregroundMark x1="38318" y1="45038" x2="45171" y2="33969"/>
                        <a14:foregroundMark x1="74455" y1="38168" x2="65732" y2="44656"/>
                        <a14:foregroundMark x1="36760" y1="43511" x2="33645" y2="45420"/>
                        <a14:foregroundMark x1="75078" y1="45420" x2="63863" y2="32443"/>
                        <a14:foregroundMark x1="63863" y1="32443" x2="63240" y2="41985"/>
                        <a14:foregroundMark x1="66667" y1="33588" x2="63551" y2="34351"/>
                        <a14:foregroundMark x1="35514" y1="35496" x2="35514" y2="35496"/>
                        <a14:foregroundMark x1="33645" y1="32824" x2="33645" y2="32824"/>
                        <a14:foregroundMark x1="33645" y1="35496" x2="33645" y2="37786"/>
                        <a14:foregroundMark x1="41433" y1="37786" x2="41433" y2="37786"/>
                        <a14:foregroundMark x1="20872" y1="51527" x2="20872" y2="51527"/>
                        <a14:foregroundMark x1="14642" y1="57252" x2="14642" y2="57252"/>
                        <a14:foregroundMark x1="17445" y1="57252" x2="18380" y2="55344"/>
                        <a14:foregroundMark x1="19626" y1="52290" x2="19626" y2="52290"/>
                        <a14:foregroundMark x1="19315" y1="48855" x2="19626" y2="50000"/>
                        <a14:foregroundMark x1="30218" y1="51908" x2="28660" y2="53435"/>
                        <a14:foregroundMark x1="24922" y1="56107" x2="24611" y2="54962"/>
                        <a14:foregroundMark x1="22741" y1="50000" x2="29907" y2="55725"/>
                        <a14:foregroundMark x1="36449" y1="49618" x2="37383" y2="55344"/>
                        <a14:foregroundMark x1="38629" y1="50000" x2="38629" y2="52672"/>
                        <a14:foregroundMark x1="34891" y1="49237" x2="37072" y2="56870"/>
                        <a14:foregroundMark x1="38941" y1="49618" x2="39252" y2="50000"/>
                        <a14:foregroundMark x1="38318" y1="49618" x2="39252" y2="54198"/>
                        <a14:foregroundMark x1="54206" y1="49618" x2="61994" y2="55725"/>
                        <a14:foregroundMark x1="61682" y1="50763" x2="62305" y2="56870"/>
                        <a14:foregroundMark x1="71963" y1="53817" x2="84424" y2="54580"/>
                        <a14:foregroundMark x1="73209" y1="47710" x2="78193" y2="53817"/>
                        <a14:foregroundMark x1="61994" y1="45802" x2="77259" y2="49237"/>
                        <a14:foregroundMark x1="77259" y1="49237" x2="58567" y2="48473"/>
                        <a14:foregroundMark x1="61682" y1="49237" x2="62305" y2="49237"/>
                        <a14:foregroundMark x1="56386" y1="53817" x2="61059" y2="54580"/>
                        <a14:foregroundMark x1="63551" y1="50000" x2="61994" y2="56107"/>
                        <a14:foregroundMark x1="61994" y1="52672" x2="65732" y2="53435"/>
                        <a14:foregroundMark x1="64174" y1="51527" x2="64798" y2="56107"/>
                        <a14:foregroundMark x1="66044" y1="53435" x2="65732" y2="53053"/>
                        <a14:foregroundMark x1="65109" y1="51908" x2="66667" y2="57634"/>
                        <a14:foregroundMark x1="25545" y1="63359" x2="23676" y2="69847"/>
                        <a14:foregroundMark x1="32710" y1="66031" x2="35514" y2="71756"/>
                        <a14:foregroundMark x1="38941" y1="63740" x2="43614" y2="72137"/>
                        <a14:foregroundMark x1="47664" y1="63359" x2="52648" y2="71756"/>
                        <a14:foregroundMark x1="46417" y1="67176" x2="48598" y2="64504"/>
                        <a14:foregroundMark x1="57632" y1="67176" x2="58879" y2="68321"/>
                        <a14:foregroundMark x1="60125" y1="67557" x2="62617" y2="71756"/>
                        <a14:foregroundMark x1="65732" y1="67176" x2="71340" y2="67557"/>
                        <a14:foregroundMark x1="74455" y1="66794" x2="74766" y2="69466"/>
                        <a14:foregroundMark x1="73832" y1="67176" x2="73209" y2="70229"/>
                        <a14:foregroundMark x1="65732" y1="67939" x2="65732" y2="67939"/>
                        <a14:foregroundMark x1="65732" y1="66412" x2="50779" y2="64504"/>
                        <a14:foregroundMark x1="55763" y1="62977" x2="57632" y2="74046"/>
                        <a14:backgroundMark x1="0" y1="2672" x2="1558" y2="22137"/>
                        <a14:backgroundMark x1="1558" y1="22137" x2="0" y2="25573"/>
                      </a14:backgroundRemoval>
                    </a14:imgEffect>
                  </a14:imgLayer>
                </a14:imgProps>
              </a:ext>
            </a:extLst>
          </a:blip>
          <a:stretch>
            <a:fillRect/>
          </a:stretch>
        </p:blipFill>
        <p:spPr>
          <a:xfrm>
            <a:off x="3482374" y="3368394"/>
            <a:ext cx="2459172" cy="200717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F90930CC-4788-4667-AC8D-35D677318E1F}"/>
              </a:ext>
            </a:extLst>
          </p:cNvPr>
          <p:cNvSpPr txBox="1">
            <a:spLocks noChangeArrowheads="1"/>
          </p:cNvSpPr>
          <p:nvPr/>
        </p:nvSpPr>
        <p:spPr>
          <a:xfrm>
            <a:off x="0" y="26546"/>
            <a:ext cx="9171296" cy="814193"/>
          </a:xfrm>
          <a:prstGeom prst="rect">
            <a:avLst/>
          </a:prstGeom>
          <a:solidFill>
            <a:schemeClr val="accent5">
              <a:lumMod val="40000"/>
              <a:lumOff val="60000"/>
            </a:schemeClr>
          </a:solidFill>
        </p:spPr>
        <p:txBody>
          <a:bodyPr vert="horz" lIns="91440" tIns="45720" rIns="91440" bIns="45720" rtlCol="0" anchor="b">
            <a:normAutofit fontScale="92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薬物を乱用すると</a:t>
            </a:r>
            <a:r>
              <a:rPr lang="en-US" altLang="ja-JP" sz="4400" b="1" dirty="0">
                <a:latin typeface="メイリオ" panose="020B0604030504040204" pitchFamily="50" charset="-128"/>
                <a:ea typeface="メイリオ" panose="020B0604030504040204" pitchFamily="50" charset="-128"/>
              </a:rPr>
              <a:t>:</a:t>
            </a:r>
            <a:r>
              <a:rPr lang="ja-JP" altLang="en-US" sz="4400" b="1" dirty="0">
                <a:latin typeface="メイリオ" panose="020B0604030504040204" pitchFamily="50" charset="-128"/>
                <a:ea typeface="メイリオ" panose="020B0604030504040204" pitchFamily="50" charset="-128"/>
              </a:rPr>
              <a:t>フラッシュバック</a:t>
            </a:r>
            <a:endParaRPr lang="en-US" altLang="ja-JP" sz="4400" b="1"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83877972-DC91-42D6-9A31-AC0C25CF623B}"/>
              </a:ext>
            </a:extLst>
          </p:cNvPr>
          <p:cNvSpPr txBox="1"/>
          <p:nvPr/>
        </p:nvSpPr>
        <p:spPr>
          <a:xfrm>
            <a:off x="1450410" y="6582976"/>
            <a:ext cx="5901069" cy="276999"/>
          </a:xfrm>
          <a:prstGeom prst="rect">
            <a:avLst/>
          </a:prstGeom>
          <a:noFill/>
        </p:spPr>
        <p:txBody>
          <a:bodyPr wrap="square" rtlCol="0">
            <a:spAutoFit/>
          </a:bodyPr>
          <a:lstStyle/>
          <a:p>
            <a:r>
              <a:rPr kumimoji="1" lang="ja-JP" altLang="en-US" sz="1200" dirty="0">
                <a:solidFill>
                  <a:schemeClr val="bg1">
                    <a:lumMod val="50000"/>
                  </a:schemeClr>
                </a:solidFill>
                <a:latin typeface="+mn-ea"/>
              </a:rPr>
              <a:t>イラスト出典：薬物乱用防止読本「健康に生きようパート</a:t>
            </a:r>
            <a:r>
              <a:rPr kumimoji="1" lang="en-US" altLang="ja-JP" sz="1200" dirty="0">
                <a:solidFill>
                  <a:schemeClr val="bg1">
                    <a:lumMod val="50000"/>
                  </a:schemeClr>
                </a:solidFill>
                <a:latin typeface="+mn-ea"/>
              </a:rPr>
              <a:t>36</a:t>
            </a:r>
            <a:r>
              <a:rPr kumimoji="1" lang="ja-JP" altLang="en-US" sz="1200" dirty="0">
                <a:solidFill>
                  <a:schemeClr val="bg1">
                    <a:lumMod val="50000"/>
                  </a:schemeClr>
                </a:solidFill>
                <a:latin typeface="+mn-ea"/>
              </a:rPr>
              <a:t>」（厚生労働省）</a:t>
            </a:r>
          </a:p>
        </p:txBody>
      </p:sp>
      <p:sp>
        <p:nvSpPr>
          <p:cNvPr id="6" name="テキスト ボックス 5">
            <a:extLst>
              <a:ext uri="{FF2B5EF4-FFF2-40B4-BE49-F238E27FC236}">
                <a16:creationId xmlns:a16="http://schemas.microsoft.com/office/drawing/2014/main" id="{DB19DCA4-E1FC-4EF7-9732-C09230CFF8F3}"/>
              </a:ext>
            </a:extLst>
          </p:cNvPr>
          <p:cNvSpPr txBox="1"/>
          <p:nvPr/>
        </p:nvSpPr>
        <p:spPr>
          <a:xfrm>
            <a:off x="361737" y="2555151"/>
            <a:ext cx="8614949" cy="2677656"/>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乱用をやめ、普通の生活に戻ったとしても、ささいなストレスや飲酒などによって突然、幻覚・妄想などが再燃することがある</a:t>
            </a:r>
            <a:endParaRPr kumimoji="1" lang="en-US" altLang="ja-JP" sz="2800" dirty="0">
              <a:latin typeface="メイリオ" panose="020B0604030504040204" pitchFamily="50" charset="-128"/>
              <a:ea typeface="メイリオ" panose="020B0604030504040204" pitchFamily="50" charset="-128"/>
            </a:endParaRPr>
          </a:p>
          <a:p>
            <a:endParaRPr lang="en-US" altLang="ja-JP" sz="2800" dirty="0">
              <a:latin typeface="メイリオ" panose="020B0604030504040204" pitchFamily="50" charset="-128"/>
              <a:ea typeface="メイリオ" panose="020B0604030504040204" pitchFamily="50" charset="-128"/>
            </a:endParaRPr>
          </a:p>
          <a:p>
            <a:r>
              <a:rPr kumimoji="1" lang="ja-JP" altLang="en-US" sz="2800" dirty="0">
                <a:latin typeface="メイリオ" panose="020B0604030504040204" pitchFamily="50" charset="-128"/>
                <a:ea typeface="メイリオ" panose="020B0604030504040204" pitchFamily="50" charset="-128"/>
              </a:rPr>
              <a:t>これを</a:t>
            </a:r>
            <a:r>
              <a:rPr kumimoji="1" lang="ja-JP" altLang="en-US" sz="2800" b="1" dirty="0">
                <a:solidFill>
                  <a:srgbClr val="CC0000"/>
                </a:solidFill>
                <a:latin typeface="メイリオ" panose="020B0604030504040204" pitchFamily="50" charset="-128"/>
                <a:ea typeface="メイリオ" panose="020B0604030504040204" pitchFamily="50" charset="-128"/>
              </a:rPr>
              <a:t>フラッシュバック（再燃）現象</a:t>
            </a:r>
            <a:endParaRPr kumimoji="1" lang="en-US" altLang="ja-JP" sz="2800" b="1" dirty="0">
              <a:solidFill>
                <a:srgbClr val="CC0000"/>
              </a:solidFill>
              <a:latin typeface="メイリオ" panose="020B0604030504040204" pitchFamily="50" charset="-128"/>
              <a:ea typeface="メイリオ" panose="020B0604030504040204" pitchFamily="50" charset="-128"/>
            </a:endParaRPr>
          </a:p>
          <a:p>
            <a:r>
              <a:rPr kumimoji="1" lang="ja-JP" altLang="en-US" sz="2800" dirty="0">
                <a:latin typeface="メイリオ" panose="020B0604030504040204" pitchFamily="50" charset="-128"/>
                <a:ea typeface="メイリオ" panose="020B0604030504040204" pitchFamily="50" charset="-128"/>
              </a:rPr>
              <a:t>という。</a:t>
            </a:r>
          </a:p>
        </p:txBody>
      </p:sp>
      <p:pic>
        <p:nvPicPr>
          <p:cNvPr id="4" name="図 3">
            <a:extLst>
              <a:ext uri="{FF2B5EF4-FFF2-40B4-BE49-F238E27FC236}">
                <a16:creationId xmlns:a16="http://schemas.microsoft.com/office/drawing/2014/main" id="{3AAF15E7-D3D5-4480-9218-DBA457A0DF37}"/>
              </a:ext>
            </a:extLst>
          </p:cNvPr>
          <p:cNvPicPr>
            <a:picLocks noChangeAspect="1"/>
          </p:cNvPicPr>
          <p:nvPr/>
        </p:nvPicPr>
        <p:blipFill>
          <a:blip r:embed="rId3"/>
          <a:stretch>
            <a:fillRect/>
          </a:stretch>
        </p:blipFill>
        <p:spPr>
          <a:xfrm>
            <a:off x="6563260" y="3465513"/>
            <a:ext cx="2413426" cy="2769679"/>
          </a:xfrm>
          <a:prstGeom prst="rect">
            <a:avLst/>
          </a:prstGeom>
        </p:spPr>
      </p:pic>
      <p:sp>
        <p:nvSpPr>
          <p:cNvPr id="8" name="正方形/長方形 7">
            <a:extLst>
              <a:ext uri="{FF2B5EF4-FFF2-40B4-BE49-F238E27FC236}">
                <a16:creationId xmlns:a16="http://schemas.microsoft.com/office/drawing/2014/main" id="{5D716CAC-D2AB-4DF3-B915-64F2A5C990A1}"/>
              </a:ext>
            </a:extLst>
          </p:cNvPr>
          <p:cNvSpPr/>
          <p:nvPr/>
        </p:nvSpPr>
        <p:spPr>
          <a:xfrm>
            <a:off x="133969" y="1355143"/>
            <a:ext cx="5724645" cy="990015"/>
          </a:xfrm>
          <a:prstGeom prst="rect">
            <a:avLst/>
          </a:prstGeom>
          <a:noFill/>
          <a:ln w="38100">
            <a:solidFill>
              <a:schemeClr val="accent5">
                <a:lumMod val="75000"/>
              </a:schemeClr>
            </a:solidFill>
          </a:ln>
        </p:spPr>
        <p:txBody>
          <a:bodyPr wrap="none" lIns="91440" tIns="45720" rIns="91440" bIns="45720" anchor="b">
            <a:spAutoFit/>
          </a:bodyPr>
          <a:lstStyle/>
          <a:p>
            <a:pPr algn="ctr">
              <a:lnSpc>
                <a:spcPts val="7000"/>
              </a:lnSpc>
            </a:pPr>
            <a:r>
              <a:rPr lang="ja-JP" altLang="en-US" sz="5400" b="1" dirty="0">
                <a:ln w="22225">
                  <a:solidFill>
                    <a:schemeClr val="accent5">
                      <a:lumMod val="50000"/>
                    </a:schemeClr>
                  </a:solidFill>
                  <a:prstDash val="solid"/>
                </a:ln>
                <a:solidFill>
                  <a:schemeClr val="accent1">
                    <a:lumMod val="20000"/>
                    <a:lumOff val="80000"/>
                  </a:schemeClr>
                </a:solidFill>
                <a:latin typeface="メイリオ" panose="020B0604030504040204" pitchFamily="50" charset="-128"/>
                <a:ea typeface="メイリオ" panose="020B0604030504040204" pitchFamily="50" charset="-128"/>
              </a:rPr>
              <a:t>フラッシュバック</a:t>
            </a:r>
            <a:endParaRPr lang="ja-JP" altLang="en-US" sz="5400" b="1" cap="none" spc="0" dirty="0">
              <a:ln w="22225">
                <a:solidFill>
                  <a:schemeClr val="accent5">
                    <a:lumMod val="50000"/>
                  </a:schemeClr>
                </a:solidFill>
                <a:prstDash val="solid"/>
              </a:ln>
              <a:solidFill>
                <a:schemeClr val="accent1">
                  <a:lumMod val="20000"/>
                  <a:lumOff val="80000"/>
                </a:schemeClr>
              </a:solidFill>
              <a:effectLst/>
              <a:latin typeface="メイリオ" panose="020B0604030504040204" pitchFamily="50" charset="-128"/>
              <a:ea typeface="メイリオ" panose="020B0604030504040204" pitchFamily="50" charset="-128"/>
            </a:endParaRPr>
          </a:p>
        </p:txBody>
      </p:sp>
      <p:pic>
        <p:nvPicPr>
          <p:cNvPr id="9" name="図 1">
            <a:extLst>
              <a:ext uri="{FF2B5EF4-FFF2-40B4-BE49-F238E27FC236}">
                <a16:creationId xmlns:a16="http://schemas.microsoft.com/office/drawing/2014/main" id="{DF887D73-F3BA-4471-A695-68DC44E799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8919" y="6458287"/>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a:extLst>
              <a:ext uri="{FF2B5EF4-FFF2-40B4-BE49-F238E27FC236}">
                <a16:creationId xmlns:a16="http://schemas.microsoft.com/office/drawing/2014/main" id="{95DA55D7-A488-443C-B896-88CB36FBC53E}"/>
              </a:ext>
            </a:extLst>
          </p:cNvPr>
          <p:cNvSpPr txBox="1"/>
          <p:nvPr/>
        </p:nvSpPr>
        <p:spPr>
          <a:xfrm>
            <a:off x="7971670" y="6445486"/>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Tree>
    <p:extLst>
      <p:ext uri="{BB962C8B-B14F-4D97-AF65-F5344CB8AC3E}">
        <p14:creationId xmlns:p14="http://schemas.microsoft.com/office/powerpoint/2010/main" val="543158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t>長崎県</a:t>
            </a:r>
          </a:p>
        </p:txBody>
      </p:sp>
      <p:sp>
        <p:nvSpPr>
          <p:cNvPr id="5" name="タイトル 3">
            <a:extLst>
              <a:ext uri="{FF2B5EF4-FFF2-40B4-BE49-F238E27FC236}">
                <a16:creationId xmlns:a16="http://schemas.microsoft.com/office/drawing/2014/main" id="{9A1F5A75-8274-4308-B97A-13CC833B9E98}"/>
              </a:ext>
            </a:extLst>
          </p:cNvPr>
          <p:cNvSpPr txBox="1">
            <a:spLocks/>
          </p:cNvSpPr>
          <p:nvPr/>
        </p:nvSpPr>
        <p:spPr>
          <a:xfrm>
            <a:off x="0" y="2857500"/>
            <a:ext cx="9144000" cy="1143000"/>
          </a:xfrm>
          <a:prstGeom prst="rect">
            <a:avLst/>
          </a:prstGeom>
          <a:solidFill>
            <a:schemeClr val="accent5">
              <a:lumMod val="40000"/>
              <a:lumOff val="60000"/>
            </a:schemeClr>
          </a:solidFill>
        </p:spPr>
        <p:txBody>
          <a:bodyPr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lnSpc>
                <a:spcPts val="9000"/>
              </a:lnSpc>
              <a:defRPr/>
            </a:pPr>
            <a:r>
              <a:rPr lang="ja-JP" altLang="en-US" sz="7200" b="1" dirty="0">
                <a:solidFill>
                  <a:srgbClr val="C00000"/>
                </a:solidFill>
                <a:latin typeface="メイリオ" panose="020B0604030504040204" pitchFamily="50" charset="-128"/>
                <a:ea typeface="メイリオ" panose="020B0604030504040204" pitchFamily="50" charset="-128"/>
              </a:rPr>
              <a:t>大麻</a:t>
            </a:r>
            <a:r>
              <a:rPr lang="ja-JP" altLang="en-US" sz="7200" b="1" dirty="0">
                <a:latin typeface="メイリオ" panose="020B0604030504040204" pitchFamily="50" charset="-128"/>
                <a:ea typeface="メイリオ" panose="020B0604030504040204" pitchFamily="50" charset="-128"/>
              </a:rPr>
              <a:t>に注意！</a:t>
            </a:r>
          </a:p>
        </p:txBody>
      </p:sp>
    </p:spTree>
    <p:extLst>
      <p:ext uri="{BB962C8B-B14F-4D97-AF65-F5344CB8AC3E}">
        <p14:creationId xmlns:p14="http://schemas.microsoft.com/office/powerpoint/2010/main" val="584054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タイトル 1">
            <a:extLst>
              <a:ext uri="{FF2B5EF4-FFF2-40B4-BE49-F238E27FC236}">
                <a16:creationId xmlns:a16="http://schemas.microsoft.com/office/drawing/2014/main" id="{D89E9B0F-F5CE-4A9A-A94D-26958B5651FE}"/>
              </a:ext>
            </a:extLst>
          </p:cNvPr>
          <p:cNvSpPr txBox="1">
            <a:spLocks noChangeArrowheads="1"/>
          </p:cNvSpPr>
          <p:nvPr/>
        </p:nvSpPr>
        <p:spPr>
          <a:xfrm>
            <a:off x="0" y="13652"/>
            <a:ext cx="9144000" cy="814193"/>
          </a:xfrm>
          <a:prstGeom prst="rect">
            <a:avLst/>
          </a:prstGeom>
          <a:solidFill>
            <a:schemeClr val="accent5">
              <a:lumMod val="40000"/>
              <a:lumOff val="60000"/>
            </a:schemeClr>
          </a:solidFill>
        </p:spPr>
        <p:txBody>
          <a:bodyPr vert="horz" lIns="91440" tIns="45720" rIns="91440" bIns="45720" rtlCol="0" anchor="b">
            <a:normAutofit fontScale="92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大麻：間違った情報にだまされないで</a:t>
            </a:r>
          </a:p>
        </p:txBody>
      </p:sp>
      <p:pic>
        <p:nvPicPr>
          <p:cNvPr id="20" name="図 19">
            <a:extLst>
              <a:ext uri="{FF2B5EF4-FFF2-40B4-BE49-F238E27FC236}">
                <a16:creationId xmlns:a16="http://schemas.microsoft.com/office/drawing/2014/main" id="{C13C741F-4099-4E30-ADAC-32BA8C3677CB}"/>
              </a:ext>
            </a:extLst>
          </p:cNvPr>
          <p:cNvPicPr>
            <a:picLocks noChangeAspect="1"/>
          </p:cNvPicPr>
          <p:nvPr/>
        </p:nvPicPr>
        <p:blipFill>
          <a:blip r:embed="rId3"/>
          <a:stretch>
            <a:fillRect/>
          </a:stretch>
        </p:blipFill>
        <p:spPr>
          <a:xfrm>
            <a:off x="51330" y="1768573"/>
            <a:ext cx="1669740" cy="1129530"/>
          </a:xfrm>
          <a:prstGeom prst="rect">
            <a:avLst/>
          </a:prstGeom>
        </p:spPr>
      </p:pic>
      <p:pic>
        <p:nvPicPr>
          <p:cNvPr id="21" name="図 20">
            <a:extLst>
              <a:ext uri="{FF2B5EF4-FFF2-40B4-BE49-F238E27FC236}">
                <a16:creationId xmlns:a16="http://schemas.microsoft.com/office/drawing/2014/main" id="{85C5CA40-9522-4BFB-9753-9893FA83A4C7}"/>
              </a:ext>
            </a:extLst>
          </p:cNvPr>
          <p:cNvPicPr>
            <a:picLocks noChangeAspect="1"/>
          </p:cNvPicPr>
          <p:nvPr/>
        </p:nvPicPr>
        <p:blipFill>
          <a:blip r:embed="rId4"/>
          <a:stretch>
            <a:fillRect/>
          </a:stretch>
        </p:blipFill>
        <p:spPr>
          <a:xfrm>
            <a:off x="51330" y="2946654"/>
            <a:ext cx="1698756" cy="1136810"/>
          </a:xfrm>
          <a:prstGeom prst="rect">
            <a:avLst/>
          </a:prstGeom>
        </p:spPr>
      </p:pic>
      <p:sp>
        <p:nvSpPr>
          <p:cNvPr id="28" name="テキスト ボックス 27">
            <a:extLst>
              <a:ext uri="{FF2B5EF4-FFF2-40B4-BE49-F238E27FC236}">
                <a16:creationId xmlns:a16="http://schemas.microsoft.com/office/drawing/2014/main" id="{F923F7F8-3490-48DE-89F7-E8C91F33B3D8}"/>
              </a:ext>
            </a:extLst>
          </p:cNvPr>
          <p:cNvSpPr txBox="1"/>
          <p:nvPr/>
        </p:nvSpPr>
        <p:spPr>
          <a:xfrm>
            <a:off x="51330" y="6582976"/>
            <a:ext cx="6183407" cy="276999"/>
          </a:xfrm>
          <a:prstGeom prst="rect">
            <a:avLst/>
          </a:prstGeom>
          <a:noFill/>
        </p:spPr>
        <p:txBody>
          <a:bodyPr wrap="square" rtlCol="0">
            <a:spAutoFit/>
          </a:bodyPr>
          <a:lstStyle/>
          <a:p>
            <a:r>
              <a:rPr kumimoji="1" lang="ja-JP" altLang="en-US" sz="1200" dirty="0">
                <a:solidFill>
                  <a:schemeClr val="bg1">
                    <a:lumMod val="50000"/>
                  </a:schemeClr>
                </a:solidFill>
                <a:latin typeface="+mn-ea"/>
              </a:rPr>
              <a:t>写真・イラスト出典：薬物乱用防止読本「健康に生きようパート</a:t>
            </a:r>
            <a:r>
              <a:rPr kumimoji="1" lang="en-US" altLang="ja-JP" sz="1200" dirty="0">
                <a:solidFill>
                  <a:schemeClr val="bg1">
                    <a:lumMod val="50000"/>
                  </a:schemeClr>
                </a:solidFill>
                <a:latin typeface="+mn-ea"/>
              </a:rPr>
              <a:t>35</a:t>
            </a:r>
            <a:r>
              <a:rPr kumimoji="1" lang="ja-JP" altLang="en-US" sz="1200" dirty="0">
                <a:solidFill>
                  <a:schemeClr val="bg1">
                    <a:lumMod val="50000"/>
                  </a:schemeClr>
                </a:solidFill>
                <a:latin typeface="+mn-ea"/>
              </a:rPr>
              <a:t>」（厚生労働省）</a:t>
            </a:r>
          </a:p>
        </p:txBody>
      </p:sp>
      <p:sp>
        <p:nvSpPr>
          <p:cNvPr id="8" name="正方形/長方形 7">
            <a:extLst>
              <a:ext uri="{FF2B5EF4-FFF2-40B4-BE49-F238E27FC236}">
                <a16:creationId xmlns:a16="http://schemas.microsoft.com/office/drawing/2014/main" id="{24628370-1918-4612-857A-4EF6A11D711C}"/>
              </a:ext>
            </a:extLst>
          </p:cNvPr>
          <p:cNvSpPr/>
          <p:nvPr/>
        </p:nvSpPr>
        <p:spPr>
          <a:xfrm>
            <a:off x="150405" y="899382"/>
            <a:ext cx="1210588" cy="797654"/>
          </a:xfrm>
          <a:prstGeom prst="rect">
            <a:avLst/>
          </a:prstGeom>
          <a:noFill/>
          <a:ln w="38100">
            <a:solidFill>
              <a:schemeClr val="accent5">
                <a:lumMod val="75000"/>
              </a:schemeClr>
            </a:solidFill>
          </a:ln>
        </p:spPr>
        <p:txBody>
          <a:bodyPr wrap="none" lIns="91440" tIns="45720" rIns="91440" bIns="45720" anchor="b">
            <a:spAutoFit/>
          </a:bodyPr>
          <a:lstStyle/>
          <a:p>
            <a:pPr algn="ctr">
              <a:lnSpc>
                <a:spcPts val="5500"/>
              </a:lnSpc>
            </a:pPr>
            <a:r>
              <a:rPr lang="ja-JP" altLang="en-US" sz="4000" b="1" cap="none" spc="0" dirty="0">
                <a:ln w="22225">
                  <a:solidFill>
                    <a:schemeClr val="accent5">
                      <a:lumMod val="50000"/>
                    </a:schemeClr>
                  </a:solidFill>
                  <a:prstDash val="solid"/>
                </a:ln>
                <a:solidFill>
                  <a:schemeClr val="accent1">
                    <a:lumMod val="20000"/>
                    <a:lumOff val="80000"/>
                  </a:schemeClr>
                </a:solidFill>
                <a:effectLst/>
                <a:latin typeface="メイリオ" panose="020B0604030504040204" pitchFamily="50" charset="-128"/>
                <a:ea typeface="メイリオ" panose="020B0604030504040204" pitchFamily="50" charset="-128"/>
              </a:rPr>
              <a:t>大麻</a:t>
            </a:r>
          </a:p>
        </p:txBody>
      </p:sp>
      <p:pic>
        <p:nvPicPr>
          <p:cNvPr id="6" name="図 5">
            <a:extLst>
              <a:ext uri="{FF2B5EF4-FFF2-40B4-BE49-F238E27FC236}">
                <a16:creationId xmlns:a16="http://schemas.microsoft.com/office/drawing/2014/main" id="{23D3D947-63CD-4077-8A8F-DE6CAAF1AA4D}"/>
              </a:ext>
            </a:extLst>
          </p:cNvPr>
          <p:cNvPicPr>
            <a:picLocks noChangeAspect="1"/>
          </p:cNvPicPr>
          <p:nvPr/>
        </p:nvPicPr>
        <p:blipFill>
          <a:blip r:embed="rId5"/>
          <a:stretch>
            <a:fillRect/>
          </a:stretch>
        </p:blipFill>
        <p:spPr>
          <a:xfrm>
            <a:off x="1820145" y="952080"/>
            <a:ext cx="7173450" cy="3365657"/>
          </a:xfrm>
          <a:prstGeom prst="rect">
            <a:avLst/>
          </a:prstGeom>
        </p:spPr>
      </p:pic>
      <p:sp>
        <p:nvSpPr>
          <p:cNvPr id="7" name="正方形/長方形 6">
            <a:extLst>
              <a:ext uri="{FF2B5EF4-FFF2-40B4-BE49-F238E27FC236}">
                <a16:creationId xmlns:a16="http://schemas.microsoft.com/office/drawing/2014/main" id="{D3F9D333-BC5A-4642-8E1A-01D74D0FCD2A}"/>
              </a:ext>
            </a:extLst>
          </p:cNvPr>
          <p:cNvSpPr/>
          <p:nvPr/>
        </p:nvSpPr>
        <p:spPr>
          <a:xfrm>
            <a:off x="897588" y="4333800"/>
            <a:ext cx="5337149" cy="2014903"/>
          </a:xfrm>
          <a:prstGeom prst="rect">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a:solidFill>
                  <a:schemeClr val="tx1"/>
                </a:solidFill>
                <a:latin typeface="メイリオ" panose="020B0604030504040204" pitchFamily="50" charset="-128"/>
                <a:ea typeface="メイリオ" panose="020B0604030504040204" pitchFamily="50" charset="-128"/>
              </a:rPr>
              <a:t>・大麻は安全、無害だ！</a:t>
            </a:r>
            <a:endParaRPr kumimoji="1" lang="en-US" altLang="ja-JP" sz="2800" b="1" dirty="0">
              <a:solidFill>
                <a:schemeClr val="tx1"/>
              </a:solidFill>
              <a:latin typeface="メイリオ" panose="020B0604030504040204" pitchFamily="50" charset="-128"/>
              <a:ea typeface="メイリオ" panose="020B0604030504040204" pitchFamily="50" charset="-128"/>
            </a:endParaRPr>
          </a:p>
          <a:p>
            <a:r>
              <a:rPr lang="ja-JP" altLang="en-US" sz="2800" b="1" dirty="0">
                <a:solidFill>
                  <a:schemeClr val="tx1"/>
                </a:solidFill>
                <a:latin typeface="メイリオ" panose="020B0604030504040204" pitchFamily="50" charset="-128"/>
                <a:ea typeface="メイリオ" panose="020B0604030504040204" pitchFamily="50" charset="-128"/>
              </a:rPr>
              <a:t>・タバコやお酒より安全！</a:t>
            </a:r>
            <a:endParaRPr lang="en-US" altLang="ja-JP" sz="2800" b="1" dirty="0">
              <a:solidFill>
                <a:schemeClr val="tx1"/>
              </a:solidFill>
              <a:latin typeface="メイリオ" panose="020B0604030504040204" pitchFamily="50" charset="-128"/>
              <a:ea typeface="メイリオ" panose="020B0604030504040204" pitchFamily="50" charset="-128"/>
            </a:endParaRPr>
          </a:p>
          <a:p>
            <a:r>
              <a:rPr lang="ja-JP" altLang="en-US" sz="2800" b="1" dirty="0">
                <a:solidFill>
                  <a:schemeClr val="tx1"/>
                </a:solidFill>
                <a:latin typeface="メイリオ" panose="020B0604030504040204" pitchFamily="50" charset="-128"/>
                <a:ea typeface="メイリオ" panose="020B0604030504040204" pitchFamily="50" charset="-128"/>
              </a:rPr>
              <a:t>・大麻はいつでもやめられる！</a:t>
            </a:r>
            <a:endParaRPr lang="en-US" altLang="ja-JP" sz="2800" b="1" dirty="0">
              <a:solidFill>
                <a:schemeClr val="tx1"/>
              </a:solidFill>
              <a:latin typeface="メイリオ" panose="020B0604030504040204" pitchFamily="50" charset="-128"/>
              <a:ea typeface="メイリオ" panose="020B0604030504040204" pitchFamily="50" charset="-128"/>
            </a:endParaRPr>
          </a:p>
          <a:p>
            <a:r>
              <a:rPr kumimoji="1" lang="ja-JP" altLang="en-US" sz="2800" b="1" dirty="0">
                <a:solidFill>
                  <a:schemeClr val="tx1"/>
                </a:solidFill>
                <a:latin typeface="メイリオ" panose="020B0604030504040204" pitchFamily="50" charset="-128"/>
                <a:ea typeface="メイリオ" panose="020B0604030504040204" pitchFamily="50" charset="-128"/>
              </a:rPr>
              <a:t>・大麻は１回くらい大丈夫！</a:t>
            </a:r>
            <a:endParaRPr kumimoji="1" lang="en-US" altLang="ja-JP" sz="2800" b="1" dirty="0">
              <a:solidFill>
                <a:schemeClr val="tx1"/>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FF77A5F8-E2F8-4E03-95BE-21E042002997}"/>
              </a:ext>
            </a:extLst>
          </p:cNvPr>
          <p:cNvSpPr txBox="1"/>
          <p:nvPr/>
        </p:nvSpPr>
        <p:spPr>
          <a:xfrm>
            <a:off x="2024379" y="3607945"/>
            <a:ext cx="2992242" cy="3939540"/>
          </a:xfrm>
          <a:prstGeom prst="rect">
            <a:avLst/>
          </a:prstGeom>
          <a:noFill/>
        </p:spPr>
        <p:txBody>
          <a:bodyPr wrap="square" rtlCol="0">
            <a:spAutoFit/>
          </a:bodyPr>
          <a:lstStyle/>
          <a:p>
            <a:r>
              <a:rPr kumimoji="1" lang="en-US" altLang="ja-JP" sz="25000" b="1" dirty="0">
                <a:solidFill>
                  <a:srgbClr val="C00000"/>
                </a:solidFill>
                <a:latin typeface="メイリオ" panose="020B0604030504040204" pitchFamily="50" charset="-128"/>
                <a:ea typeface="メイリオ" panose="020B0604030504040204" pitchFamily="50" charset="-128"/>
              </a:rPr>
              <a:t>×</a:t>
            </a:r>
            <a:endParaRPr kumimoji="1" lang="ja-JP" altLang="en-US" sz="25000" b="1" dirty="0">
              <a:solidFill>
                <a:srgbClr val="C00000"/>
              </a:solidFill>
              <a:latin typeface="メイリオ" panose="020B0604030504040204" pitchFamily="50" charset="-128"/>
              <a:ea typeface="メイリオ" panose="020B0604030504040204" pitchFamily="50" charset="-128"/>
            </a:endParaRPr>
          </a:p>
        </p:txBody>
      </p:sp>
      <p:grpSp>
        <p:nvGrpSpPr>
          <p:cNvPr id="30" name="グループ化 29">
            <a:extLst>
              <a:ext uri="{FF2B5EF4-FFF2-40B4-BE49-F238E27FC236}">
                <a16:creationId xmlns:a16="http://schemas.microsoft.com/office/drawing/2014/main" id="{8D9EC8DE-D84B-4E06-A087-CB73875B9398}"/>
              </a:ext>
            </a:extLst>
          </p:cNvPr>
          <p:cNvGrpSpPr/>
          <p:nvPr/>
        </p:nvGrpSpPr>
        <p:grpSpPr>
          <a:xfrm>
            <a:off x="5777240" y="4117169"/>
            <a:ext cx="3461573" cy="2411272"/>
            <a:chOff x="5042274" y="3705765"/>
            <a:chExt cx="4359058" cy="2765468"/>
          </a:xfrm>
        </p:grpSpPr>
        <p:sp>
          <p:nvSpPr>
            <p:cNvPr id="36" name="爆発 2 3">
              <a:extLst>
                <a:ext uri="{FF2B5EF4-FFF2-40B4-BE49-F238E27FC236}">
                  <a16:creationId xmlns:a16="http://schemas.microsoft.com/office/drawing/2014/main" id="{F77B7DE2-1BEC-40FF-9E75-0A4C50E1A306}"/>
                </a:ext>
              </a:extLst>
            </p:cNvPr>
            <p:cNvSpPr>
              <a:spLocks noChangeArrowheads="1"/>
            </p:cNvSpPr>
            <p:nvPr/>
          </p:nvSpPr>
          <p:spPr bwMode="auto">
            <a:xfrm>
              <a:off x="5042274" y="3705765"/>
              <a:ext cx="4359058" cy="2765468"/>
            </a:xfrm>
            <a:prstGeom prst="irregularSeal2">
              <a:avLst/>
            </a:prstGeom>
            <a:solidFill>
              <a:srgbClr val="FFC000"/>
            </a:solid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solidFill>
                  <a:srgbClr val="000000"/>
                </a:solidFill>
                <a:highlight>
                  <a:srgbClr val="FFFF00"/>
                </a:highlight>
              </a:endParaRPr>
            </a:p>
          </p:txBody>
        </p:sp>
        <p:sp>
          <p:nvSpPr>
            <p:cNvPr id="37" name="テキスト ボックス 2">
              <a:extLst>
                <a:ext uri="{FF2B5EF4-FFF2-40B4-BE49-F238E27FC236}">
                  <a16:creationId xmlns:a16="http://schemas.microsoft.com/office/drawing/2014/main" id="{F1F728B9-EC90-4225-A2E7-A4F0BD7293A2}"/>
                </a:ext>
              </a:extLst>
            </p:cNvPr>
            <p:cNvSpPr txBox="1">
              <a:spLocks noChangeArrowheads="1"/>
            </p:cNvSpPr>
            <p:nvPr/>
          </p:nvSpPr>
          <p:spPr bwMode="auto">
            <a:xfrm>
              <a:off x="5961310" y="4744726"/>
              <a:ext cx="2794430" cy="109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800" b="1" dirty="0">
                  <a:solidFill>
                    <a:srgbClr val="C00000"/>
                  </a:solidFill>
                  <a:latin typeface="メイリオ" panose="020B0604030504040204" pitchFamily="50" charset="-128"/>
                  <a:ea typeface="メイリオ" panose="020B0604030504040204" pitchFamily="50" charset="-128"/>
                </a:rPr>
                <a:t>全て間違いです</a:t>
              </a:r>
              <a:r>
                <a:rPr kumimoji="1" lang="en-US" altLang="ja-JP" sz="2800" b="1" dirty="0">
                  <a:solidFill>
                    <a:srgbClr val="C00000"/>
                  </a:solidFill>
                  <a:latin typeface="メイリオ" panose="020B0604030504040204" pitchFamily="50" charset="-128"/>
                  <a:ea typeface="メイリオ" panose="020B0604030504040204" pitchFamily="50" charset="-128"/>
                </a:rPr>
                <a:t>‼</a:t>
              </a:r>
              <a:endParaRPr kumimoji="1" lang="ja-JP" altLang="en-US" sz="2800" b="1" dirty="0">
                <a:solidFill>
                  <a:srgbClr val="C00000"/>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349799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3">
            <a:extLst>
              <a:ext uri="{FF2B5EF4-FFF2-40B4-BE49-F238E27FC236}">
                <a16:creationId xmlns:a16="http://schemas.microsoft.com/office/drawing/2014/main" id="{9F171ADF-F331-445B-9955-AC06E4453153}"/>
              </a:ext>
            </a:extLst>
          </p:cNvPr>
          <p:cNvSpPr txBox="1">
            <a:spLocks/>
          </p:cNvSpPr>
          <p:nvPr/>
        </p:nvSpPr>
        <p:spPr>
          <a:xfrm>
            <a:off x="0" y="24741"/>
            <a:ext cx="9144000" cy="1738746"/>
          </a:xfrm>
          <a:prstGeom prst="rect">
            <a:avLst/>
          </a:prstGeom>
          <a:solidFill>
            <a:schemeClr val="accent5">
              <a:lumMod val="40000"/>
              <a:lumOff val="60000"/>
            </a:schemeClr>
          </a:solidFill>
        </p:spPr>
        <p:txBody>
          <a:bodyPr anchor="ctr">
            <a:normAutofit fontScale="55000" lnSpcReduction="2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20000"/>
              </a:lnSpc>
              <a:defRPr/>
            </a:pPr>
            <a:r>
              <a:rPr lang="ja-JP" altLang="en-US" sz="6000" b="1" dirty="0">
                <a:latin typeface="メイリオ" panose="020B0604030504040204" pitchFamily="50" charset="-128"/>
                <a:ea typeface="メイリオ" panose="020B0604030504040204" pitchFamily="50" charset="-128"/>
              </a:rPr>
              <a:t>問題：</a:t>
            </a:r>
            <a:r>
              <a:rPr lang="ja-JP" altLang="en-US" sz="6000" b="1" dirty="0">
                <a:solidFill>
                  <a:schemeClr val="tx1"/>
                </a:solidFill>
                <a:latin typeface="メイリオ" panose="020B0604030504040204" pitchFamily="50" charset="-128"/>
                <a:ea typeface="メイリオ" panose="020B0604030504040204" pitchFamily="50" charset="-128"/>
              </a:rPr>
              <a:t>病院でもらった薬を飲んでも</a:t>
            </a:r>
            <a:r>
              <a:rPr lang="ja-JP" altLang="en-US" sz="6000" b="1" dirty="0">
                <a:latin typeface="メイリオ" panose="020B0604030504040204" pitchFamily="50" charset="-128"/>
                <a:ea typeface="メイリオ" panose="020B0604030504040204" pitchFamily="50" charset="-128"/>
              </a:rPr>
              <a:t>、</a:t>
            </a:r>
            <a:r>
              <a:rPr lang="ja-JP" altLang="en-US" sz="6000" b="1" dirty="0">
                <a:solidFill>
                  <a:schemeClr val="tx1"/>
                </a:solidFill>
                <a:latin typeface="メイリオ" panose="020B0604030504040204" pitchFamily="50" charset="-128"/>
                <a:ea typeface="メイリオ" panose="020B0604030504040204" pitchFamily="50" charset="-128"/>
              </a:rPr>
              <a:t>よくなら</a:t>
            </a:r>
            <a:endParaRPr lang="en-US" altLang="ja-JP" sz="6000" b="1" dirty="0">
              <a:solidFill>
                <a:schemeClr val="tx1"/>
              </a:solidFill>
              <a:latin typeface="メイリオ" panose="020B0604030504040204" pitchFamily="50" charset="-128"/>
              <a:ea typeface="メイリオ" panose="020B0604030504040204" pitchFamily="50" charset="-128"/>
            </a:endParaRPr>
          </a:p>
          <a:p>
            <a:pPr>
              <a:lnSpc>
                <a:spcPct val="120000"/>
              </a:lnSpc>
              <a:defRPr/>
            </a:pPr>
            <a:r>
              <a:rPr lang="ja-JP" altLang="en-US" sz="6000" b="1" dirty="0">
                <a:latin typeface="メイリオ" panose="020B0604030504040204" pitchFamily="50" charset="-128"/>
                <a:ea typeface="メイリオ" panose="020B0604030504040204" pitchFamily="50" charset="-128"/>
              </a:rPr>
              <a:t>　　　</a:t>
            </a:r>
            <a:r>
              <a:rPr lang="ja-JP" altLang="en-US" sz="6000" b="1" dirty="0">
                <a:solidFill>
                  <a:schemeClr val="tx1"/>
                </a:solidFill>
                <a:latin typeface="メイリオ" panose="020B0604030504040204" pitchFamily="50" charset="-128"/>
                <a:ea typeface="メイリオ" panose="020B0604030504040204" pitchFamily="50" charset="-128"/>
              </a:rPr>
              <a:t>ないときは、自分の判断で薬の量を増や</a:t>
            </a:r>
            <a:endParaRPr lang="en-US" altLang="ja-JP" sz="6000" b="1" dirty="0">
              <a:solidFill>
                <a:schemeClr val="tx1"/>
              </a:solidFill>
              <a:latin typeface="メイリオ" panose="020B0604030504040204" pitchFamily="50" charset="-128"/>
              <a:ea typeface="メイリオ" panose="020B0604030504040204" pitchFamily="50" charset="-128"/>
            </a:endParaRPr>
          </a:p>
          <a:p>
            <a:pPr>
              <a:lnSpc>
                <a:spcPct val="120000"/>
              </a:lnSpc>
              <a:defRPr/>
            </a:pPr>
            <a:r>
              <a:rPr lang="ja-JP" altLang="en-US" sz="6000" b="1" dirty="0">
                <a:latin typeface="メイリオ" panose="020B0604030504040204" pitchFamily="50" charset="-128"/>
                <a:ea typeface="メイリオ" panose="020B0604030504040204" pitchFamily="50" charset="-128"/>
              </a:rPr>
              <a:t>　　　</a:t>
            </a:r>
            <a:r>
              <a:rPr lang="ja-JP" altLang="en-US" sz="6000" b="1" dirty="0">
                <a:solidFill>
                  <a:schemeClr val="tx1"/>
                </a:solidFill>
                <a:latin typeface="メイリオ" panose="020B0604030504040204" pitchFamily="50" charset="-128"/>
                <a:ea typeface="メイリオ" panose="020B0604030504040204" pitchFamily="50" charset="-128"/>
              </a:rPr>
              <a:t>して飲んでもよい？</a:t>
            </a:r>
            <a:endParaRPr lang="ja-JP" altLang="en-US" sz="6000" b="1" dirty="0">
              <a:latin typeface="メイリオ" panose="020B0604030504040204" pitchFamily="50" charset="-128"/>
              <a:ea typeface="メイリオ" panose="020B0604030504040204" pitchFamily="50" charset="-128"/>
            </a:endParaRPr>
          </a:p>
        </p:txBody>
      </p:sp>
      <p:pic>
        <p:nvPicPr>
          <p:cNvPr id="12" name="図 11" descr="時計 が含まれている画像&#10;&#10;自動的に生成された説明">
            <a:extLst>
              <a:ext uri="{FF2B5EF4-FFF2-40B4-BE49-F238E27FC236}">
                <a16:creationId xmlns:a16="http://schemas.microsoft.com/office/drawing/2014/main" id="{7C9EABDA-17A2-4253-88DC-3253C69CBA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763487"/>
            <a:ext cx="2330026" cy="2996819"/>
          </a:xfrm>
          <a:prstGeom prst="rect">
            <a:avLst/>
          </a:prstGeom>
        </p:spPr>
      </p:pic>
      <p:pic>
        <p:nvPicPr>
          <p:cNvPr id="13" name="図 12" descr="おもちゃ, レゴ が含まれている画像&#10;&#10;自動的に生成された説明">
            <a:extLst>
              <a:ext uri="{FF2B5EF4-FFF2-40B4-BE49-F238E27FC236}">
                <a16:creationId xmlns:a16="http://schemas.microsoft.com/office/drawing/2014/main" id="{667C74A3-C68E-488A-9939-6496BED63D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9554" y="1781379"/>
            <a:ext cx="2330026" cy="2996819"/>
          </a:xfrm>
          <a:prstGeom prst="rect">
            <a:avLst/>
          </a:prstGeom>
        </p:spPr>
      </p:pic>
      <p:sp>
        <p:nvSpPr>
          <p:cNvPr id="14" name="メモ 1">
            <a:extLst>
              <a:ext uri="{FF2B5EF4-FFF2-40B4-BE49-F238E27FC236}">
                <a16:creationId xmlns:a16="http://schemas.microsoft.com/office/drawing/2014/main" id="{A941F796-1C3F-44BA-9EFF-D363E2D63BB9}"/>
              </a:ext>
            </a:extLst>
          </p:cNvPr>
          <p:cNvSpPr>
            <a:spLocks noChangeArrowheads="1"/>
          </p:cNvSpPr>
          <p:nvPr/>
        </p:nvSpPr>
        <p:spPr bwMode="auto">
          <a:xfrm>
            <a:off x="592612" y="4760306"/>
            <a:ext cx="8010659" cy="2061910"/>
          </a:xfrm>
          <a:prstGeom prst="foldedCorner">
            <a:avLst>
              <a:gd name="adj" fmla="val 16667"/>
            </a:avLst>
          </a:prstGeom>
          <a:solidFill>
            <a:schemeClr val="accent6">
              <a:lumMod val="20000"/>
              <a:lumOff val="80000"/>
            </a:schemeClr>
          </a:solidFill>
          <a:ln w="9525" algn="ctr">
            <a:noFill/>
            <a:round/>
            <a:headEnd/>
            <a:tailEnd/>
          </a:ln>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1" lang="ja-JP" altLang="en-US" sz="2800" b="1" dirty="0">
                <a:latin typeface="メイリオ" panose="020B0604030504040204" pitchFamily="50" charset="-128"/>
                <a:ea typeface="メイリオ" panose="020B0604030504040204" pitchFamily="50" charset="-128"/>
              </a:rPr>
              <a:t>答え：</a:t>
            </a:r>
            <a:r>
              <a:rPr kumimoji="1" lang="en-US" altLang="ja-JP" sz="8000" b="1" dirty="0">
                <a:solidFill>
                  <a:srgbClr val="C00000"/>
                </a:solidFill>
                <a:latin typeface="メイリオ" panose="020B0604030504040204" pitchFamily="50" charset="-128"/>
                <a:ea typeface="メイリオ" panose="020B0604030504040204" pitchFamily="50" charset="-128"/>
              </a:rPr>
              <a:t>×</a:t>
            </a:r>
          </a:p>
          <a:p>
            <a:pPr>
              <a:spcBef>
                <a:spcPct val="0"/>
              </a:spcBef>
              <a:buFontTx/>
              <a:buNone/>
            </a:pPr>
            <a:r>
              <a:rPr lang="ja-JP" altLang="en-US" b="1" dirty="0">
                <a:solidFill>
                  <a:srgbClr val="C00000"/>
                </a:solidFill>
                <a:latin typeface="メイリオ" panose="020B0604030504040204" pitchFamily="50" charset="-128"/>
                <a:ea typeface="メイリオ" panose="020B0604030504040204" pitchFamily="50" charset="-128"/>
              </a:rPr>
              <a:t>使い方</a:t>
            </a:r>
            <a:r>
              <a:rPr lang="ja-JP" altLang="en-US" b="1" dirty="0">
                <a:latin typeface="メイリオ" panose="020B0604030504040204" pitchFamily="50" charset="-128"/>
                <a:ea typeface="メイリオ" panose="020B0604030504040204" pitchFamily="50" charset="-128"/>
              </a:rPr>
              <a:t>や</a:t>
            </a:r>
            <a:r>
              <a:rPr lang="ja-JP" altLang="en-US" b="1" dirty="0">
                <a:solidFill>
                  <a:srgbClr val="C00000"/>
                </a:solidFill>
                <a:latin typeface="メイリオ" panose="020B0604030504040204" pitchFamily="50" charset="-128"/>
                <a:ea typeface="メイリオ" panose="020B0604030504040204" pitchFamily="50" charset="-128"/>
              </a:rPr>
              <a:t>使う量</a:t>
            </a:r>
            <a:r>
              <a:rPr lang="ja-JP" altLang="en-US" b="1" dirty="0">
                <a:latin typeface="メイリオ" panose="020B0604030504040204" pitchFamily="50" charset="-128"/>
                <a:ea typeface="メイリオ" panose="020B0604030504040204" pitchFamily="50" charset="-128"/>
              </a:rPr>
              <a:t>の</a:t>
            </a:r>
            <a:r>
              <a:rPr lang="ja-JP" altLang="en-US" b="1" dirty="0">
                <a:solidFill>
                  <a:srgbClr val="C00000"/>
                </a:solidFill>
                <a:latin typeface="メイリオ" panose="020B0604030504040204" pitchFamily="50" charset="-128"/>
                <a:ea typeface="メイリオ" panose="020B0604030504040204" pitchFamily="50" charset="-128"/>
              </a:rPr>
              <a:t>ルール</a:t>
            </a:r>
            <a:r>
              <a:rPr lang="ja-JP" altLang="en-US" b="1" dirty="0">
                <a:latin typeface="メイリオ" panose="020B0604030504040204" pitchFamily="50" charset="-128"/>
                <a:ea typeface="メイリオ" panose="020B0604030504040204" pitchFamily="50" charset="-128"/>
              </a:rPr>
              <a:t>を守らずに使用することは</a:t>
            </a:r>
            <a:r>
              <a:rPr lang="ja-JP" altLang="en-US" b="1" dirty="0">
                <a:solidFill>
                  <a:srgbClr val="C00000"/>
                </a:solidFill>
                <a:latin typeface="メイリオ" panose="020B0604030504040204" pitchFamily="50" charset="-128"/>
                <a:ea typeface="メイリオ" panose="020B0604030504040204" pitchFamily="50" charset="-128"/>
              </a:rPr>
              <a:t>薬物乱用</a:t>
            </a:r>
            <a:r>
              <a:rPr lang="ja-JP" altLang="en-US" b="1" dirty="0">
                <a:latin typeface="メイリオ" panose="020B0604030504040204" pitchFamily="50" charset="-128"/>
                <a:ea typeface="メイリオ" panose="020B0604030504040204" pitchFamily="50" charset="-128"/>
              </a:rPr>
              <a:t>です！</a:t>
            </a:r>
            <a:endParaRPr kumimoji="1" lang="ja-JP" altLang="en-US"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0040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3">
            <a:extLst>
              <a:ext uri="{FF2B5EF4-FFF2-40B4-BE49-F238E27FC236}">
                <a16:creationId xmlns:a16="http://schemas.microsoft.com/office/drawing/2014/main" id="{9F171ADF-F331-445B-9955-AC06E4453153}"/>
              </a:ext>
            </a:extLst>
          </p:cNvPr>
          <p:cNvSpPr txBox="1">
            <a:spLocks/>
          </p:cNvSpPr>
          <p:nvPr/>
        </p:nvSpPr>
        <p:spPr>
          <a:xfrm>
            <a:off x="0" y="24741"/>
            <a:ext cx="9144000" cy="1738746"/>
          </a:xfrm>
          <a:prstGeom prst="rect">
            <a:avLst/>
          </a:prstGeom>
          <a:solidFill>
            <a:schemeClr val="accent5">
              <a:lumMod val="40000"/>
              <a:lumOff val="60000"/>
            </a:schemeClr>
          </a:solidFill>
        </p:spPr>
        <p:txBody>
          <a:bodyPr anchor="ctr">
            <a:normAutofit fontScale="55000" lnSpcReduction="2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20000"/>
              </a:lnSpc>
              <a:defRPr/>
            </a:pPr>
            <a:r>
              <a:rPr lang="ja-JP" altLang="en-US" sz="6000" b="1" dirty="0">
                <a:latin typeface="メイリオ" panose="020B0604030504040204" pitchFamily="50" charset="-128"/>
                <a:ea typeface="メイリオ" panose="020B0604030504040204" pitchFamily="50" charset="-128"/>
              </a:rPr>
              <a:t>問題：</a:t>
            </a:r>
            <a:r>
              <a:rPr lang="ja-JP" altLang="en-US" sz="6000" b="1" dirty="0">
                <a:solidFill>
                  <a:schemeClr val="tx1"/>
                </a:solidFill>
                <a:latin typeface="メイリオ" panose="020B0604030504040204" pitchFamily="50" charset="-128"/>
                <a:ea typeface="メイリオ" panose="020B0604030504040204" pitchFamily="50" charset="-128"/>
              </a:rPr>
              <a:t>薬物乱用とは違法な薬物を２回以上、</a:t>
            </a:r>
            <a:endParaRPr lang="en-US" altLang="ja-JP" sz="6000" b="1" dirty="0">
              <a:solidFill>
                <a:schemeClr val="tx1"/>
              </a:solidFill>
              <a:latin typeface="メイリオ" panose="020B0604030504040204" pitchFamily="50" charset="-128"/>
              <a:ea typeface="メイリオ" panose="020B0604030504040204" pitchFamily="50" charset="-128"/>
            </a:endParaRPr>
          </a:p>
          <a:p>
            <a:pPr>
              <a:lnSpc>
                <a:spcPct val="120000"/>
              </a:lnSpc>
              <a:defRPr/>
            </a:pPr>
            <a:r>
              <a:rPr lang="ja-JP" altLang="en-US" sz="6000" b="1" dirty="0">
                <a:latin typeface="メイリオ" panose="020B0604030504040204" pitchFamily="50" charset="-128"/>
                <a:ea typeface="メイリオ" panose="020B0604030504040204" pitchFamily="50" charset="-128"/>
              </a:rPr>
              <a:t>　　　</a:t>
            </a:r>
            <a:r>
              <a:rPr lang="ja-JP" altLang="en-US" sz="6000" b="1" dirty="0">
                <a:solidFill>
                  <a:schemeClr val="tx1"/>
                </a:solidFill>
                <a:latin typeface="メイリオ" panose="020B0604030504040204" pitchFamily="50" charset="-128"/>
                <a:ea typeface="メイリオ" panose="020B0604030504040204" pitchFamily="50" charset="-128"/>
              </a:rPr>
              <a:t>使用することであり、１回だけ使用する　　</a:t>
            </a:r>
            <a:endParaRPr lang="en-US" altLang="ja-JP" sz="6000" b="1" dirty="0">
              <a:solidFill>
                <a:schemeClr val="tx1"/>
              </a:solidFill>
              <a:latin typeface="メイリオ" panose="020B0604030504040204" pitchFamily="50" charset="-128"/>
              <a:ea typeface="メイリオ" panose="020B0604030504040204" pitchFamily="50" charset="-128"/>
            </a:endParaRPr>
          </a:p>
          <a:p>
            <a:pPr>
              <a:lnSpc>
                <a:spcPct val="120000"/>
              </a:lnSpc>
              <a:defRPr/>
            </a:pPr>
            <a:r>
              <a:rPr lang="ja-JP" altLang="en-US" sz="6000" b="1" dirty="0">
                <a:latin typeface="メイリオ" panose="020B0604030504040204" pitchFamily="50" charset="-128"/>
                <a:ea typeface="メイリオ" panose="020B0604030504040204" pitchFamily="50" charset="-128"/>
              </a:rPr>
              <a:t>　　　</a:t>
            </a:r>
            <a:r>
              <a:rPr lang="ja-JP" altLang="en-US" sz="6000" b="1" dirty="0">
                <a:solidFill>
                  <a:schemeClr val="tx1"/>
                </a:solidFill>
                <a:latin typeface="メイリオ" panose="020B0604030504040204" pitchFamily="50" charset="-128"/>
                <a:ea typeface="メイリオ" panose="020B0604030504040204" pitchFamily="50" charset="-128"/>
              </a:rPr>
              <a:t>ことは乱用とはいわない？</a:t>
            </a:r>
            <a:endParaRPr lang="ja-JP" altLang="en-US" sz="6000" b="1" dirty="0">
              <a:latin typeface="メイリオ" panose="020B0604030504040204" pitchFamily="50" charset="-128"/>
              <a:ea typeface="メイリオ" panose="020B0604030504040204" pitchFamily="50" charset="-128"/>
            </a:endParaRPr>
          </a:p>
        </p:txBody>
      </p:sp>
      <p:pic>
        <p:nvPicPr>
          <p:cNvPr id="12" name="図 11" descr="時計 が含まれている画像&#10;&#10;自動的に生成された説明">
            <a:extLst>
              <a:ext uri="{FF2B5EF4-FFF2-40B4-BE49-F238E27FC236}">
                <a16:creationId xmlns:a16="http://schemas.microsoft.com/office/drawing/2014/main" id="{7C9EABDA-17A2-4253-88DC-3253C69CBA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763487"/>
            <a:ext cx="2330026" cy="2996819"/>
          </a:xfrm>
          <a:prstGeom prst="rect">
            <a:avLst/>
          </a:prstGeom>
        </p:spPr>
      </p:pic>
      <p:pic>
        <p:nvPicPr>
          <p:cNvPr id="13" name="図 12" descr="おもちゃ, レゴ が含まれている画像&#10;&#10;自動的に生成された説明">
            <a:extLst>
              <a:ext uri="{FF2B5EF4-FFF2-40B4-BE49-F238E27FC236}">
                <a16:creationId xmlns:a16="http://schemas.microsoft.com/office/drawing/2014/main" id="{667C74A3-C68E-488A-9939-6496BED63D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9554" y="1781379"/>
            <a:ext cx="2330026" cy="2996819"/>
          </a:xfrm>
          <a:prstGeom prst="rect">
            <a:avLst/>
          </a:prstGeom>
        </p:spPr>
      </p:pic>
      <p:sp>
        <p:nvSpPr>
          <p:cNvPr id="14" name="メモ 1">
            <a:extLst>
              <a:ext uri="{FF2B5EF4-FFF2-40B4-BE49-F238E27FC236}">
                <a16:creationId xmlns:a16="http://schemas.microsoft.com/office/drawing/2014/main" id="{A941F796-1C3F-44BA-9EFF-D363E2D63BB9}"/>
              </a:ext>
            </a:extLst>
          </p:cNvPr>
          <p:cNvSpPr>
            <a:spLocks noChangeArrowheads="1"/>
          </p:cNvSpPr>
          <p:nvPr/>
        </p:nvSpPr>
        <p:spPr bwMode="auto">
          <a:xfrm>
            <a:off x="592612" y="4760306"/>
            <a:ext cx="8010659" cy="2061910"/>
          </a:xfrm>
          <a:prstGeom prst="foldedCorner">
            <a:avLst>
              <a:gd name="adj" fmla="val 16667"/>
            </a:avLst>
          </a:prstGeom>
          <a:solidFill>
            <a:schemeClr val="accent6">
              <a:lumMod val="20000"/>
              <a:lumOff val="80000"/>
            </a:schemeClr>
          </a:solidFill>
          <a:ln w="9525" algn="ctr">
            <a:noFill/>
            <a:round/>
            <a:headEnd/>
            <a:tailEnd/>
          </a:ln>
        </p:spPr>
        <p:txBody>
          <a:bodyPr anchor="t"/>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1" lang="ja-JP" altLang="en-US" sz="2800" b="1" dirty="0">
                <a:latin typeface="メイリオ" panose="020B0604030504040204" pitchFamily="50" charset="-128"/>
                <a:ea typeface="メイリオ" panose="020B0604030504040204" pitchFamily="50" charset="-128"/>
              </a:rPr>
              <a:t>答え：</a:t>
            </a:r>
            <a:r>
              <a:rPr kumimoji="1" lang="en-US" altLang="ja-JP" sz="8000" b="1" dirty="0">
                <a:solidFill>
                  <a:srgbClr val="C00000"/>
                </a:solidFill>
                <a:latin typeface="メイリオ" panose="020B0604030504040204" pitchFamily="50" charset="-128"/>
                <a:ea typeface="メイリオ" panose="020B0604030504040204" pitchFamily="50" charset="-128"/>
              </a:rPr>
              <a:t>×</a:t>
            </a:r>
          </a:p>
          <a:p>
            <a:pPr algn="ctr">
              <a:spcBef>
                <a:spcPct val="0"/>
              </a:spcBef>
              <a:buFontTx/>
              <a:buNone/>
            </a:pPr>
            <a:r>
              <a:rPr lang="ja-JP" altLang="en-US" b="1" dirty="0">
                <a:latin typeface="メイリオ" panose="020B0604030504040204" pitchFamily="50" charset="-128"/>
                <a:ea typeface="メイリオ" panose="020B0604030504040204" pitchFamily="50" charset="-128"/>
              </a:rPr>
              <a:t>たとえ</a:t>
            </a:r>
            <a:r>
              <a:rPr lang="ja-JP" altLang="en-US" b="1" dirty="0">
                <a:solidFill>
                  <a:srgbClr val="C00000"/>
                </a:solidFill>
                <a:latin typeface="メイリオ" panose="020B0604030504040204" pitchFamily="50" charset="-128"/>
                <a:ea typeface="メイリオ" panose="020B0604030504040204" pitchFamily="50" charset="-128"/>
              </a:rPr>
              <a:t>１回</a:t>
            </a:r>
            <a:r>
              <a:rPr lang="ja-JP" altLang="en-US" b="1" dirty="0">
                <a:latin typeface="メイリオ" panose="020B0604030504040204" pitchFamily="50" charset="-128"/>
                <a:ea typeface="メイリオ" panose="020B0604030504040204" pitchFamily="50" charset="-128"/>
              </a:rPr>
              <a:t>でも使ったら、</a:t>
            </a:r>
            <a:r>
              <a:rPr lang="ja-JP" altLang="en-US" b="1" dirty="0">
                <a:solidFill>
                  <a:srgbClr val="C00000"/>
                </a:solidFill>
                <a:latin typeface="メイリオ" panose="020B0604030504040204" pitchFamily="50" charset="-128"/>
                <a:ea typeface="メイリオ" panose="020B0604030504040204" pitchFamily="50" charset="-128"/>
              </a:rPr>
              <a:t>薬物乱用</a:t>
            </a:r>
            <a:r>
              <a:rPr lang="ja-JP" altLang="en-US" b="1" dirty="0">
                <a:latin typeface="メイリオ" panose="020B0604030504040204" pitchFamily="50" charset="-128"/>
                <a:ea typeface="メイリオ" panose="020B0604030504040204" pitchFamily="50" charset="-128"/>
              </a:rPr>
              <a:t>です！</a:t>
            </a:r>
            <a:endParaRPr kumimoji="1" lang="ja-JP" altLang="en-US"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514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3">
            <a:extLst>
              <a:ext uri="{FF2B5EF4-FFF2-40B4-BE49-F238E27FC236}">
                <a16:creationId xmlns:a16="http://schemas.microsoft.com/office/drawing/2014/main" id="{9F171ADF-F331-445B-9955-AC06E4453153}"/>
              </a:ext>
            </a:extLst>
          </p:cNvPr>
          <p:cNvSpPr txBox="1">
            <a:spLocks/>
          </p:cNvSpPr>
          <p:nvPr/>
        </p:nvSpPr>
        <p:spPr>
          <a:xfrm>
            <a:off x="0" y="24741"/>
            <a:ext cx="9144000" cy="1738746"/>
          </a:xfrm>
          <a:prstGeom prst="rect">
            <a:avLst/>
          </a:prstGeom>
          <a:solidFill>
            <a:schemeClr val="accent5">
              <a:lumMod val="40000"/>
              <a:lumOff val="60000"/>
            </a:schemeClr>
          </a:solidFill>
        </p:spPr>
        <p:txBody>
          <a:bodyPr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20000"/>
              </a:lnSpc>
              <a:defRPr/>
            </a:pPr>
            <a:r>
              <a:rPr lang="ja-JP" altLang="en-US" sz="4800" b="1" dirty="0">
                <a:latin typeface="メイリオ" panose="020B0604030504040204" pitchFamily="50" charset="-128"/>
                <a:ea typeface="メイリオ" panose="020B0604030504040204" pitchFamily="50" charset="-128"/>
              </a:rPr>
              <a:t>　問題：</a:t>
            </a:r>
            <a:r>
              <a:rPr lang="ja-JP" altLang="en-US" sz="4800" b="1" dirty="0">
                <a:solidFill>
                  <a:schemeClr val="tx1"/>
                </a:solidFill>
                <a:latin typeface="メイリオ" panose="020B0604030504040204" pitchFamily="50" charset="-128"/>
                <a:ea typeface="メイリオ" panose="020B0604030504040204" pitchFamily="50" charset="-128"/>
              </a:rPr>
              <a:t>薬物の使用をやめると、　　</a:t>
            </a:r>
            <a:endParaRPr lang="en-US" altLang="ja-JP" sz="4800" b="1" dirty="0">
              <a:solidFill>
                <a:schemeClr val="tx1"/>
              </a:solidFill>
              <a:latin typeface="メイリオ" panose="020B0604030504040204" pitchFamily="50" charset="-128"/>
              <a:ea typeface="メイリオ" panose="020B0604030504040204" pitchFamily="50" charset="-128"/>
            </a:endParaRPr>
          </a:p>
          <a:p>
            <a:pPr>
              <a:lnSpc>
                <a:spcPct val="120000"/>
              </a:lnSpc>
              <a:defRPr/>
            </a:pPr>
            <a:r>
              <a:rPr lang="ja-JP" altLang="en-US" sz="4800" b="1" dirty="0">
                <a:latin typeface="メイリオ" panose="020B0604030504040204" pitchFamily="50" charset="-128"/>
                <a:ea typeface="メイリオ" panose="020B0604030504040204" pitchFamily="50" charset="-128"/>
              </a:rPr>
              <a:t>　　　　</a:t>
            </a:r>
            <a:r>
              <a:rPr lang="ja-JP" altLang="en-US" sz="4800" b="1" dirty="0">
                <a:solidFill>
                  <a:schemeClr val="tx1"/>
                </a:solidFill>
                <a:latin typeface="メイリオ" panose="020B0604030504040204" pitchFamily="50" charset="-128"/>
                <a:ea typeface="メイリオ" panose="020B0604030504040204" pitchFamily="50" charset="-128"/>
              </a:rPr>
              <a:t>体は元に戻る？</a:t>
            </a:r>
            <a:endParaRPr lang="ja-JP" altLang="en-US" sz="4800" b="1" dirty="0">
              <a:latin typeface="メイリオ" panose="020B0604030504040204" pitchFamily="50" charset="-128"/>
              <a:ea typeface="メイリオ" panose="020B0604030504040204" pitchFamily="50" charset="-128"/>
            </a:endParaRPr>
          </a:p>
        </p:txBody>
      </p:sp>
      <p:pic>
        <p:nvPicPr>
          <p:cNvPr id="12" name="図 11" descr="時計 が含まれている画像&#10;&#10;自動的に生成された説明">
            <a:extLst>
              <a:ext uri="{FF2B5EF4-FFF2-40B4-BE49-F238E27FC236}">
                <a16:creationId xmlns:a16="http://schemas.microsoft.com/office/drawing/2014/main" id="{7C9EABDA-17A2-4253-88DC-3253C69CBA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763487"/>
            <a:ext cx="2330026" cy="2996819"/>
          </a:xfrm>
          <a:prstGeom prst="rect">
            <a:avLst/>
          </a:prstGeom>
        </p:spPr>
      </p:pic>
      <p:pic>
        <p:nvPicPr>
          <p:cNvPr id="13" name="図 12" descr="おもちゃ, レゴ が含まれている画像&#10;&#10;自動的に生成された説明">
            <a:extLst>
              <a:ext uri="{FF2B5EF4-FFF2-40B4-BE49-F238E27FC236}">
                <a16:creationId xmlns:a16="http://schemas.microsoft.com/office/drawing/2014/main" id="{667C74A3-C68E-488A-9939-6496BED63D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9554" y="1781379"/>
            <a:ext cx="2330026" cy="2996819"/>
          </a:xfrm>
          <a:prstGeom prst="rect">
            <a:avLst/>
          </a:prstGeom>
        </p:spPr>
      </p:pic>
      <p:sp>
        <p:nvSpPr>
          <p:cNvPr id="14" name="メモ 1">
            <a:extLst>
              <a:ext uri="{FF2B5EF4-FFF2-40B4-BE49-F238E27FC236}">
                <a16:creationId xmlns:a16="http://schemas.microsoft.com/office/drawing/2014/main" id="{A941F796-1C3F-44BA-9EFF-D363E2D63BB9}"/>
              </a:ext>
            </a:extLst>
          </p:cNvPr>
          <p:cNvSpPr>
            <a:spLocks noChangeArrowheads="1"/>
          </p:cNvSpPr>
          <p:nvPr/>
        </p:nvSpPr>
        <p:spPr bwMode="auto">
          <a:xfrm>
            <a:off x="592612" y="4760306"/>
            <a:ext cx="8010659" cy="2061910"/>
          </a:xfrm>
          <a:prstGeom prst="foldedCorner">
            <a:avLst>
              <a:gd name="adj" fmla="val 16667"/>
            </a:avLst>
          </a:prstGeom>
          <a:solidFill>
            <a:schemeClr val="accent6">
              <a:lumMod val="20000"/>
              <a:lumOff val="80000"/>
            </a:schemeClr>
          </a:solidFill>
          <a:ln w="9525" algn="ctr">
            <a:noFill/>
            <a:round/>
            <a:headEnd/>
            <a:tailEnd/>
          </a:ln>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1" lang="ja-JP" altLang="en-US" sz="2800" b="1" dirty="0">
                <a:latin typeface="メイリオ" panose="020B0604030504040204" pitchFamily="50" charset="-128"/>
                <a:ea typeface="メイリオ" panose="020B0604030504040204" pitchFamily="50" charset="-128"/>
              </a:rPr>
              <a:t>答え：</a:t>
            </a:r>
            <a:r>
              <a:rPr kumimoji="1" lang="en-US" altLang="ja-JP" sz="8000" b="1" dirty="0">
                <a:solidFill>
                  <a:srgbClr val="C00000"/>
                </a:solidFill>
                <a:latin typeface="メイリオ" panose="020B0604030504040204" pitchFamily="50" charset="-128"/>
                <a:ea typeface="メイリオ" panose="020B0604030504040204" pitchFamily="50" charset="-128"/>
              </a:rPr>
              <a:t>×</a:t>
            </a:r>
          </a:p>
          <a:p>
            <a:pPr algn="ctr">
              <a:spcBef>
                <a:spcPct val="0"/>
              </a:spcBef>
              <a:buFontTx/>
              <a:buNone/>
            </a:pPr>
            <a:r>
              <a:rPr lang="ja-JP" altLang="en-US" b="1" dirty="0">
                <a:latin typeface="メイリオ" panose="020B0604030504040204" pitchFamily="50" charset="-128"/>
                <a:ea typeface="メイリオ" panose="020B0604030504040204" pitchFamily="50" charset="-128"/>
              </a:rPr>
              <a:t>薬物の使用をやめても元には戻りません。</a:t>
            </a:r>
            <a:r>
              <a:rPr lang="ja-JP" altLang="en-US" b="1" dirty="0">
                <a:solidFill>
                  <a:srgbClr val="C00000"/>
                </a:solidFill>
                <a:latin typeface="メイリオ" panose="020B0604030504040204" pitchFamily="50" charset="-128"/>
                <a:ea typeface="メイリオ" panose="020B0604030504040204" pitchFamily="50" charset="-128"/>
              </a:rPr>
              <a:t>薬物</a:t>
            </a:r>
            <a:r>
              <a:rPr lang="ja-JP" altLang="en-US" b="1" dirty="0">
                <a:latin typeface="メイリオ" panose="020B0604030504040204" pitchFamily="50" charset="-128"/>
                <a:ea typeface="メイリオ" panose="020B0604030504040204" pitchFamily="50" charset="-128"/>
              </a:rPr>
              <a:t>の害は一生続きます。</a:t>
            </a:r>
            <a:endParaRPr kumimoji="1" lang="ja-JP" altLang="en-US"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5290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3">
            <a:extLst>
              <a:ext uri="{FF2B5EF4-FFF2-40B4-BE49-F238E27FC236}">
                <a16:creationId xmlns:a16="http://schemas.microsoft.com/office/drawing/2014/main" id="{9F171ADF-F331-445B-9955-AC06E4453153}"/>
              </a:ext>
            </a:extLst>
          </p:cNvPr>
          <p:cNvSpPr txBox="1">
            <a:spLocks/>
          </p:cNvSpPr>
          <p:nvPr/>
        </p:nvSpPr>
        <p:spPr>
          <a:xfrm>
            <a:off x="0" y="24741"/>
            <a:ext cx="9144000" cy="1738746"/>
          </a:xfrm>
          <a:prstGeom prst="rect">
            <a:avLst/>
          </a:prstGeom>
          <a:solidFill>
            <a:schemeClr val="accent5">
              <a:lumMod val="40000"/>
              <a:lumOff val="60000"/>
            </a:schemeClr>
          </a:solidFill>
        </p:spPr>
        <p:txBody>
          <a:bodyPr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20000"/>
              </a:lnSpc>
              <a:defRPr/>
            </a:pPr>
            <a:r>
              <a:rPr lang="ja-JP" altLang="en-US" sz="4800" b="1" dirty="0">
                <a:latin typeface="メイリオ" panose="020B0604030504040204" pitchFamily="50" charset="-128"/>
                <a:ea typeface="メイリオ" panose="020B0604030504040204" pitchFamily="50" charset="-128"/>
              </a:rPr>
              <a:t>　問題：</a:t>
            </a:r>
            <a:r>
              <a:rPr lang="ja-JP" altLang="en-US" sz="4800" b="1" dirty="0">
                <a:solidFill>
                  <a:schemeClr val="tx1"/>
                </a:solidFill>
                <a:latin typeface="メイリオ" panose="020B0604030504040204" pitchFamily="50" charset="-128"/>
                <a:ea typeface="メイリオ" panose="020B0604030504040204" pitchFamily="50" charset="-128"/>
              </a:rPr>
              <a:t>大麻は合法で、身体に</a:t>
            </a:r>
            <a:endParaRPr lang="en-US" altLang="ja-JP" sz="4800" b="1" dirty="0">
              <a:solidFill>
                <a:schemeClr val="tx1"/>
              </a:solidFill>
              <a:latin typeface="メイリオ" panose="020B0604030504040204" pitchFamily="50" charset="-128"/>
              <a:ea typeface="メイリオ" panose="020B0604030504040204" pitchFamily="50" charset="-128"/>
            </a:endParaRPr>
          </a:p>
          <a:p>
            <a:pPr>
              <a:lnSpc>
                <a:spcPct val="120000"/>
              </a:lnSpc>
              <a:defRPr/>
            </a:pPr>
            <a:r>
              <a:rPr lang="ja-JP" altLang="en-US" sz="4800" b="1" dirty="0">
                <a:latin typeface="メイリオ" panose="020B0604030504040204" pitchFamily="50" charset="-128"/>
                <a:ea typeface="メイリオ" panose="020B0604030504040204" pitchFamily="50" charset="-128"/>
              </a:rPr>
              <a:t>　　　　</a:t>
            </a:r>
            <a:r>
              <a:rPr lang="ja-JP" altLang="en-US" sz="4800" b="1" dirty="0">
                <a:solidFill>
                  <a:schemeClr val="tx1"/>
                </a:solidFill>
                <a:latin typeface="メイリオ" panose="020B0604030504040204" pitchFamily="50" charset="-128"/>
                <a:ea typeface="メイリオ" panose="020B0604030504040204" pitchFamily="50" charset="-128"/>
              </a:rPr>
              <a:t>も安全</a:t>
            </a:r>
            <a:r>
              <a:rPr lang="ja-JP" altLang="en-US" sz="4800" b="1" dirty="0">
                <a:latin typeface="メイリオ" panose="020B0604030504040204" pitchFamily="50" charset="-128"/>
                <a:ea typeface="メイリオ" panose="020B0604030504040204" pitchFamily="50" charset="-128"/>
              </a:rPr>
              <a:t>？</a:t>
            </a:r>
          </a:p>
        </p:txBody>
      </p:sp>
      <p:pic>
        <p:nvPicPr>
          <p:cNvPr id="12" name="図 11" descr="時計 が含まれている画像&#10;&#10;自動的に生成された説明">
            <a:extLst>
              <a:ext uri="{FF2B5EF4-FFF2-40B4-BE49-F238E27FC236}">
                <a16:creationId xmlns:a16="http://schemas.microsoft.com/office/drawing/2014/main" id="{7C9EABDA-17A2-4253-88DC-3253C69CBA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763487"/>
            <a:ext cx="2330026" cy="2996819"/>
          </a:xfrm>
          <a:prstGeom prst="rect">
            <a:avLst/>
          </a:prstGeom>
        </p:spPr>
      </p:pic>
      <p:pic>
        <p:nvPicPr>
          <p:cNvPr id="13" name="図 12" descr="おもちゃ, レゴ が含まれている画像&#10;&#10;自動的に生成された説明">
            <a:extLst>
              <a:ext uri="{FF2B5EF4-FFF2-40B4-BE49-F238E27FC236}">
                <a16:creationId xmlns:a16="http://schemas.microsoft.com/office/drawing/2014/main" id="{667C74A3-C68E-488A-9939-6496BED63D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9554" y="1781379"/>
            <a:ext cx="2330026" cy="2996819"/>
          </a:xfrm>
          <a:prstGeom prst="rect">
            <a:avLst/>
          </a:prstGeom>
        </p:spPr>
      </p:pic>
      <p:sp>
        <p:nvSpPr>
          <p:cNvPr id="14" name="メモ 1">
            <a:extLst>
              <a:ext uri="{FF2B5EF4-FFF2-40B4-BE49-F238E27FC236}">
                <a16:creationId xmlns:a16="http://schemas.microsoft.com/office/drawing/2014/main" id="{A941F796-1C3F-44BA-9EFF-D363E2D63BB9}"/>
              </a:ext>
            </a:extLst>
          </p:cNvPr>
          <p:cNvSpPr>
            <a:spLocks noChangeArrowheads="1"/>
          </p:cNvSpPr>
          <p:nvPr/>
        </p:nvSpPr>
        <p:spPr bwMode="auto">
          <a:xfrm>
            <a:off x="592612" y="4760306"/>
            <a:ext cx="8010659" cy="2061910"/>
          </a:xfrm>
          <a:prstGeom prst="foldedCorner">
            <a:avLst>
              <a:gd name="adj" fmla="val 16667"/>
            </a:avLst>
          </a:prstGeom>
          <a:solidFill>
            <a:schemeClr val="accent6">
              <a:lumMod val="20000"/>
              <a:lumOff val="80000"/>
            </a:schemeClr>
          </a:solidFill>
          <a:ln w="9525" algn="ctr">
            <a:noFill/>
            <a:round/>
            <a:headEnd/>
            <a:tailEnd/>
          </a:ln>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1" lang="ja-JP" altLang="en-US" sz="2800" b="1" dirty="0">
                <a:latin typeface="メイリオ" panose="020B0604030504040204" pitchFamily="50" charset="-128"/>
                <a:ea typeface="メイリオ" panose="020B0604030504040204" pitchFamily="50" charset="-128"/>
              </a:rPr>
              <a:t>答え：</a:t>
            </a:r>
            <a:r>
              <a:rPr kumimoji="1" lang="en-US" altLang="ja-JP" sz="8000" b="1" dirty="0">
                <a:solidFill>
                  <a:srgbClr val="C00000"/>
                </a:solidFill>
                <a:latin typeface="メイリオ" panose="020B0604030504040204" pitchFamily="50" charset="-128"/>
                <a:ea typeface="メイリオ" panose="020B0604030504040204" pitchFamily="50" charset="-128"/>
              </a:rPr>
              <a:t>×</a:t>
            </a:r>
          </a:p>
          <a:p>
            <a:pPr algn="ctr">
              <a:spcBef>
                <a:spcPct val="0"/>
              </a:spcBef>
              <a:buFontTx/>
              <a:buNone/>
            </a:pPr>
            <a:r>
              <a:rPr lang="ja-JP" altLang="en-US" b="1" dirty="0">
                <a:latin typeface="メイリオ" panose="020B0604030504040204" pitchFamily="50" charset="-128"/>
                <a:ea typeface="メイリオ" panose="020B0604030504040204" pitchFamily="50" charset="-128"/>
              </a:rPr>
              <a:t>大麻は他の薬物と同様に</a:t>
            </a:r>
            <a:r>
              <a:rPr lang="ja-JP" altLang="en-US" b="1" dirty="0">
                <a:solidFill>
                  <a:srgbClr val="C00000"/>
                </a:solidFill>
                <a:latin typeface="メイリオ" panose="020B0604030504040204" pitchFamily="50" charset="-128"/>
                <a:ea typeface="メイリオ" panose="020B0604030504040204" pitchFamily="50" charset="-128"/>
              </a:rPr>
              <a:t>違法</a:t>
            </a:r>
            <a:r>
              <a:rPr lang="ja-JP" altLang="en-US" b="1" dirty="0">
                <a:latin typeface="メイリオ" panose="020B0604030504040204" pitchFamily="50" charset="-128"/>
                <a:ea typeface="メイリオ" panose="020B0604030504040204" pitchFamily="50" charset="-128"/>
              </a:rPr>
              <a:t>で</a:t>
            </a:r>
            <a:endParaRPr lang="en-US" altLang="ja-JP" b="1" dirty="0">
              <a:latin typeface="メイリオ" panose="020B0604030504040204" pitchFamily="50" charset="-128"/>
              <a:ea typeface="メイリオ" panose="020B0604030504040204" pitchFamily="50" charset="-128"/>
            </a:endParaRPr>
          </a:p>
          <a:p>
            <a:pPr algn="ctr">
              <a:spcBef>
                <a:spcPct val="0"/>
              </a:spcBef>
              <a:buFontTx/>
              <a:buNone/>
            </a:pPr>
            <a:r>
              <a:rPr lang="ja-JP" altLang="en-US" b="1" dirty="0">
                <a:latin typeface="メイリオ" panose="020B0604030504040204" pitchFamily="50" charset="-128"/>
                <a:ea typeface="メイリオ" panose="020B0604030504040204" pitchFamily="50" charset="-128"/>
              </a:rPr>
              <a:t>身体に</a:t>
            </a:r>
            <a:r>
              <a:rPr lang="ja-JP" altLang="en-US" b="1" dirty="0">
                <a:solidFill>
                  <a:srgbClr val="C00000"/>
                </a:solidFill>
                <a:latin typeface="メイリオ" panose="020B0604030504040204" pitchFamily="50" charset="-128"/>
                <a:ea typeface="メイリオ" panose="020B0604030504040204" pitchFamily="50" charset="-128"/>
              </a:rPr>
              <a:t>悪影響</a:t>
            </a:r>
            <a:r>
              <a:rPr lang="ja-JP" altLang="en-US" b="1" dirty="0">
                <a:latin typeface="メイリオ" panose="020B0604030504040204" pitchFamily="50" charset="-128"/>
                <a:ea typeface="メイリオ" panose="020B0604030504040204" pitchFamily="50" charset="-128"/>
              </a:rPr>
              <a:t>を及ぼします。</a:t>
            </a:r>
            <a:endParaRPr kumimoji="1" lang="ja-JP" altLang="en-US"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0035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t>長崎県</a:t>
            </a:r>
          </a:p>
        </p:txBody>
      </p:sp>
      <p:sp>
        <p:nvSpPr>
          <p:cNvPr id="5" name="タイトル 3">
            <a:extLst>
              <a:ext uri="{FF2B5EF4-FFF2-40B4-BE49-F238E27FC236}">
                <a16:creationId xmlns:a16="http://schemas.microsoft.com/office/drawing/2014/main" id="{596328C3-5C9F-4AA8-9738-D2DBD6A0E77C}"/>
              </a:ext>
            </a:extLst>
          </p:cNvPr>
          <p:cNvSpPr txBox="1">
            <a:spLocks/>
          </p:cNvSpPr>
          <p:nvPr/>
        </p:nvSpPr>
        <p:spPr>
          <a:xfrm>
            <a:off x="0" y="2857500"/>
            <a:ext cx="9144000" cy="1143000"/>
          </a:xfrm>
          <a:prstGeom prst="rect">
            <a:avLst/>
          </a:prstGeom>
          <a:solidFill>
            <a:schemeClr val="accent5">
              <a:lumMod val="40000"/>
              <a:lumOff val="60000"/>
            </a:schemeClr>
          </a:solidFill>
        </p:spPr>
        <p:txBody>
          <a:bodyPr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lnSpc>
                <a:spcPts val="9000"/>
              </a:lnSpc>
              <a:defRPr/>
            </a:pPr>
            <a:r>
              <a:rPr lang="ja-JP" altLang="en-US" sz="7200" b="1" dirty="0">
                <a:latin typeface="メイリオ" panose="020B0604030504040204" pitchFamily="50" charset="-128"/>
                <a:ea typeface="メイリオ" panose="020B0604030504040204" pitchFamily="50" charset="-128"/>
              </a:rPr>
              <a:t>薬物乱用の</a:t>
            </a:r>
            <a:r>
              <a:rPr lang="ja-JP" altLang="en-US" sz="7200" b="1" dirty="0">
                <a:solidFill>
                  <a:srgbClr val="C00000"/>
                </a:solidFill>
                <a:latin typeface="メイリオ" panose="020B0604030504040204" pitchFamily="50" charset="-128"/>
                <a:ea typeface="メイリオ" panose="020B0604030504040204" pitchFamily="50" charset="-128"/>
              </a:rPr>
              <a:t>きっかけ</a:t>
            </a:r>
            <a:endParaRPr lang="ja-JP" altLang="en-US" sz="72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57576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824A2BB5-9DB6-44D7-871C-CADEBFD1F05A}"/>
              </a:ext>
            </a:extLst>
          </p:cNvPr>
          <p:cNvSpPr txBox="1">
            <a:spLocks noChangeArrowheads="1"/>
          </p:cNvSpPr>
          <p:nvPr/>
        </p:nvSpPr>
        <p:spPr bwMode="auto">
          <a:xfrm>
            <a:off x="0" y="82044"/>
            <a:ext cx="9144000" cy="1015663"/>
          </a:xfrm>
          <a:prstGeom prst="rect">
            <a:avLst/>
          </a:prstGeom>
          <a:solidFill>
            <a:schemeClr val="accent5">
              <a:lumMod val="40000"/>
              <a:lumOff val="60000"/>
            </a:schemeClr>
          </a:solidFill>
          <a:ln>
            <a:noFill/>
          </a:ln>
        </p:spPr>
        <p:txBody>
          <a:bodyPr wrap="square" anchor="b">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1" lang="ja-JP" altLang="en-US" sz="6000" b="1" dirty="0">
                <a:latin typeface="メイリオ" panose="020B0604030504040204" pitchFamily="50" charset="-128"/>
                <a:ea typeface="メイリオ" panose="020B0604030504040204" pitchFamily="50" charset="-128"/>
              </a:rPr>
              <a:t>「薬</a:t>
            </a:r>
            <a:r>
              <a:rPr lang="ja-JP" altLang="en-US" sz="6000" b="1" dirty="0">
                <a:latin typeface="メイリオ" panose="020B0604030504040204" pitchFamily="50" charset="-128"/>
                <a:ea typeface="メイリオ" panose="020B0604030504040204" pitchFamily="50" charset="-128"/>
              </a:rPr>
              <a:t>」の働き</a:t>
            </a:r>
            <a:endParaRPr kumimoji="1" lang="ja-JP" altLang="en-US" sz="6000" b="1" dirty="0">
              <a:latin typeface="メイリオ" panose="020B0604030504040204" pitchFamily="50" charset="-128"/>
              <a:ea typeface="メイリオ" panose="020B0604030504040204" pitchFamily="50" charset="-128"/>
            </a:endParaRPr>
          </a:p>
        </p:txBody>
      </p:sp>
      <p:sp>
        <p:nvSpPr>
          <p:cNvPr id="5" name="角丸四角形 10">
            <a:extLst>
              <a:ext uri="{FF2B5EF4-FFF2-40B4-BE49-F238E27FC236}">
                <a16:creationId xmlns:a16="http://schemas.microsoft.com/office/drawing/2014/main" id="{F37E278F-E12A-433E-B325-40DE1E299B7B}"/>
              </a:ext>
            </a:extLst>
          </p:cNvPr>
          <p:cNvSpPr>
            <a:spLocks noChangeArrowheads="1"/>
          </p:cNvSpPr>
          <p:nvPr/>
        </p:nvSpPr>
        <p:spPr bwMode="auto">
          <a:xfrm>
            <a:off x="158452" y="1399194"/>
            <a:ext cx="5532899" cy="4620415"/>
          </a:xfrm>
          <a:prstGeom prst="roundRect">
            <a:avLst>
              <a:gd name="adj" fmla="val 16667"/>
            </a:avLst>
          </a:prstGeom>
          <a:solidFill>
            <a:schemeClr val="accent6">
              <a:lumMod val="20000"/>
              <a:lumOff val="80000"/>
            </a:schemeClr>
          </a:solidFill>
          <a:ln w="25400" algn="ctr">
            <a:noFill/>
            <a:round/>
            <a:headEnd/>
            <a:tailEnd/>
          </a:ln>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1" lang="ja-JP" altLang="en-US" sz="4000" dirty="0">
                <a:solidFill>
                  <a:srgbClr val="FF66FF"/>
                </a:solidFill>
                <a:latin typeface="メイリオ" panose="020B0604030504040204" pitchFamily="50" charset="-128"/>
                <a:ea typeface="メイリオ" panose="020B0604030504040204" pitchFamily="50" charset="-128"/>
              </a:rPr>
              <a:t>薬</a:t>
            </a:r>
            <a:r>
              <a:rPr kumimoji="1" lang="ja-JP" altLang="en-US" sz="4000" dirty="0">
                <a:latin typeface="メイリオ" panose="020B0604030504040204" pitchFamily="50" charset="-128"/>
                <a:ea typeface="メイリオ" panose="020B0604030504040204" pitchFamily="50" charset="-128"/>
              </a:rPr>
              <a:t>は、病気やけがを早く治すのに役立つ。</a:t>
            </a:r>
          </a:p>
          <a:p>
            <a:pPr eaLnBrk="1" hangingPunct="1">
              <a:spcBef>
                <a:spcPct val="0"/>
              </a:spcBef>
              <a:buFontTx/>
              <a:buNone/>
            </a:pPr>
            <a:r>
              <a:rPr kumimoji="1" lang="ja-JP" altLang="en-US" sz="4000" dirty="0">
                <a:latin typeface="メイリオ" panose="020B0604030504040204" pitchFamily="50" charset="-128"/>
                <a:ea typeface="メイリオ" panose="020B0604030504040204" pitchFamily="50" charset="-128"/>
              </a:rPr>
              <a:t>また、ばい菌をやっつけたり、</a:t>
            </a:r>
            <a:r>
              <a:rPr kumimoji="1" lang="ja-JP" altLang="en-US" sz="4000" dirty="0">
                <a:solidFill>
                  <a:srgbClr val="FF66FF"/>
                </a:solidFill>
                <a:latin typeface="メイリオ" panose="020B0604030504040204" pitchFamily="50" charset="-128"/>
                <a:ea typeface="メイリオ" panose="020B0604030504040204" pitchFamily="50" charset="-128"/>
              </a:rPr>
              <a:t>痛みや熱をおさえたり</a:t>
            </a:r>
            <a:r>
              <a:rPr kumimoji="1" lang="ja-JP" altLang="en-US" sz="4000" dirty="0">
                <a:latin typeface="メイリオ" panose="020B0604030504040204" pitchFamily="50" charset="-128"/>
                <a:ea typeface="メイリオ" panose="020B0604030504040204" pitchFamily="50" charset="-128"/>
              </a:rPr>
              <a:t>して、</a:t>
            </a:r>
          </a:p>
          <a:p>
            <a:pPr eaLnBrk="1" hangingPunct="1">
              <a:spcBef>
                <a:spcPct val="0"/>
              </a:spcBef>
              <a:buFontTx/>
              <a:buNone/>
            </a:pPr>
            <a:r>
              <a:rPr kumimoji="1" lang="ja-JP" altLang="en-US" sz="4000" dirty="0">
                <a:solidFill>
                  <a:srgbClr val="FF66FF"/>
                </a:solidFill>
                <a:latin typeface="メイリオ" panose="020B0604030504040204" pitchFamily="50" charset="-128"/>
                <a:ea typeface="メイリオ" panose="020B0604030504040204" pitchFamily="50" charset="-128"/>
              </a:rPr>
              <a:t>健康な状態に戻るのを助けたり</a:t>
            </a:r>
            <a:r>
              <a:rPr kumimoji="1" lang="ja-JP" altLang="en-US" sz="4000" dirty="0">
                <a:latin typeface="メイリオ" panose="020B0604030504040204" pitchFamily="50" charset="-128"/>
                <a:ea typeface="メイリオ" panose="020B0604030504040204" pitchFamily="50" charset="-128"/>
              </a:rPr>
              <a:t>する。</a:t>
            </a:r>
          </a:p>
        </p:txBody>
      </p:sp>
      <p:pic>
        <p:nvPicPr>
          <p:cNvPr id="7" name="図 1">
            <a:extLst>
              <a:ext uri="{FF2B5EF4-FFF2-40B4-BE49-F238E27FC236}">
                <a16:creationId xmlns:a16="http://schemas.microsoft.com/office/drawing/2014/main" id="{9281D19E-67A8-46D2-BF64-9C06A48482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751CA389-00AE-4FC2-9001-42179EA083D7}"/>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graphicFrame>
        <p:nvGraphicFramePr>
          <p:cNvPr id="9" name="Object 3">
            <a:extLst>
              <a:ext uri="{FF2B5EF4-FFF2-40B4-BE49-F238E27FC236}">
                <a16:creationId xmlns:a16="http://schemas.microsoft.com/office/drawing/2014/main" id="{DCCBE6DB-F04C-4886-B2DB-242D34CFEB73}"/>
              </a:ext>
            </a:extLst>
          </p:cNvPr>
          <p:cNvGraphicFramePr>
            <a:graphicFrameLocks noChangeAspect="1"/>
          </p:cNvGraphicFramePr>
          <p:nvPr>
            <p:extLst>
              <p:ext uri="{D42A27DB-BD31-4B8C-83A1-F6EECF244321}">
                <p14:modId xmlns:p14="http://schemas.microsoft.com/office/powerpoint/2010/main" val="2334037451"/>
              </p:ext>
            </p:extLst>
          </p:nvPr>
        </p:nvGraphicFramePr>
        <p:xfrm>
          <a:off x="5874586" y="2144493"/>
          <a:ext cx="3084924" cy="2332914"/>
        </p:xfrm>
        <a:graphic>
          <a:graphicData uri="http://schemas.openxmlformats.org/presentationml/2006/ole">
            <mc:AlternateContent xmlns:mc="http://schemas.openxmlformats.org/markup-compatibility/2006">
              <mc:Choice xmlns:v="urn:schemas-microsoft-com:vml" Requires="v">
                <p:oleObj spid="_x0000_s2069" name="Image" r:id="rId5" imgW="5676190" imgH="4292063" progId="Photoshop.Image.6">
                  <p:embed/>
                </p:oleObj>
              </mc:Choice>
              <mc:Fallback>
                <p:oleObj name="Image" r:id="rId5" imgW="5676190" imgH="4292063" progId="Photoshop.Image.6">
                  <p:embed/>
                  <p:pic>
                    <p:nvPicPr>
                      <p:cNvPr id="7" name="Object 3">
                        <a:extLst>
                          <a:ext uri="{FF2B5EF4-FFF2-40B4-BE49-F238E27FC236}">
                            <a16:creationId xmlns:a16="http://schemas.microsoft.com/office/drawing/2014/main" id="{276CA172-1716-4B63-B836-6849F0BEC8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4586" y="2144493"/>
                        <a:ext cx="3084924" cy="233291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262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4A9C1143-F022-40D7-8C21-69659E00F0F2}"/>
              </a:ext>
            </a:extLst>
          </p:cNvPr>
          <p:cNvSpPr txBox="1"/>
          <p:nvPr/>
        </p:nvSpPr>
        <p:spPr>
          <a:xfrm>
            <a:off x="314012" y="1076927"/>
            <a:ext cx="8515976" cy="1938992"/>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薬物乱用のきっかけは、「好奇心」や「不安」、「友達から誘われた」「仲間はずれが怖くて」などの気持ちの面があげられます。しかし、「ちょっとだけなら」と軽い気持ちで手を出すと、気づいた時には薬物から抜け出せなくなってしまいます。</a:t>
            </a:r>
          </a:p>
        </p:txBody>
      </p:sp>
      <p:pic>
        <p:nvPicPr>
          <p:cNvPr id="3" name="図 2">
            <a:extLst>
              <a:ext uri="{FF2B5EF4-FFF2-40B4-BE49-F238E27FC236}">
                <a16:creationId xmlns:a16="http://schemas.microsoft.com/office/drawing/2014/main" id="{E57A991B-0F7C-4AB9-9A2A-0A87E4A283BC}"/>
              </a:ext>
            </a:extLst>
          </p:cNvPr>
          <p:cNvPicPr>
            <a:picLocks noChangeAspect="1"/>
          </p:cNvPicPr>
          <p:nvPr/>
        </p:nvPicPr>
        <p:blipFill>
          <a:blip r:embed="rId3"/>
          <a:stretch>
            <a:fillRect/>
          </a:stretch>
        </p:blipFill>
        <p:spPr>
          <a:xfrm>
            <a:off x="0" y="3015919"/>
            <a:ext cx="9144000" cy="3600786"/>
          </a:xfrm>
          <a:prstGeom prst="rect">
            <a:avLst/>
          </a:prstGeom>
        </p:spPr>
      </p:pic>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t>長崎県</a:t>
            </a:r>
          </a:p>
        </p:txBody>
      </p:sp>
      <p:sp>
        <p:nvSpPr>
          <p:cNvPr id="8" name="テキスト ボックス 7">
            <a:extLst>
              <a:ext uri="{FF2B5EF4-FFF2-40B4-BE49-F238E27FC236}">
                <a16:creationId xmlns:a16="http://schemas.microsoft.com/office/drawing/2014/main" id="{FD5BBE15-69BA-491C-9202-27DC5AAD7864}"/>
              </a:ext>
            </a:extLst>
          </p:cNvPr>
          <p:cNvSpPr txBox="1"/>
          <p:nvPr/>
        </p:nvSpPr>
        <p:spPr>
          <a:xfrm>
            <a:off x="499971" y="6614267"/>
            <a:ext cx="5901069" cy="276999"/>
          </a:xfrm>
          <a:prstGeom prst="rect">
            <a:avLst/>
          </a:prstGeom>
          <a:noFill/>
        </p:spPr>
        <p:txBody>
          <a:bodyPr wrap="square" rtlCol="0">
            <a:spAutoFit/>
          </a:bodyPr>
          <a:lstStyle/>
          <a:p>
            <a:r>
              <a:rPr kumimoji="1" lang="ja-JP" altLang="en-US" sz="1200" dirty="0">
                <a:solidFill>
                  <a:schemeClr val="bg1">
                    <a:lumMod val="50000"/>
                  </a:schemeClr>
                </a:solidFill>
                <a:latin typeface="+mn-ea"/>
              </a:rPr>
              <a:t>イラスト出典：薬物乱用防止読本「健康に生きようパート</a:t>
            </a:r>
            <a:r>
              <a:rPr lang="en-US" altLang="ja-JP" sz="1200" dirty="0">
                <a:solidFill>
                  <a:schemeClr val="bg1">
                    <a:lumMod val="50000"/>
                  </a:schemeClr>
                </a:solidFill>
                <a:latin typeface="+mn-ea"/>
              </a:rPr>
              <a:t>36</a:t>
            </a:r>
            <a:r>
              <a:rPr kumimoji="1" lang="ja-JP" altLang="en-US" sz="1200" dirty="0">
                <a:solidFill>
                  <a:schemeClr val="bg1">
                    <a:lumMod val="50000"/>
                  </a:schemeClr>
                </a:solidFill>
                <a:latin typeface="+mn-ea"/>
              </a:rPr>
              <a:t>」（厚生労働省）</a:t>
            </a:r>
          </a:p>
        </p:txBody>
      </p:sp>
      <p:sp>
        <p:nvSpPr>
          <p:cNvPr id="9" name="タイトル 1">
            <a:extLst>
              <a:ext uri="{FF2B5EF4-FFF2-40B4-BE49-F238E27FC236}">
                <a16:creationId xmlns:a16="http://schemas.microsoft.com/office/drawing/2014/main" id="{49EADF55-26C5-4D85-BE12-CC49D1ED00A0}"/>
              </a:ext>
            </a:extLst>
          </p:cNvPr>
          <p:cNvSpPr txBox="1">
            <a:spLocks noChangeArrowheads="1"/>
          </p:cNvSpPr>
          <p:nvPr/>
        </p:nvSpPr>
        <p:spPr>
          <a:xfrm>
            <a:off x="0" y="27296"/>
            <a:ext cx="9144000"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800" b="1" dirty="0">
                <a:latin typeface="メイリオ" panose="020B0604030504040204" pitchFamily="50" charset="-128"/>
                <a:ea typeface="メイリオ" panose="020B0604030504040204" pitchFamily="50" charset="-128"/>
              </a:rPr>
              <a:t>薬物乱用のきっかけ</a:t>
            </a:r>
          </a:p>
        </p:txBody>
      </p:sp>
    </p:spTree>
    <p:extLst>
      <p:ext uri="{BB962C8B-B14F-4D97-AF65-F5344CB8AC3E}">
        <p14:creationId xmlns:p14="http://schemas.microsoft.com/office/powerpoint/2010/main" val="3108707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92CDDA71-F4B2-428A-8E32-0F77BD697283}"/>
              </a:ext>
            </a:extLst>
          </p:cNvPr>
          <p:cNvSpPr txBox="1">
            <a:spLocks noChangeArrowheads="1"/>
          </p:cNvSpPr>
          <p:nvPr/>
        </p:nvSpPr>
        <p:spPr>
          <a:xfrm>
            <a:off x="0" y="-1"/>
            <a:ext cx="9144000"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こんなの見たことありませんか？</a:t>
            </a:r>
            <a:endParaRPr lang="en-US" altLang="ja-JP" sz="4400" b="1" dirty="0">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1DFDB8D1-AB8D-4A5E-90AA-3E5B55DDE39B}"/>
              </a:ext>
            </a:extLst>
          </p:cNvPr>
          <p:cNvPicPr>
            <a:picLocks noChangeAspect="1"/>
          </p:cNvPicPr>
          <p:nvPr/>
        </p:nvPicPr>
        <p:blipFill>
          <a:blip r:embed="rId3"/>
          <a:stretch>
            <a:fillRect/>
          </a:stretch>
        </p:blipFill>
        <p:spPr>
          <a:xfrm>
            <a:off x="168121" y="832955"/>
            <a:ext cx="6478759" cy="3865975"/>
          </a:xfrm>
          <a:prstGeom prst="rect">
            <a:avLst/>
          </a:prstGeom>
        </p:spPr>
      </p:pic>
      <p:sp>
        <p:nvSpPr>
          <p:cNvPr id="4" name="テキスト ボックス 3">
            <a:extLst>
              <a:ext uri="{FF2B5EF4-FFF2-40B4-BE49-F238E27FC236}">
                <a16:creationId xmlns:a16="http://schemas.microsoft.com/office/drawing/2014/main" id="{FAD7E97E-E55D-4D12-AB95-80FDD4630D71}"/>
              </a:ext>
            </a:extLst>
          </p:cNvPr>
          <p:cNvSpPr txBox="1"/>
          <p:nvPr/>
        </p:nvSpPr>
        <p:spPr>
          <a:xfrm>
            <a:off x="125425" y="4876353"/>
            <a:ext cx="8905046" cy="1477328"/>
          </a:xfrm>
          <a:prstGeom prst="rect">
            <a:avLst/>
          </a:prstGeom>
          <a:noFill/>
          <a:ln w="38100">
            <a:solidFill>
              <a:schemeClr val="accent5">
                <a:lumMod val="75000"/>
              </a:schemeClr>
            </a:solidFill>
            <a:prstDash val="dash"/>
          </a:ln>
        </p:spPr>
        <p:txBody>
          <a:bodyPr wrap="square" rtlCol="0">
            <a:spAutoFit/>
          </a:bodyPr>
          <a:lstStyle/>
          <a:p>
            <a:r>
              <a:rPr lang="ja-JP" altLang="en-US" dirty="0">
                <a:latin typeface="メイリオ" panose="020B0604030504040204" pitchFamily="50" charset="-128"/>
                <a:ea typeface="メイリオ" panose="020B0604030504040204" pitchFamily="50" charset="-128"/>
              </a:rPr>
              <a:t>大麻は、対面以上にオンラインでの取引が急増中。</a:t>
            </a:r>
            <a:r>
              <a:rPr kumimoji="1" lang="ja-JP" altLang="en-US" dirty="0">
                <a:latin typeface="メイリオ" panose="020B0604030504040204" pitchFamily="50" charset="-128"/>
                <a:ea typeface="メイリオ" panose="020B0604030504040204" pitchFamily="50" charset="-128"/>
              </a:rPr>
              <a:t>特に</a:t>
            </a:r>
            <a:r>
              <a:rPr kumimoji="1" lang="en-US" altLang="ja-JP" dirty="0">
                <a:latin typeface="メイリオ" panose="020B0604030504040204" pitchFamily="50" charset="-128"/>
                <a:ea typeface="メイリオ" panose="020B0604030504040204" pitchFamily="50" charset="-128"/>
              </a:rPr>
              <a:t>Twitter</a:t>
            </a:r>
            <a:r>
              <a:rPr kumimoji="1" lang="ja-JP" altLang="en-US" dirty="0">
                <a:latin typeface="メイリオ" panose="020B0604030504040204" pitchFamily="50" charset="-128"/>
                <a:ea typeface="メイリオ" panose="020B0604030504040204" pitchFamily="50" charset="-128"/>
              </a:rPr>
              <a:t>や</a:t>
            </a:r>
            <a:r>
              <a:rPr kumimoji="1" lang="en-US" altLang="ja-JP" dirty="0">
                <a:latin typeface="メイリオ" panose="020B0604030504040204" pitchFamily="50" charset="-128"/>
                <a:ea typeface="メイリオ" panose="020B0604030504040204" pitchFamily="50" charset="-128"/>
              </a:rPr>
              <a:t>Instagram</a:t>
            </a:r>
            <a:r>
              <a:rPr kumimoji="1" lang="ja-JP" altLang="en-US" dirty="0">
                <a:latin typeface="メイリオ" panose="020B0604030504040204" pitchFamily="50" charset="-128"/>
                <a:ea typeface="メイリオ" panose="020B0604030504040204" pitchFamily="50" charset="-128"/>
              </a:rPr>
              <a:t>などの</a:t>
            </a:r>
            <a:r>
              <a:rPr kumimoji="1" lang="en-US" altLang="ja-JP" dirty="0">
                <a:latin typeface="メイリオ" panose="020B0604030504040204" pitchFamily="50" charset="-128"/>
                <a:ea typeface="メイリオ" panose="020B0604030504040204" pitchFamily="50" charset="-128"/>
              </a:rPr>
              <a:t>SNS</a:t>
            </a:r>
            <a:r>
              <a:rPr kumimoji="1" lang="ja-JP" altLang="en-US" dirty="0">
                <a:latin typeface="メイリオ" panose="020B0604030504040204" pitchFamily="50" charset="-128"/>
                <a:ea typeface="メイリオ" panose="020B0604030504040204" pitchFamily="50" charset="-128"/>
              </a:rPr>
              <a:t>ではネット通販のように気軽に購入できてしまう現状があります・・・</a:t>
            </a:r>
            <a:endParaRPr kumimoji="1"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a:t>
            </a:r>
            <a:r>
              <a:rPr lang="ja-JP" altLang="en-US" dirty="0">
                <a:solidFill>
                  <a:srgbClr val="C00000"/>
                </a:solidFill>
                <a:latin typeface="メイリオ" panose="020B0604030504040204" pitchFamily="50" charset="-128"/>
                <a:ea typeface="メイリオ" panose="020B0604030504040204" pitchFamily="50" charset="-128"/>
              </a:rPr>
              <a:t>ヤサイ</a:t>
            </a:r>
            <a:r>
              <a:rPr lang="ja-JP" altLang="en-US" dirty="0">
                <a:latin typeface="メイリオ" panose="020B0604030504040204" pitchFamily="50" charset="-128"/>
                <a:ea typeface="メイリオ" panose="020B0604030504040204" pitchFamily="50" charset="-128"/>
              </a:rPr>
              <a:t>」「</a:t>
            </a:r>
            <a:r>
              <a:rPr lang="ja-JP" altLang="en-US" dirty="0">
                <a:solidFill>
                  <a:srgbClr val="C00000"/>
                </a:solidFill>
                <a:latin typeface="メイリオ" panose="020B0604030504040204" pitchFamily="50" charset="-128"/>
                <a:ea typeface="メイリオ" panose="020B0604030504040204" pitchFamily="50" charset="-128"/>
              </a:rPr>
              <a:t>野菜</a:t>
            </a:r>
            <a:r>
              <a:rPr lang="ja-JP" altLang="en-US" dirty="0">
                <a:latin typeface="メイリオ" panose="020B0604030504040204" pitchFamily="50" charset="-128"/>
                <a:ea typeface="メイリオ" panose="020B0604030504040204" pitchFamily="50" charset="-128"/>
              </a:rPr>
              <a:t>」「</a:t>
            </a:r>
            <a:r>
              <a:rPr lang="ja-JP" altLang="en-US" dirty="0">
                <a:solidFill>
                  <a:srgbClr val="C00000"/>
                </a:solidFill>
                <a:latin typeface="メイリオ" panose="020B0604030504040204" pitchFamily="50" charset="-128"/>
                <a:ea typeface="メイリオ" panose="020B0604030504040204" pitchFamily="50" charset="-128"/>
              </a:rPr>
              <a:t>クサ</a:t>
            </a:r>
            <a:r>
              <a:rPr lang="ja-JP" altLang="en-US" dirty="0">
                <a:latin typeface="メイリオ" panose="020B0604030504040204" pitchFamily="50" charset="-128"/>
                <a:ea typeface="メイリオ" panose="020B0604030504040204" pitchFamily="50" charset="-128"/>
              </a:rPr>
              <a:t>」「</a:t>
            </a:r>
            <a:r>
              <a:rPr lang="ja-JP" altLang="en-US" dirty="0">
                <a:solidFill>
                  <a:srgbClr val="C00000"/>
                </a:solidFill>
                <a:latin typeface="メイリオ" panose="020B0604030504040204" pitchFamily="50" charset="-128"/>
                <a:ea typeface="メイリオ" panose="020B0604030504040204" pitchFamily="50" charset="-128"/>
              </a:rPr>
              <a:t>チョコ</a:t>
            </a:r>
            <a:r>
              <a:rPr lang="ja-JP" altLang="en-US" dirty="0">
                <a:latin typeface="メイリオ" panose="020B0604030504040204" pitchFamily="50" charset="-128"/>
                <a:ea typeface="メイリオ" panose="020B0604030504040204" pitchFamily="50" charset="-128"/>
              </a:rPr>
              <a:t>」「</a:t>
            </a:r>
            <a:r>
              <a:rPr lang="ja-JP" altLang="en-US" dirty="0">
                <a:solidFill>
                  <a:srgbClr val="C00000"/>
                </a:solidFill>
                <a:latin typeface="メイリオ" panose="020B0604030504040204" pitchFamily="50" charset="-128"/>
                <a:ea typeface="メイリオ" panose="020B0604030504040204" pitchFamily="50" charset="-128"/>
              </a:rPr>
              <a:t>リキッド</a:t>
            </a:r>
            <a:r>
              <a:rPr lang="ja-JP" altLang="en-US" dirty="0">
                <a:latin typeface="メイリオ" panose="020B0604030504040204" pitchFamily="50" charset="-128"/>
                <a:ea typeface="メイリオ" panose="020B0604030504040204" pitchFamily="50" charset="-128"/>
              </a:rPr>
              <a:t>」という表記や</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「🥦（ブロッコリー）」の絵文字を見つけたら警戒を。すべて大麻の隠語です。</a:t>
            </a:r>
            <a:endParaRPr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　</a:t>
            </a:r>
            <a:r>
              <a:rPr kumimoji="1" lang="ja-JP" altLang="en-US" dirty="0">
                <a:solidFill>
                  <a:srgbClr val="C00000"/>
                </a:solidFill>
                <a:latin typeface="メイリオ" panose="020B0604030504040204" pitchFamily="50" charset="-128"/>
                <a:ea typeface="メイリオ" panose="020B0604030504040204" pitchFamily="50" charset="-128"/>
              </a:rPr>
              <a:t>毎日見る</a:t>
            </a:r>
            <a:r>
              <a:rPr kumimoji="1" lang="en-US" altLang="ja-JP" dirty="0">
                <a:solidFill>
                  <a:srgbClr val="C00000"/>
                </a:solidFill>
                <a:latin typeface="メイリオ" panose="020B0604030504040204" pitchFamily="50" charset="-128"/>
                <a:ea typeface="メイリオ" panose="020B0604030504040204" pitchFamily="50" charset="-128"/>
              </a:rPr>
              <a:t>SNS</a:t>
            </a:r>
            <a:r>
              <a:rPr kumimoji="1" lang="ja-JP" altLang="en-US" dirty="0">
                <a:solidFill>
                  <a:srgbClr val="C00000"/>
                </a:solidFill>
                <a:latin typeface="メイリオ" panose="020B0604030504040204" pitchFamily="50" charset="-128"/>
                <a:ea typeface="メイリオ" panose="020B0604030504040204" pitchFamily="50" charset="-128"/>
              </a:rPr>
              <a:t>にも大麻に誘われるリスクが潜んでいることを覚えておきましょう。</a:t>
            </a:r>
            <a:endParaRPr kumimoji="1" lang="en-US" altLang="ja-JP" dirty="0">
              <a:solidFill>
                <a:srgbClr val="C00000"/>
              </a:solidFill>
              <a:latin typeface="メイリオ" panose="020B0604030504040204" pitchFamily="50" charset="-128"/>
              <a:ea typeface="メイリオ" panose="020B0604030504040204" pitchFamily="50" charset="-128"/>
            </a:endParaRPr>
          </a:p>
        </p:txBody>
      </p:sp>
      <p:pic>
        <p:nvPicPr>
          <p:cNvPr id="10" name="図 9">
            <a:extLst>
              <a:ext uri="{FF2B5EF4-FFF2-40B4-BE49-F238E27FC236}">
                <a16:creationId xmlns:a16="http://schemas.microsoft.com/office/drawing/2014/main" id="{E3E2263B-AB87-4E0D-B9B6-F510F7E7BD25}"/>
              </a:ext>
            </a:extLst>
          </p:cNvPr>
          <p:cNvPicPr>
            <a:picLocks noChangeAspect="1"/>
          </p:cNvPicPr>
          <p:nvPr/>
        </p:nvPicPr>
        <p:blipFill>
          <a:blip r:embed="rId4"/>
          <a:stretch>
            <a:fillRect/>
          </a:stretch>
        </p:blipFill>
        <p:spPr>
          <a:xfrm>
            <a:off x="6704412" y="2049887"/>
            <a:ext cx="2271467" cy="1934688"/>
          </a:xfrm>
          <a:prstGeom prst="rect">
            <a:avLst/>
          </a:prstGeom>
        </p:spPr>
      </p:pic>
      <p:sp>
        <p:nvSpPr>
          <p:cNvPr id="11" name="テキスト ボックス 10">
            <a:extLst>
              <a:ext uri="{FF2B5EF4-FFF2-40B4-BE49-F238E27FC236}">
                <a16:creationId xmlns:a16="http://schemas.microsoft.com/office/drawing/2014/main" id="{72B00F3A-D7BE-4A3F-BD25-87304FB0B453}"/>
              </a:ext>
            </a:extLst>
          </p:cNvPr>
          <p:cNvSpPr txBox="1"/>
          <p:nvPr/>
        </p:nvSpPr>
        <p:spPr>
          <a:xfrm>
            <a:off x="6700787" y="4011301"/>
            <a:ext cx="2443213" cy="646331"/>
          </a:xfrm>
          <a:prstGeom prst="rect">
            <a:avLst/>
          </a:prstGeom>
          <a:noFill/>
        </p:spPr>
        <p:txBody>
          <a:bodyPr wrap="square" rtlCol="0">
            <a:spAutoFit/>
          </a:bodyPr>
          <a:lstStyle/>
          <a:p>
            <a:r>
              <a:rPr kumimoji="1" lang="ja-JP" altLang="en-US" sz="1200" dirty="0">
                <a:solidFill>
                  <a:schemeClr val="bg1">
                    <a:lumMod val="50000"/>
                  </a:schemeClr>
                </a:solidFill>
                <a:latin typeface="+mn-ea"/>
              </a:rPr>
              <a:t>イラスト出典：薬物乱用防止読本「健康に生きようパート</a:t>
            </a:r>
            <a:r>
              <a:rPr kumimoji="1" lang="en-US" altLang="ja-JP" sz="1200" dirty="0">
                <a:solidFill>
                  <a:schemeClr val="bg1">
                    <a:lumMod val="50000"/>
                  </a:schemeClr>
                </a:solidFill>
                <a:latin typeface="+mn-ea"/>
              </a:rPr>
              <a:t>36</a:t>
            </a:r>
            <a:r>
              <a:rPr kumimoji="1" lang="ja-JP" altLang="en-US" sz="1200" dirty="0">
                <a:solidFill>
                  <a:schemeClr val="bg1">
                    <a:lumMod val="50000"/>
                  </a:schemeClr>
                </a:solidFill>
                <a:latin typeface="+mn-ea"/>
              </a:rPr>
              <a:t>」（厚生労働省）</a:t>
            </a:r>
          </a:p>
        </p:txBody>
      </p:sp>
      <p:sp>
        <p:nvSpPr>
          <p:cNvPr id="12" name="楕円 11">
            <a:extLst>
              <a:ext uri="{FF2B5EF4-FFF2-40B4-BE49-F238E27FC236}">
                <a16:creationId xmlns:a16="http://schemas.microsoft.com/office/drawing/2014/main" id="{4FAED453-9248-4545-97CC-CC58553FECB0}"/>
              </a:ext>
            </a:extLst>
          </p:cNvPr>
          <p:cNvSpPr/>
          <p:nvPr/>
        </p:nvSpPr>
        <p:spPr>
          <a:xfrm>
            <a:off x="1104150" y="2251908"/>
            <a:ext cx="7078575" cy="2354184"/>
          </a:xfrm>
          <a:prstGeom prst="ellipse">
            <a:avLst/>
          </a:prstGeom>
          <a:solidFill>
            <a:srgbClr val="FFC000"/>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a:latin typeface="メイリオ" panose="020B0604030504040204" pitchFamily="50" charset="-128"/>
                <a:ea typeface="メイリオ" panose="020B0604030504040204" pitchFamily="50" charset="-128"/>
              </a:rPr>
              <a:t>SNS</a:t>
            </a:r>
            <a:r>
              <a:rPr lang="ja-JP" altLang="en-US" sz="2800" b="1" dirty="0">
                <a:latin typeface="メイリオ" panose="020B0604030504040204" pitchFamily="50" charset="-128"/>
                <a:ea typeface="メイリオ" panose="020B0604030504040204" pitchFamily="50" charset="-128"/>
              </a:rPr>
              <a:t>等で誘われたら、</a:t>
            </a:r>
            <a:endParaRPr lang="en-US" altLang="ja-JP" sz="2800" b="1" dirty="0">
              <a:latin typeface="メイリオ" panose="020B0604030504040204" pitchFamily="50" charset="-128"/>
              <a:ea typeface="メイリオ" panose="020B0604030504040204" pitchFamily="50" charset="-128"/>
            </a:endParaRPr>
          </a:p>
          <a:p>
            <a:pPr algn="ctr"/>
            <a:r>
              <a:rPr lang="ja-JP" altLang="en-US" sz="2800" b="1" dirty="0">
                <a:latin typeface="メイリオ" panose="020B0604030504040204" pitchFamily="50" charset="-128"/>
                <a:ea typeface="メイリオ" panose="020B0604030504040204" pitchFamily="50" charset="-128"/>
              </a:rPr>
              <a:t>何も返信しなくていい</a:t>
            </a:r>
            <a:endParaRPr lang="en-US" altLang="ja-JP" sz="2800" b="1" dirty="0">
              <a:latin typeface="メイリオ" panose="020B0604030504040204" pitchFamily="50" charset="-128"/>
              <a:ea typeface="メイリオ" panose="020B0604030504040204" pitchFamily="50" charset="-128"/>
            </a:endParaRPr>
          </a:p>
          <a:p>
            <a:pPr algn="ctr"/>
            <a:r>
              <a:rPr lang="ja-JP" altLang="en-US" sz="2800" b="1" dirty="0">
                <a:latin typeface="メイリオ" panose="020B0604030504040204" pitchFamily="50" charset="-128"/>
                <a:ea typeface="メイリオ" panose="020B0604030504040204" pitchFamily="50" charset="-128"/>
              </a:rPr>
              <a:t>連絡先削除・</a:t>
            </a:r>
            <a:r>
              <a:rPr kumimoji="1" lang="ja-JP" altLang="en-US" sz="2800" b="1" dirty="0">
                <a:latin typeface="メイリオ" panose="020B0604030504040204" pitchFamily="50" charset="-128"/>
                <a:ea typeface="メイリオ" panose="020B0604030504040204" pitchFamily="50" charset="-128"/>
              </a:rPr>
              <a:t>ブロック！</a:t>
            </a:r>
            <a:endParaRPr kumimoji="1" lang="en-US" altLang="ja-JP" sz="2800" b="1"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61D4DE69-4AC0-4D33-AEED-625035DA1876}"/>
              </a:ext>
            </a:extLst>
          </p:cNvPr>
          <p:cNvSpPr>
            <a:spLocks noGrp="1"/>
          </p:cNvSpPr>
          <p:nvPr>
            <p:ph type="sldNum" sz="quarter" idx="12"/>
          </p:nvPr>
        </p:nvSpPr>
        <p:spPr/>
        <p:txBody>
          <a:bodyPr/>
          <a:lstStyle/>
          <a:p>
            <a:pPr>
              <a:defRPr/>
            </a:pPr>
            <a:fld id="{F5FDE7FE-C337-4F9D-95E1-5C0136AD3A8E}" type="slidenum">
              <a:rPr lang="ja-JP" altLang="ja-JP" smtClean="0"/>
              <a:pPr>
                <a:defRPr/>
              </a:pPr>
              <a:t>31</a:t>
            </a:fld>
            <a:endParaRPr lang="ja-JP" altLang="ja-JP"/>
          </a:p>
        </p:txBody>
      </p:sp>
      <p:sp>
        <p:nvSpPr>
          <p:cNvPr id="13" name="テキスト ボックス 12">
            <a:extLst>
              <a:ext uri="{FF2B5EF4-FFF2-40B4-BE49-F238E27FC236}">
                <a16:creationId xmlns:a16="http://schemas.microsoft.com/office/drawing/2014/main" id="{31F41ACD-C625-4952-AB41-F48E66BFBD98}"/>
              </a:ext>
            </a:extLst>
          </p:cNvPr>
          <p:cNvSpPr txBox="1"/>
          <p:nvPr/>
        </p:nvSpPr>
        <p:spPr>
          <a:xfrm>
            <a:off x="-51518" y="6394624"/>
            <a:ext cx="9375821" cy="461665"/>
          </a:xfrm>
          <a:prstGeom prst="rect">
            <a:avLst/>
          </a:prstGeom>
          <a:noFill/>
        </p:spPr>
        <p:txBody>
          <a:bodyPr wrap="square">
            <a:spAutoFit/>
          </a:bodyPr>
          <a:lstStyle/>
          <a:p>
            <a:r>
              <a:rPr lang="ja-JP"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出典：厚生労働省ホームページ</a:t>
            </a:r>
            <a:r>
              <a:rPr lang="en-US" altLang="ja-JP" sz="1200" kern="0" dirty="0">
                <a:solidFill>
                  <a:srgbClr val="2E3136"/>
                </a:solidFill>
                <a:latin typeface="メイリオ" panose="020B0604030504040204" pitchFamily="50" charset="-128"/>
                <a:ea typeface="メイリオ" panose="020B0604030504040204" pitchFamily="50" charset="-128"/>
                <a:cs typeface="ＭＳ Ｐゴシック" panose="020B0600070205080204" pitchFamily="50" charset="-128"/>
              </a:rPr>
              <a:t>(</a:t>
            </a:r>
            <a:r>
              <a:rPr lang="ja-JP" altLang="en-US" sz="1200" kern="0" dirty="0">
                <a:solidFill>
                  <a:srgbClr val="2E3136"/>
                </a:solidFill>
                <a:latin typeface="メイリオ" panose="020B0604030504040204" pitchFamily="50" charset="-128"/>
                <a:ea typeface="メイリオ" panose="020B0604030504040204" pitchFamily="50" charset="-128"/>
                <a:cs typeface="ＭＳ Ｐゴシック" panose="020B0600070205080204" pitchFamily="50" charset="-128"/>
              </a:rPr>
              <a:t>下記）を加工して作成</a:t>
            </a:r>
            <a:r>
              <a:rPr lang="ja-JP"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　（</a:t>
            </a:r>
            <a:r>
              <a:rPr lang="en-US"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https://www.mhlw.go.jp/seisakunitsuite/bunya/kenkou_iryou/iyakuhin/yakubuturanyou/campaign2023/index_12.html</a:t>
            </a:r>
            <a:r>
              <a:rPr lang="ja-JP"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a:t>
            </a:r>
            <a:endParaRPr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504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
        <p:nvSpPr>
          <p:cNvPr id="4" name="Text Box 2">
            <a:extLst>
              <a:ext uri="{FF2B5EF4-FFF2-40B4-BE49-F238E27FC236}">
                <a16:creationId xmlns:a16="http://schemas.microsoft.com/office/drawing/2014/main" id="{C2B9CD52-6B19-4F4A-BA13-411B615F6E91}"/>
              </a:ext>
            </a:extLst>
          </p:cNvPr>
          <p:cNvSpPr txBox="1">
            <a:spLocks noChangeArrowheads="1"/>
          </p:cNvSpPr>
          <p:nvPr/>
        </p:nvSpPr>
        <p:spPr bwMode="auto">
          <a:xfrm>
            <a:off x="310111" y="2828835"/>
            <a:ext cx="852377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1" lang="ja-JP" altLang="en-US" sz="7200" b="1" dirty="0">
                <a:latin typeface="メイリオ" panose="020B0604030504040204" pitchFamily="50" charset="-128"/>
                <a:ea typeface="メイリオ" panose="020B0604030504040204" pitchFamily="50" charset="-128"/>
              </a:rPr>
              <a:t>ロールプレイング</a:t>
            </a:r>
          </a:p>
        </p:txBody>
      </p:sp>
    </p:spTree>
    <p:extLst>
      <p:ext uri="{BB962C8B-B14F-4D97-AF65-F5344CB8AC3E}">
        <p14:creationId xmlns:p14="http://schemas.microsoft.com/office/powerpoint/2010/main" val="42570879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3">
            <a:extLst>
              <a:ext uri="{FF2B5EF4-FFF2-40B4-BE49-F238E27FC236}">
                <a16:creationId xmlns:a16="http://schemas.microsoft.com/office/drawing/2014/main" id="{BFCF50DE-7866-4A25-923E-60043C64C60B}"/>
              </a:ext>
            </a:extLst>
          </p:cNvPr>
          <p:cNvSpPr txBox="1">
            <a:spLocks/>
          </p:cNvSpPr>
          <p:nvPr/>
        </p:nvSpPr>
        <p:spPr>
          <a:xfrm>
            <a:off x="1" y="2712668"/>
            <a:ext cx="9144000" cy="1432664"/>
          </a:xfrm>
          <a:prstGeom prst="rect">
            <a:avLst/>
          </a:prstGeom>
          <a:solidFill>
            <a:schemeClr val="accent5">
              <a:lumMod val="40000"/>
              <a:lumOff val="60000"/>
            </a:schemeClr>
          </a:solidFill>
        </p:spPr>
        <p:txBody>
          <a:bodyPr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defRPr/>
            </a:pPr>
            <a:r>
              <a:rPr kumimoji="1" lang="ja-JP" altLang="en-US" sz="4400" b="1" dirty="0">
                <a:solidFill>
                  <a:srgbClr val="FF6699"/>
                </a:solidFill>
                <a:latin typeface="メイリオ" panose="020B0604030504040204" pitchFamily="50" charset="-128"/>
                <a:ea typeface="メイリオ" panose="020B0604030504040204" pitchFamily="50" charset="-128"/>
              </a:rPr>
              <a:t>友達</a:t>
            </a:r>
            <a:r>
              <a:rPr kumimoji="1" lang="ja-JP" altLang="en-US" sz="4400" b="1" dirty="0">
                <a:latin typeface="メイリオ" panose="020B0604030504040204" pitchFamily="50" charset="-128"/>
                <a:ea typeface="メイリオ" panose="020B0604030504040204" pitchFamily="50" charset="-128"/>
              </a:rPr>
              <a:t>や</a:t>
            </a:r>
            <a:r>
              <a:rPr kumimoji="1" lang="ja-JP" altLang="en-US" sz="4400" b="1" dirty="0">
                <a:solidFill>
                  <a:srgbClr val="FF6699"/>
                </a:solidFill>
                <a:latin typeface="メイリオ" panose="020B0604030504040204" pitchFamily="50" charset="-128"/>
                <a:ea typeface="メイリオ" panose="020B0604030504040204" pitchFamily="50" charset="-128"/>
              </a:rPr>
              <a:t>先輩</a:t>
            </a:r>
            <a:r>
              <a:rPr kumimoji="1" lang="ja-JP" altLang="en-US" sz="4400" b="1" dirty="0">
                <a:latin typeface="メイリオ" panose="020B0604030504040204" pitchFamily="50" charset="-128"/>
                <a:ea typeface="メイリオ" panose="020B0604030504040204" pitchFamily="50" charset="-128"/>
              </a:rPr>
              <a:t>、</a:t>
            </a:r>
            <a:r>
              <a:rPr kumimoji="1" lang="ja-JP" altLang="en-US" sz="4400" b="1" dirty="0">
                <a:solidFill>
                  <a:srgbClr val="FF6699"/>
                </a:solidFill>
                <a:latin typeface="メイリオ" panose="020B0604030504040204" pitchFamily="50" charset="-128"/>
                <a:ea typeface="メイリオ" panose="020B0604030504040204" pitchFamily="50" charset="-128"/>
              </a:rPr>
              <a:t>大好きな人</a:t>
            </a:r>
            <a:r>
              <a:rPr kumimoji="1" lang="ja-JP" altLang="en-US" sz="4400" b="1" dirty="0">
                <a:latin typeface="メイリオ" panose="020B0604030504040204" pitchFamily="50" charset="-128"/>
                <a:ea typeface="メイリオ" panose="020B0604030504040204" pitchFamily="50" charset="-128"/>
              </a:rPr>
              <a:t>からこんな感じで誘われたらどうしますか？</a:t>
            </a:r>
            <a:endParaRPr lang="ja-JP" altLang="en-US" sz="4400" b="1"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A7CEB30B-57C7-4970-906E-D1144319A645}"/>
              </a:ext>
            </a:extLst>
          </p:cNvPr>
          <p:cNvSpPr>
            <a:spLocks noGrp="1"/>
          </p:cNvSpPr>
          <p:nvPr>
            <p:ph type="sldNum" sz="quarter" idx="12"/>
          </p:nvPr>
        </p:nvSpPr>
        <p:spPr/>
        <p:txBody>
          <a:bodyPr/>
          <a:lstStyle/>
          <a:p>
            <a:pPr>
              <a:defRPr/>
            </a:pPr>
            <a:fld id="{404034BB-E364-4E9F-AE56-C407FD3C7863}" type="slidenum">
              <a:rPr lang="ja-JP" altLang="ja-JP" smtClean="0"/>
              <a:pPr>
                <a:defRPr/>
              </a:pPr>
              <a:t>33</a:t>
            </a:fld>
            <a:endParaRPr lang="ja-JP" altLang="ja-JP"/>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吹き出し 20">
            <a:extLst>
              <a:ext uri="{FF2B5EF4-FFF2-40B4-BE49-F238E27FC236}">
                <a16:creationId xmlns:a16="http://schemas.microsoft.com/office/drawing/2014/main" id="{B88EDACF-6BBB-4686-8792-5493130435DB}"/>
              </a:ext>
            </a:extLst>
          </p:cNvPr>
          <p:cNvSpPr/>
          <p:nvPr/>
        </p:nvSpPr>
        <p:spPr bwMode="auto">
          <a:xfrm>
            <a:off x="1495411" y="2632752"/>
            <a:ext cx="6123969" cy="1214462"/>
          </a:xfrm>
          <a:prstGeom prst="wedgeRoundRectCallout">
            <a:avLst>
              <a:gd name="adj1" fmla="val -53774"/>
              <a:gd name="adj2" fmla="val -8374"/>
              <a:gd name="adj3" fmla="val 16667"/>
            </a:avLst>
          </a:prstGeom>
          <a:solidFill>
            <a:schemeClr val="accent1">
              <a:lumMod val="60000"/>
              <a:lumOff val="40000"/>
            </a:schemeClr>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buFont typeface="Arial" panose="020B0604020202020204" pitchFamily="34" charset="0"/>
              <a:buNone/>
              <a:defRPr/>
            </a:pPr>
            <a:endParaRPr lang="ja-JP" altLang="en-US" b="1" dirty="0">
              <a:solidFill>
                <a:schemeClr val="tx1"/>
              </a:solidFill>
              <a:latin typeface="メイリオ" panose="020B0604030504040204" pitchFamily="50" charset="-128"/>
              <a:ea typeface="メイリオ" panose="020B0604030504040204" pitchFamily="50" charset="-128"/>
            </a:endParaRPr>
          </a:p>
        </p:txBody>
      </p:sp>
      <p:grpSp>
        <p:nvGrpSpPr>
          <p:cNvPr id="76802" name="グループ化 3">
            <a:extLst>
              <a:ext uri="{FF2B5EF4-FFF2-40B4-BE49-F238E27FC236}">
                <a16:creationId xmlns:a16="http://schemas.microsoft.com/office/drawing/2014/main" id="{01CC461E-7E31-4CF9-8A30-4BD225A013A3}"/>
              </a:ext>
            </a:extLst>
          </p:cNvPr>
          <p:cNvGrpSpPr>
            <a:grpSpLocks/>
          </p:cNvGrpSpPr>
          <p:nvPr/>
        </p:nvGrpSpPr>
        <p:grpSpPr bwMode="auto">
          <a:xfrm>
            <a:off x="254281" y="3071594"/>
            <a:ext cx="883940" cy="1501633"/>
            <a:chOff x="387458" y="1177925"/>
            <a:chExt cx="790467" cy="1343024"/>
          </a:xfrm>
        </p:grpSpPr>
        <p:sp>
          <p:nvSpPr>
            <p:cNvPr id="44045" name="二等辺三角形 3">
              <a:extLst>
                <a:ext uri="{FF2B5EF4-FFF2-40B4-BE49-F238E27FC236}">
                  <a16:creationId xmlns:a16="http://schemas.microsoft.com/office/drawing/2014/main" id="{3673696E-1AC5-42D4-B15F-9EC013D23E86}"/>
                </a:ext>
              </a:extLst>
            </p:cNvPr>
            <p:cNvSpPr>
              <a:spLocks noChangeArrowheads="1"/>
            </p:cNvSpPr>
            <p:nvPr/>
          </p:nvSpPr>
          <p:spPr bwMode="auto">
            <a:xfrm>
              <a:off x="387458" y="1457325"/>
              <a:ext cx="790467" cy="1063624"/>
            </a:xfrm>
            <a:prstGeom prst="triangle">
              <a:avLst>
                <a:gd name="adj" fmla="val 50000"/>
              </a:avLst>
            </a:prstGeom>
            <a:solidFill>
              <a:schemeClr val="bg1">
                <a:lumMod val="50000"/>
              </a:schemeClr>
            </a:solidFill>
            <a:ln w="9525" algn="ctr">
              <a:noFill/>
              <a:round/>
              <a:headEnd/>
              <a:tailEnd/>
            </a:ln>
            <a:effec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sp>
          <p:nvSpPr>
            <p:cNvPr id="44046" name="楕円 5">
              <a:extLst>
                <a:ext uri="{FF2B5EF4-FFF2-40B4-BE49-F238E27FC236}">
                  <a16:creationId xmlns:a16="http://schemas.microsoft.com/office/drawing/2014/main" id="{B8F863A0-63D1-4ACE-A216-AA60F1CDE27C}"/>
                </a:ext>
              </a:extLst>
            </p:cNvPr>
            <p:cNvSpPr>
              <a:spLocks noChangeArrowheads="1"/>
            </p:cNvSpPr>
            <p:nvPr/>
          </p:nvSpPr>
          <p:spPr bwMode="auto">
            <a:xfrm>
              <a:off x="468409" y="1177925"/>
              <a:ext cx="655548" cy="581025"/>
            </a:xfrm>
            <a:prstGeom prst="ellipse">
              <a:avLst/>
            </a:prstGeom>
            <a:solidFill>
              <a:schemeClr val="bg1">
                <a:lumMod val="50000"/>
              </a:schemeClr>
            </a:solidFill>
            <a:ln w="9525" algn="ctr">
              <a:noFill/>
              <a:round/>
              <a:headEnd/>
              <a:tailEnd/>
            </a:ln>
            <a:effec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grpSp>
      <p:sp>
        <p:nvSpPr>
          <p:cNvPr id="7" name="角丸四角形吹き出し 6">
            <a:extLst>
              <a:ext uri="{FF2B5EF4-FFF2-40B4-BE49-F238E27FC236}">
                <a16:creationId xmlns:a16="http://schemas.microsoft.com/office/drawing/2014/main" id="{EE458340-C5CD-4FBC-B9CE-96FFF8DCFE68}"/>
              </a:ext>
            </a:extLst>
          </p:cNvPr>
          <p:cNvSpPr/>
          <p:nvPr/>
        </p:nvSpPr>
        <p:spPr bwMode="auto">
          <a:xfrm>
            <a:off x="1957526" y="1514028"/>
            <a:ext cx="5576888" cy="954108"/>
          </a:xfrm>
          <a:prstGeom prst="wedgeRoundRectCallout">
            <a:avLst>
              <a:gd name="adj1" fmla="val 56752"/>
              <a:gd name="adj2" fmla="val 37904"/>
              <a:gd name="adj3" fmla="val 16667"/>
            </a:avLst>
          </a:prstGeom>
          <a:solidFill>
            <a:schemeClr val="accent6">
              <a:lumMod val="20000"/>
              <a:lumOff val="80000"/>
            </a:schemeClr>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nchor="ctr"/>
          <a:lstStyle/>
          <a:p>
            <a:pPr eaLnBrk="1" hangingPunct="1">
              <a:buFont typeface="Arial" panose="020B0604020202020204" pitchFamily="34" charset="0"/>
              <a:buNone/>
              <a:defRPr/>
            </a:pPr>
            <a:r>
              <a:rPr lang="ja-JP" altLang="en-US" b="1" dirty="0">
                <a:latin typeface="メイリオ" panose="020B0604030504040204" pitchFamily="50" charset="-128"/>
                <a:ea typeface="メイリオ" panose="020B0604030504040204" pitchFamily="50" charset="-128"/>
              </a:rPr>
              <a:t>お久しぶりです！</a:t>
            </a:r>
          </a:p>
          <a:p>
            <a:pPr eaLnBrk="1" hangingPunct="1">
              <a:buFont typeface="Arial" panose="020B0604020202020204" pitchFamily="34" charset="0"/>
              <a:buNone/>
              <a:defRPr/>
            </a:pPr>
            <a:r>
              <a:rPr lang="ja-JP" altLang="en-US" b="1" dirty="0">
                <a:latin typeface="メイリオ" panose="020B0604030504040204" pitchFamily="50" charset="-128"/>
                <a:ea typeface="メイリオ" panose="020B0604030504040204" pitchFamily="50" charset="-128"/>
              </a:rPr>
              <a:t>実は・・最近勉強についていけなくて、部活もうまくいってなくて、ストレスが溜まってるんですよね。</a:t>
            </a:r>
          </a:p>
        </p:txBody>
      </p:sp>
      <p:grpSp>
        <p:nvGrpSpPr>
          <p:cNvPr id="3" name="グループ化 4">
            <a:extLst>
              <a:ext uri="{FF2B5EF4-FFF2-40B4-BE49-F238E27FC236}">
                <a16:creationId xmlns:a16="http://schemas.microsoft.com/office/drawing/2014/main" id="{6F8D3B2A-F943-4169-A57C-3335C2C768DA}"/>
              </a:ext>
            </a:extLst>
          </p:cNvPr>
          <p:cNvGrpSpPr>
            <a:grpSpLocks/>
          </p:cNvGrpSpPr>
          <p:nvPr/>
        </p:nvGrpSpPr>
        <p:grpSpPr bwMode="auto">
          <a:xfrm>
            <a:off x="7961696" y="3148218"/>
            <a:ext cx="1042973" cy="1527550"/>
            <a:chOff x="7640826" y="1240187"/>
            <a:chExt cx="873730" cy="1280763"/>
          </a:xfrm>
          <a:solidFill>
            <a:schemeClr val="accent6"/>
          </a:solidFill>
        </p:grpSpPr>
        <p:sp>
          <p:nvSpPr>
            <p:cNvPr id="52239" name="二等辺三角形 3">
              <a:extLst>
                <a:ext uri="{FF2B5EF4-FFF2-40B4-BE49-F238E27FC236}">
                  <a16:creationId xmlns:a16="http://schemas.microsoft.com/office/drawing/2014/main" id="{C1ADD3B9-2E02-4563-8CB7-D2AB6668ED61}"/>
                </a:ext>
              </a:extLst>
            </p:cNvPr>
            <p:cNvSpPr>
              <a:spLocks noChangeArrowheads="1"/>
            </p:cNvSpPr>
            <p:nvPr/>
          </p:nvSpPr>
          <p:spPr bwMode="auto">
            <a:xfrm>
              <a:off x="7640826" y="1503361"/>
              <a:ext cx="873730" cy="1017589"/>
            </a:xfrm>
            <a:prstGeom prst="triangle">
              <a:avLst>
                <a:gd name="adj" fmla="val 50000"/>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sp>
          <p:nvSpPr>
            <p:cNvPr id="52240" name="楕円 5">
              <a:extLst>
                <a:ext uri="{FF2B5EF4-FFF2-40B4-BE49-F238E27FC236}">
                  <a16:creationId xmlns:a16="http://schemas.microsoft.com/office/drawing/2014/main" id="{4B30FFD2-260D-4DA7-B3EB-D330228481C6}"/>
                </a:ext>
              </a:extLst>
            </p:cNvPr>
            <p:cNvSpPr>
              <a:spLocks noChangeArrowheads="1"/>
            </p:cNvSpPr>
            <p:nvPr/>
          </p:nvSpPr>
          <p:spPr bwMode="auto">
            <a:xfrm>
              <a:off x="7797988" y="1240187"/>
              <a:ext cx="546248" cy="526889"/>
            </a:xfrm>
            <a:prstGeom prst="ellipse">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grpSp>
      <p:sp>
        <p:nvSpPr>
          <p:cNvPr id="76806" name="テキスト ボックス 1">
            <a:extLst>
              <a:ext uri="{FF2B5EF4-FFF2-40B4-BE49-F238E27FC236}">
                <a16:creationId xmlns:a16="http://schemas.microsoft.com/office/drawing/2014/main" id="{59775447-7AC4-4185-845D-0C2423928DE5}"/>
              </a:ext>
            </a:extLst>
          </p:cNvPr>
          <p:cNvSpPr txBox="1">
            <a:spLocks noChangeArrowheads="1"/>
          </p:cNvSpPr>
          <p:nvPr/>
        </p:nvSpPr>
        <p:spPr bwMode="auto">
          <a:xfrm>
            <a:off x="70244" y="2751185"/>
            <a:ext cx="1162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1" lang="ja-JP" altLang="en-US" sz="2000" b="1" dirty="0">
                <a:latin typeface="メイリオ" panose="020B0604030504040204" pitchFamily="50" charset="-128"/>
                <a:ea typeface="メイリオ" panose="020B0604030504040204" pitchFamily="50" charset="-128"/>
              </a:rPr>
              <a:t>先輩</a:t>
            </a:r>
          </a:p>
        </p:txBody>
      </p:sp>
      <p:sp>
        <p:nvSpPr>
          <p:cNvPr id="76807" name="テキスト ボックス 14">
            <a:extLst>
              <a:ext uri="{FF2B5EF4-FFF2-40B4-BE49-F238E27FC236}">
                <a16:creationId xmlns:a16="http://schemas.microsoft.com/office/drawing/2014/main" id="{098C7F8E-9687-411C-AAAF-D46B8469EDB8}"/>
              </a:ext>
            </a:extLst>
          </p:cNvPr>
          <p:cNvSpPr txBox="1">
            <a:spLocks noChangeArrowheads="1"/>
          </p:cNvSpPr>
          <p:nvPr/>
        </p:nvSpPr>
        <p:spPr bwMode="auto">
          <a:xfrm>
            <a:off x="7851775" y="2748168"/>
            <a:ext cx="1162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1" lang="ja-JP" altLang="en-US" sz="2000" b="1" dirty="0">
                <a:latin typeface="メイリオ" panose="020B0604030504040204" pitchFamily="50" charset="-128"/>
                <a:ea typeface="メイリオ" panose="020B0604030504040204" pitchFamily="50" charset="-128"/>
              </a:rPr>
              <a:t>あなた</a:t>
            </a:r>
          </a:p>
        </p:txBody>
      </p:sp>
      <p:sp>
        <p:nvSpPr>
          <p:cNvPr id="21" name="角丸四角形吹き出し 20">
            <a:extLst>
              <a:ext uri="{FF2B5EF4-FFF2-40B4-BE49-F238E27FC236}">
                <a16:creationId xmlns:a16="http://schemas.microsoft.com/office/drawing/2014/main" id="{335722A6-50AA-49A4-BCA4-550E2E2B9964}"/>
              </a:ext>
            </a:extLst>
          </p:cNvPr>
          <p:cNvSpPr/>
          <p:nvPr/>
        </p:nvSpPr>
        <p:spPr bwMode="auto">
          <a:xfrm>
            <a:off x="330972" y="822259"/>
            <a:ext cx="5305425" cy="534988"/>
          </a:xfrm>
          <a:prstGeom prst="wedgeRoundRectCallout">
            <a:avLst>
              <a:gd name="adj1" fmla="val -35554"/>
              <a:gd name="adj2" fmla="val 103944"/>
              <a:gd name="adj3" fmla="val 16667"/>
            </a:avLst>
          </a:prstGeom>
          <a:solidFill>
            <a:schemeClr val="accent1">
              <a:lumMod val="60000"/>
              <a:lumOff val="40000"/>
            </a:schemeClr>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久しぶり！最近どお？楽しんでる？</a:t>
            </a:r>
          </a:p>
        </p:txBody>
      </p:sp>
      <p:sp>
        <p:nvSpPr>
          <p:cNvPr id="76811" name="テキスト ボックス 1">
            <a:extLst>
              <a:ext uri="{FF2B5EF4-FFF2-40B4-BE49-F238E27FC236}">
                <a16:creationId xmlns:a16="http://schemas.microsoft.com/office/drawing/2014/main" id="{4D0BDF60-AD8A-4B40-8E37-4EB314F96CDA}"/>
              </a:ext>
            </a:extLst>
          </p:cNvPr>
          <p:cNvSpPr txBox="1">
            <a:spLocks noChangeArrowheads="1"/>
          </p:cNvSpPr>
          <p:nvPr/>
        </p:nvSpPr>
        <p:spPr bwMode="auto">
          <a:xfrm>
            <a:off x="0" y="16020"/>
            <a:ext cx="9144000" cy="707886"/>
          </a:xfrm>
          <a:prstGeom prst="rect">
            <a:avLst/>
          </a:prstGeom>
          <a:solidFill>
            <a:schemeClr val="accent5">
              <a:lumMod val="40000"/>
              <a:lumOff val="60000"/>
            </a:schemeClr>
          </a:solidFill>
          <a:ln w="9525">
            <a:no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4000" b="1" dirty="0">
                <a:solidFill>
                  <a:schemeClr val="accent5">
                    <a:lumMod val="75000"/>
                  </a:schemeClr>
                </a:solidFill>
                <a:latin typeface="メイリオ" panose="020B0604030504040204" pitchFamily="50" charset="-128"/>
                <a:ea typeface="メイリオ" panose="020B0604030504040204" pitchFamily="50" charset="-128"/>
              </a:rPr>
              <a:t>場面１　　</a:t>
            </a:r>
            <a:r>
              <a:rPr lang="ja-JP" altLang="en-US" sz="4000" b="1" dirty="0">
                <a:latin typeface="メイリオ" panose="020B0604030504040204" pitchFamily="50" charset="-128"/>
                <a:ea typeface="メイリオ" panose="020B0604030504040204" pitchFamily="50" charset="-128"/>
              </a:rPr>
              <a:t>憧れの先輩からの誘い</a:t>
            </a:r>
            <a:endParaRPr lang="en-US" altLang="ja-JP" sz="4000" b="1"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EFA9E275-FC61-47F4-B0AE-4CD5C9275925}"/>
              </a:ext>
            </a:extLst>
          </p:cNvPr>
          <p:cNvSpPr>
            <a:spLocks noGrp="1"/>
          </p:cNvSpPr>
          <p:nvPr>
            <p:ph type="sldNum" sz="quarter" idx="12"/>
          </p:nvPr>
        </p:nvSpPr>
        <p:spPr>
          <a:xfrm>
            <a:off x="6956425" y="6450168"/>
            <a:ext cx="2057400" cy="365125"/>
          </a:xfrm>
        </p:spPr>
        <p:txBody>
          <a:bodyPr/>
          <a:lstStyle/>
          <a:p>
            <a:pPr>
              <a:defRPr/>
            </a:pPr>
            <a:fld id="{D2DD5E2D-7D50-420F-823C-756E1602539B}" type="slidenum">
              <a:rPr lang="ja-JP" altLang="ja-JP" smtClean="0"/>
              <a:pPr>
                <a:defRPr/>
              </a:pPr>
              <a:t>34</a:t>
            </a:fld>
            <a:endParaRPr lang="ja-JP" altLang="ja-JP" dirty="0"/>
          </a:p>
        </p:txBody>
      </p:sp>
      <p:sp>
        <p:nvSpPr>
          <p:cNvPr id="19" name="テキスト ボックス 18">
            <a:extLst>
              <a:ext uri="{FF2B5EF4-FFF2-40B4-BE49-F238E27FC236}">
                <a16:creationId xmlns:a16="http://schemas.microsoft.com/office/drawing/2014/main" id="{0E9925A5-4CD7-4732-9D5A-0318FD712BB2}"/>
              </a:ext>
            </a:extLst>
          </p:cNvPr>
          <p:cNvSpPr txBox="1"/>
          <p:nvPr/>
        </p:nvSpPr>
        <p:spPr>
          <a:xfrm>
            <a:off x="1691601" y="2666361"/>
            <a:ext cx="5989664" cy="1200329"/>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そっか。色々大変だね。。</a:t>
            </a:r>
            <a:endParaRPr kumimoji="1" lang="en-US" altLang="ja-JP" b="1" dirty="0">
              <a:latin typeface="メイリオ" panose="020B0604030504040204" pitchFamily="50" charset="-128"/>
              <a:ea typeface="メイリオ" panose="020B0604030504040204" pitchFamily="50" charset="-128"/>
            </a:endParaRPr>
          </a:p>
          <a:p>
            <a:r>
              <a:rPr kumimoji="1" lang="ja-JP" altLang="en-US" b="1" dirty="0">
                <a:latin typeface="メイリオ" panose="020B0604030504040204" pitchFamily="50" charset="-128"/>
                <a:ea typeface="メイリオ" panose="020B0604030504040204" pitchFamily="50" charset="-128"/>
              </a:rPr>
              <a:t>そうだ、今度ウチにおいでよ。最近ネットでハッパ買って使ってるんだけど、イライラしなくなったし、勉強にも集中できるようになったよ！</a:t>
            </a:r>
          </a:p>
        </p:txBody>
      </p:sp>
      <p:sp>
        <p:nvSpPr>
          <p:cNvPr id="23" name="角丸四角形吹き出し 6">
            <a:extLst>
              <a:ext uri="{FF2B5EF4-FFF2-40B4-BE49-F238E27FC236}">
                <a16:creationId xmlns:a16="http://schemas.microsoft.com/office/drawing/2014/main" id="{ACD493E7-E445-4B4E-9C55-A673011DF3DE}"/>
              </a:ext>
            </a:extLst>
          </p:cNvPr>
          <p:cNvSpPr/>
          <p:nvPr/>
        </p:nvSpPr>
        <p:spPr bwMode="auto">
          <a:xfrm>
            <a:off x="1964783" y="4011830"/>
            <a:ext cx="5576888" cy="793293"/>
          </a:xfrm>
          <a:prstGeom prst="wedgeRoundRectCallout">
            <a:avLst>
              <a:gd name="adj1" fmla="val 55347"/>
              <a:gd name="adj2" fmla="val -31867"/>
              <a:gd name="adj3" fmla="val 16667"/>
            </a:avLst>
          </a:prstGeom>
          <a:solidFill>
            <a:schemeClr val="accent6">
              <a:lumMod val="20000"/>
              <a:lumOff val="80000"/>
            </a:schemeClr>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nchor="ctr"/>
          <a:lstStyle/>
          <a:p>
            <a:pPr eaLnBrk="1" hangingPunct="1">
              <a:buFont typeface="Arial" panose="020B0604020202020204" pitchFamily="34" charset="0"/>
              <a:buNone/>
              <a:defRPr/>
            </a:pPr>
            <a:r>
              <a:rPr lang="ja-JP" altLang="en-US" b="1" dirty="0">
                <a:latin typeface="メイリオ" panose="020B0604030504040204" pitchFamily="50" charset="-128"/>
                <a:ea typeface="メイリオ" panose="020B0604030504040204" pitchFamily="50" charset="-128"/>
              </a:rPr>
              <a:t>ありがとうございます！</a:t>
            </a:r>
            <a:endParaRPr lang="en-US" altLang="ja-JP" b="1" dirty="0">
              <a:latin typeface="メイリオ" panose="020B0604030504040204" pitchFamily="50" charset="-128"/>
              <a:ea typeface="メイリオ" panose="020B0604030504040204" pitchFamily="50" charset="-128"/>
            </a:endParaRPr>
          </a:p>
          <a:p>
            <a:pPr eaLnBrk="1" hangingPunct="1">
              <a:buFont typeface="Arial" panose="020B0604020202020204" pitchFamily="34" charset="0"/>
              <a:buNone/>
              <a:defRPr/>
            </a:pPr>
            <a:r>
              <a:rPr kumimoji="1" lang="ja-JP" altLang="en-US" sz="1800" b="1" dirty="0">
                <a:latin typeface="メイリオ" panose="020B0604030504040204" pitchFamily="50" charset="-128"/>
                <a:ea typeface="メイリオ" panose="020B0604030504040204" pitchFamily="50" charset="-128"/>
              </a:rPr>
              <a:t>でもそれ、危ないやつじゃないんですか？</a:t>
            </a:r>
            <a:endParaRPr lang="en-US" altLang="ja-JP" b="1" dirty="0">
              <a:latin typeface="メイリオ" panose="020B0604030504040204" pitchFamily="50" charset="-128"/>
              <a:ea typeface="メイリオ" panose="020B0604030504040204" pitchFamily="50" charset="-128"/>
            </a:endParaRPr>
          </a:p>
        </p:txBody>
      </p:sp>
      <p:sp>
        <p:nvSpPr>
          <p:cNvPr id="25" name="角丸四角形吹き出し 20">
            <a:extLst>
              <a:ext uri="{FF2B5EF4-FFF2-40B4-BE49-F238E27FC236}">
                <a16:creationId xmlns:a16="http://schemas.microsoft.com/office/drawing/2014/main" id="{803A1725-3E39-495F-ABCF-F77B9D49D485}"/>
              </a:ext>
            </a:extLst>
          </p:cNvPr>
          <p:cNvSpPr/>
          <p:nvPr/>
        </p:nvSpPr>
        <p:spPr bwMode="auto">
          <a:xfrm>
            <a:off x="1306954" y="4910506"/>
            <a:ext cx="6234717" cy="1214803"/>
          </a:xfrm>
          <a:prstGeom prst="wedgeRoundRectCallout">
            <a:avLst>
              <a:gd name="adj1" fmla="val -53334"/>
              <a:gd name="adj2" fmla="val -52474"/>
              <a:gd name="adj3" fmla="val 16667"/>
            </a:avLst>
          </a:prstGeom>
          <a:solidFill>
            <a:schemeClr val="accent1">
              <a:lumMod val="60000"/>
              <a:lumOff val="40000"/>
            </a:schemeClr>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buFont typeface="Arial" panose="020B0604020202020204" pitchFamily="34" charset="0"/>
              <a:buNone/>
              <a:defRPr/>
            </a:pPr>
            <a:endParaRPr lang="ja-JP" altLang="en-US" b="1" dirty="0">
              <a:solidFill>
                <a:schemeClr val="tx1"/>
              </a:solidFill>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2D87BD62-9E0F-4C95-8114-6AD879E9195E}"/>
              </a:ext>
            </a:extLst>
          </p:cNvPr>
          <p:cNvSpPr txBox="1"/>
          <p:nvPr/>
        </p:nvSpPr>
        <p:spPr>
          <a:xfrm>
            <a:off x="1412544" y="4950525"/>
            <a:ext cx="6108741" cy="1200329"/>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いやいや、全然大丈夫だよ。</a:t>
            </a:r>
          </a:p>
          <a:p>
            <a:r>
              <a:rPr kumimoji="1" lang="ja-JP" altLang="en-US" b="1" dirty="0">
                <a:latin typeface="メイリオ" panose="020B0604030504040204" pitchFamily="50" charset="-128"/>
                <a:ea typeface="メイリオ" panose="020B0604030504040204" pitchFamily="50" charset="-128"/>
              </a:rPr>
              <a:t>大学の友達も普通に使ってるし、海外では合法でタバコやお酒より安全なんだよ。</a:t>
            </a:r>
          </a:p>
          <a:p>
            <a:r>
              <a:rPr kumimoji="1" lang="ja-JP" altLang="en-US" b="1" dirty="0">
                <a:latin typeface="メイリオ" panose="020B0604030504040204" pitchFamily="50" charset="-128"/>
                <a:ea typeface="メイリオ" panose="020B0604030504040204" pitchFamily="50" charset="-128"/>
              </a:rPr>
              <a:t>お試しといことで、お金はいいからさ。</a:t>
            </a:r>
          </a:p>
        </p:txBody>
      </p:sp>
      <p:sp>
        <p:nvSpPr>
          <p:cNvPr id="26" name="角丸四角形吹き出し 6">
            <a:extLst>
              <a:ext uri="{FF2B5EF4-FFF2-40B4-BE49-F238E27FC236}">
                <a16:creationId xmlns:a16="http://schemas.microsoft.com/office/drawing/2014/main" id="{15BB22DC-4EB8-483A-AF58-171F02C81263}"/>
              </a:ext>
            </a:extLst>
          </p:cNvPr>
          <p:cNvSpPr/>
          <p:nvPr/>
        </p:nvSpPr>
        <p:spPr bwMode="auto">
          <a:xfrm>
            <a:off x="1797102" y="6190873"/>
            <a:ext cx="5989664" cy="521289"/>
          </a:xfrm>
          <a:prstGeom prst="wedgeRoundRectCallout">
            <a:avLst>
              <a:gd name="adj1" fmla="val 56464"/>
              <a:gd name="adj2" fmla="val -34735"/>
              <a:gd name="adj3" fmla="val 16667"/>
            </a:avLst>
          </a:prstGeom>
          <a:solidFill>
            <a:schemeClr val="accent6">
              <a:lumMod val="20000"/>
              <a:lumOff val="80000"/>
            </a:schemeClr>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nchor="ctr"/>
          <a:lstStyle/>
          <a:p>
            <a:pPr algn="ctr" eaLnBrk="1" hangingPunct="1">
              <a:buFont typeface="Arial" panose="020B0604020202020204" pitchFamily="34" charset="0"/>
              <a:buNone/>
              <a:defRPr/>
            </a:pPr>
            <a:r>
              <a:rPr lang="ja-JP" altLang="en-US" b="1" dirty="0">
                <a:solidFill>
                  <a:srgbClr val="C00000"/>
                </a:solidFill>
                <a:latin typeface="メイリオ" panose="020B0604030504040204" pitchFamily="50" charset="-128"/>
                <a:ea typeface="メイリオ" panose="020B0604030504040204" pitchFamily="50" charset="-128"/>
              </a:rPr>
              <a:t>（どういう風に断ればいいか考えてみましょう）</a:t>
            </a:r>
            <a:endParaRPr lang="en-US" altLang="ja-JP" b="1" dirty="0">
              <a:solidFill>
                <a:srgbClr val="C00000"/>
              </a:solidFill>
              <a:latin typeface="メイリオ" panose="020B0604030504040204" pitchFamily="50" charset="-128"/>
              <a:ea typeface="メイリオ" panose="020B0604030504040204"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3">
            <a:extLst>
              <a:ext uri="{FF2B5EF4-FFF2-40B4-BE49-F238E27FC236}">
                <a16:creationId xmlns:a16="http://schemas.microsoft.com/office/drawing/2014/main" id="{84E8389C-2375-41DC-A085-0ED309A33219}"/>
              </a:ext>
            </a:extLst>
          </p:cNvPr>
          <p:cNvGrpSpPr>
            <a:grpSpLocks/>
          </p:cNvGrpSpPr>
          <p:nvPr/>
        </p:nvGrpSpPr>
        <p:grpSpPr bwMode="auto">
          <a:xfrm>
            <a:off x="440482" y="1136257"/>
            <a:ext cx="509807" cy="785135"/>
            <a:chOff x="387458" y="1177925"/>
            <a:chExt cx="790467" cy="1343024"/>
          </a:xfrm>
          <a:solidFill>
            <a:schemeClr val="tx1"/>
          </a:solidFill>
        </p:grpSpPr>
        <p:sp>
          <p:nvSpPr>
            <p:cNvPr id="44045" name="二等辺三角形 3">
              <a:extLst>
                <a:ext uri="{FF2B5EF4-FFF2-40B4-BE49-F238E27FC236}">
                  <a16:creationId xmlns:a16="http://schemas.microsoft.com/office/drawing/2014/main" id="{51AB9653-2952-4126-A7AF-368A6C3F440B}"/>
                </a:ext>
              </a:extLst>
            </p:cNvPr>
            <p:cNvSpPr>
              <a:spLocks noChangeArrowheads="1"/>
            </p:cNvSpPr>
            <p:nvPr/>
          </p:nvSpPr>
          <p:spPr bwMode="auto">
            <a:xfrm>
              <a:off x="387458" y="1457324"/>
              <a:ext cx="790467" cy="1063625"/>
            </a:xfrm>
            <a:prstGeom prst="triangle">
              <a:avLst>
                <a:gd name="adj" fmla="val 50000"/>
              </a:avLst>
            </a:prstGeom>
            <a:grpFill/>
            <a:ln w="9525" algn="ctr">
              <a:solidFill>
                <a:schemeClr val="tx1"/>
              </a:solidFill>
              <a:round/>
              <a:headEnd/>
              <a:tailEnd/>
            </a:ln>
            <a:effec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sp>
          <p:nvSpPr>
            <p:cNvPr id="44046" name="楕円 5">
              <a:extLst>
                <a:ext uri="{FF2B5EF4-FFF2-40B4-BE49-F238E27FC236}">
                  <a16:creationId xmlns:a16="http://schemas.microsoft.com/office/drawing/2014/main" id="{E8FBBFD4-B4B0-40F7-AE67-B7F0F901000A}"/>
                </a:ext>
              </a:extLst>
            </p:cNvPr>
            <p:cNvSpPr>
              <a:spLocks noChangeArrowheads="1"/>
            </p:cNvSpPr>
            <p:nvPr/>
          </p:nvSpPr>
          <p:spPr bwMode="auto">
            <a:xfrm>
              <a:off x="469072" y="1177925"/>
              <a:ext cx="654434" cy="581616"/>
            </a:xfrm>
            <a:prstGeom prst="ellipse">
              <a:avLst/>
            </a:prstGeom>
            <a:grpFill/>
            <a:ln w="9525" algn="ctr">
              <a:solidFill>
                <a:schemeClr val="tx1"/>
              </a:solidFill>
              <a:round/>
              <a:headEnd/>
              <a:tailEnd/>
            </a:ln>
            <a:effec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grpSp>
      <p:sp>
        <p:nvSpPr>
          <p:cNvPr id="7" name="角丸四角形吹き出し 6">
            <a:extLst>
              <a:ext uri="{FF2B5EF4-FFF2-40B4-BE49-F238E27FC236}">
                <a16:creationId xmlns:a16="http://schemas.microsoft.com/office/drawing/2014/main" id="{D7BBF9BD-7ADF-4150-9C69-A41595B6F5C7}"/>
              </a:ext>
            </a:extLst>
          </p:cNvPr>
          <p:cNvSpPr/>
          <p:nvPr/>
        </p:nvSpPr>
        <p:spPr bwMode="auto">
          <a:xfrm>
            <a:off x="5187950" y="1255713"/>
            <a:ext cx="2393950" cy="522287"/>
          </a:xfrm>
          <a:prstGeom prst="wedgeRoundRectCallout">
            <a:avLst>
              <a:gd name="adj1" fmla="val 62684"/>
              <a:gd name="adj2" fmla="val -9982"/>
              <a:gd name="adj3" fmla="val 16667"/>
            </a:avLst>
          </a:prstGeom>
          <a:solidFill>
            <a:schemeClr val="accent6">
              <a:lumMod val="20000"/>
              <a:lumOff val="80000"/>
            </a:schemeClr>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nchor="ctr"/>
          <a:lstStyle/>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身体に害はないの？</a:t>
            </a:r>
            <a:endParaRPr lang="en-US" altLang="ja-JP" b="1" dirty="0">
              <a:solidFill>
                <a:schemeClr val="tx1"/>
              </a:solidFill>
              <a:latin typeface="メイリオ" panose="020B0604030504040204" pitchFamily="50" charset="-128"/>
              <a:ea typeface="メイリオ" panose="020B0604030504040204" pitchFamily="50" charset="-128"/>
            </a:endParaRPr>
          </a:p>
        </p:txBody>
      </p:sp>
      <p:sp>
        <p:nvSpPr>
          <p:cNvPr id="10" name="角丸四角形吹き出し 9">
            <a:extLst>
              <a:ext uri="{FF2B5EF4-FFF2-40B4-BE49-F238E27FC236}">
                <a16:creationId xmlns:a16="http://schemas.microsoft.com/office/drawing/2014/main" id="{5271B541-5CBB-4492-9BFB-14EBB4044B1D}"/>
              </a:ext>
            </a:extLst>
          </p:cNvPr>
          <p:cNvSpPr/>
          <p:nvPr/>
        </p:nvSpPr>
        <p:spPr bwMode="auto">
          <a:xfrm>
            <a:off x="1454033" y="2046288"/>
            <a:ext cx="3037005" cy="628650"/>
          </a:xfrm>
          <a:prstGeom prst="wedgeRoundRectCallout">
            <a:avLst>
              <a:gd name="adj1" fmla="val -65183"/>
              <a:gd name="adj2" fmla="val 43561"/>
              <a:gd name="adj3" fmla="val 16667"/>
            </a:avLst>
          </a:prstGeom>
          <a:solidFill>
            <a:srgbClr val="CCCCFF"/>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なんか面白そうじゃ</a:t>
            </a:r>
            <a:r>
              <a:rPr lang="ja-JP" altLang="en-US" b="1" dirty="0" err="1">
                <a:solidFill>
                  <a:schemeClr val="tx1"/>
                </a:solidFill>
                <a:latin typeface="メイリオ" panose="020B0604030504040204" pitchFamily="50" charset="-128"/>
                <a:ea typeface="メイリオ" panose="020B0604030504040204" pitchFamily="50" charset="-128"/>
              </a:rPr>
              <a:t>ん</a:t>
            </a:r>
            <a:endParaRPr lang="en-US" altLang="ja-JP" b="1" dirty="0">
              <a:solidFill>
                <a:schemeClr val="tx1"/>
              </a:solidFill>
              <a:latin typeface="メイリオ" panose="020B0604030504040204" pitchFamily="50" charset="-128"/>
              <a:ea typeface="メイリオ" panose="020B0604030504040204" pitchFamily="50" charset="-128"/>
            </a:endParaRPr>
          </a:p>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やってみようぜ</a:t>
            </a:r>
          </a:p>
        </p:txBody>
      </p:sp>
      <p:grpSp>
        <p:nvGrpSpPr>
          <p:cNvPr id="3" name="グループ化 4">
            <a:extLst>
              <a:ext uri="{FF2B5EF4-FFF2-40B4-BE49-F238E27FC236}">
                <a16:creationId xmlns:a16="http://schemas.microsoft.com/office/drawing/2014/main" id="{62477B7F-7BE1-42E6-BC98-0E50222EFE3B}"/>
              </a:ext>
            </a:extLst>
          </p:cNvPr>
          <p:cNvGrpSpPr>
            <a:grpSpLocks/>
          </p:cNvGrpSpPr>
          <p:nvPr/>
        </p:nvGrpSpPr>
        <p:grpSpPr bwMode="auto">
          <a:xfrm>
            <a:off x="7968858" y="2358433"/>
            <a:ext cx="664108" cy="848897"/>
            <a:chOff x="7640826" y="1240187"/>
            <a:chExt cx="873730" cy="1280763"/>
          </a:xfrm>
          <a:solidFill>
            <a:srgbClr val="FF6600"/>
          </a:solidFill>
        </p:grpSpPr>
        <p:sp>
          <p:nvSpPr>
            <p:cNvPr id="52239" name="二等辺三角形 3">
              <a:extLst>
                <a:ext uri="{FF2B5EF4-FFF2-40B4-BE49-F238E27FC236}">
                  <a16:creationId xmlns:a16="http://schemas.microsoft.com/office/drawing/2014/main" id="{85E170D0-F833-4C94-BA2E-BC686E95CF19}"/>
                </a:ext>
              </a:extLst>
            </p:cNvPr>
            <p:cNvSpPr>
              <a:spLocks noChangeArrowheads="1"/>
            </p:cNvSpPr>
            <p:nvPr/>
          </p:nvSpPr>
          <p:spPr bwMode="auto">
            <a:xfrm>
              <a:off x="7640826" y="1503361"/>
              <a:ext cx="873730" cy="1017589"/>
            </a:xfrm>
            <a:prstGeom prst="triangle">
              <a:avLst>
                <a:gd name="adj" fmla="val 50000"/>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sp>
          <p:nvSpPr>
            <p:cNvPr id="52240" name="楕円 5">
              <a:extLst>
                <a:ext uri="{FF2B5EF4-FFF2-40B4-BE49-F238E27FC236}">
                  <a16:creationId xmlns:a16="http://schemas.microsoft.com/office/drawing/2014/main" id="{C8F1004B-1EEC-4DC5-ABB2-CF8600607D5A}"/>
                </a:ext>
              </a:extLst>
            </p:cNvPr>
            <p:cNvSpPr>
              <a:spLocks noChangeArrowheads="1"/>
            </p:cNvSpPr>
            <p:nvPr/>
          </p:nvSpPr>
          <p:spPr bwMode="auto">
            <a:xfrm>
              <a:off x="7797988" y="1240187"/>
              <a:ext cx="546248" cy="526889"/>
            </a:xfrm>
            <a:prstGeom prst="ellipse">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grpSp>
      <p:sp>
        <p:nvSpPr>
          <p:cNvPr id="20" name="角丸四角形吹き出し 19">
            <a:extLst>
              <a:ext uri="{FF2B5EF4-FFF2-40B4-BE49-F238E27FC236}">
                <a16:creationId xmlns:a16="http://schemas.microsoft.com/office/drawing/2014/main" id="{46330BAC-7CA4-46E1-A32E-A96E989FCBA3}"/>
              </a:ext>
            </a:extLst>
          </p:cNvPr>
          <p:cNvSpPr/>
          <p:nvPr/>
        </p:nvSpPr>
        <p:spPr bwMode="auto">
          <a:xfrm>
            <a:off x="3895596" y="3897313"/>
            <a:ext cx="4352954" cy="828675"/>
          </a:xfrm>
          <a:prstGeom prst="wedgeRoundRectCallout">
            <a:avLst>
              <a:gd name="adj1" fmla="val 47873"/>
              <a:gd name="adj2" fmla="val -73481"/>
              <a:gd name="adj3" fmla="val 16667"/>
            </a:avLst>
          </a:prstGeom>
          <a:solidFill>
            <a:schemeClr val="bg1">
              <a:lumMod val="85000"/>
            </a:schemeClr>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それ、聞いたことある、大麻だよな。</a:t>
            </a:r>
            <a:endParaRPr lang="en-US" altLang="ja-JP" b="1" dirty="0">
              <a:solidFill>
                <a:schemeClr val="tx1"/>
              </a:solidFill>
              <a:latin typeface="メイリオ" panose="020B0604030504040204" pitchFamily="50" charset="-128"/>
              <a:ea typeface="メイリオ" panose="020B0604030504040204" pitchFamily="50" charset="-128"/>
            </a:endParaRPr>
          </a:p>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海外では合法らしいぜ</a:t>
            </a:r>
            <a:endParaRPr lang="en-US" altLang="ja-JP" b="1" dirty="0">
              <a:solidFill>
                <a:schemeClr val="tx1"/>
              </a:solidFill>
              <a:latin typeface="メイリオ" panose="020B0604030504040204" pitchFamily="50" charset="-128"/>
              <a:ea typeface="メイリオ" panose="020B0604030504040204" pitchFamily="50" charset="-128"/>
            </a:endParaRPr>
          </a:p>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１回試すだけならいいんじゃない？</a:t>
            </a:r>
            <a:endParaRPr lang="en-US" altLang="ja-JP" b="1" dirty="0">
              <a:solidFill>
                <a:schemeClr val="tx1"/>
              </a:solidFill>
              <a:latin typeface="メイリオ" panose="020B0604030504040204" pitchFamily="50" charset="-128"/>
              <a:ea typeface="メイリオ" panose="020B0604030504040204" pitchFamily="50" charset="-128"/>
            </a:endParaRPr>
          </a:p>
        </p:txBody>
      </p:sp>
      <p:sp>
        <p:nvSpPr>
          <p:cNvPr id="21" name="角丸四角形吹き出し 20">
            <a:extLst>
              <a:ext uri="{FF2B5EF4-FFF2-40B4-BE49-F238E27FC236}">
                <a16:creationId xmlns:a16="http://schemas.microsoft.com/office/drawing/2014/main" id="{14D7830A-68FF-4E43-811D-5B621202BFC6}"/>
              </a:ext>
            </a:extLst>
          </p:cNvPr>
          <p:cNvSpPr/>
          <p:nvPr/>
        </p:nvSpPr>
        <p:spPr bwMode="auto">
          <a:xfrm>
            <a:off x="1454033" y="1102415"/>
            <a:ext cx="3325008" cy="747712"/>
          </a:xfrm>
          <a:prstGeom prst="wedgeRoundRectCallout">
            <a:avLst>
              <a:gd name="adj1" fmla="val -64698"/>
              <a:gd name="adj2" fmla="val 12843"/>
              <a:gd name="adj3" fmla="val 16667"/>
            </a:avLst>
          </a:prstGeom>
          <a:solidFill>
            <a:schemeClr val="accent1">
              <a:lumMod val="40000"/>
              <a:lumOff val="60000"/>
            </a:schemeClr>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オレいいもの手に入れたんだ、</a:t>
            </a:r>
            <a:endParaRPr lang="en-US" altLang="ja-JP" b="1" dirty="0">
              <a:solidFill>
                <a:schemeClr val="tx1"/>
              </a:solidFill>
              <a:latin typeface="メイリオ" panose="020B0604030504040204" pitchFamily="50" charset="-128"/>
              <a:ea typeface="メイリオ" panose="020B0604030504040204" pitchFamily="50" charset="-128"/>
            </a:endParaRPr>
          </a:p>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みんなで楽しいことやろうぜ</a:t>
            </a:r>
            <a:endParaRPr lang="en-US" altLang="ja-JP" b="1" dirty="0">
              <a:solidFill>
                <a:schemeClr val="tx1"/>
              </a:solidFill>
              <a:latin typeface="メイリオ" panose="020B0604030504040204" pitchFamily="50" charset="-128"/>
              <a:ea typeface="メイリオ" panose="020B0604030504040204" pitchFamily="50" charset="-128"/>
            </a:endParaRPr>
          </a:p>
        </p:txBody>
      </p:sp>
      <p:grpSp>
        <p:nvGrpSpPr>
          <p:cNvPr id="4" name="グループ化 4">
            <a:extLst>
              <a:ext uri="{FF2B5EF4-FFF2-40B4-BE49-F238E27FC236}">
                <a16:creationId xmlns:a16="http://schemas.microsoft.com/office/drawing/2014/main" id="{8295A4FA-8980-4A52-BB4D-346B13843910}"/>
              </a:ext>
            </a:extLst>
          </p:cNvPr>
          <p:cNvGrpSpPr>
            <a:grpSpLocks/>
          </p:cNvGrpSpPr>
          <p:nvPr/>
        </p:nvGrpSpPr>
        <p:grpSpPr bwMode="auto">
          <a:xfrm>
            <a:off x="440482" y="2205152"/>
            <a:ext cx="601856" cy="824501"/>
            <a:chOff x="7640826" y="1240187"/>
            <a:chExt cx="873730" cy="1280763"/>
          </a:xfrm>
          <a:solidFill>
            <a:srgbClr val="9900CC"/>
          </a:solidFill>
        </p:grpSpPr>
        <p:sp>
          <p:nvSpPr>
            <p:cNvPr id="23" name="二等辺三角形 3">
              <a:extLst>
                <a:ext uri="{FF2B5EF4-FFF2-40B4-BE49-F238E27FC236}">
                  <a16:creationId xmlns:a16="http://schemas.microsoft.com/office/drawing/2014/main" id="{391A1E6E-4908-421E-A609-A113EC11348E}"/>
                </a:ext>
              </a:extLst>
            </p:cNvPr>
            <p:cNvSpPr>
              <a:spLocks noChangeArrowheads="1"/>
            </p:cNvSpPr>
            <p:nvPr/>
          </p:nvSpPr>
          <p:spPr bwMode="auto">
            <a:xfrm>
              <a:off x="7640826" y="1503361"/>
              <a:ext cx="873730" cy="1017589"/>
            </a:xfrm>
            <a:prstGeom prst="triangle">
              <a:avLst>
                <a:gd name="adj" fmla="val 50000"/>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sp>
          <p:nvSpPr>
            <p:cNvPr id="24" name="楕円 5">
              <a:extLst>
                <a:ext uri="{FF2B5EF4-FFF2-40B4-BE49-F238E27FC236}">
                  <a16:creationId xmlns:a16="http://schemas.microsoft.com/office/drawing/2014/main" id="{9C42CD61-4E84-4695-8CC7-7CAC655D91D4}"/>
                </a:ext>
              </a:extLst>
            </p:cNvPr>
            <p:cNvSpPr>
              <a:spLocks noChangeArrowheads="1"/>
            </p:cNvSpPr>
            <p:nvPr/>
          </p:nvSpPr>
          <p:spPr bwMode="auto">
            <a:xfrm>
              <a:off x="7797988" y="1240187"/>
              <a:ext cx="546248" cy="526889"/>
            </a:xfrm>
            <a:prstGeom prst="ellipse">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grpSp>
      <p:grpSp>
        <p:nvGrpSpPr>
          <p:cNvPr id="5" name="グループ化 4">
            <a:extLst>
              <a:ext uri="{FF2B5EF4-FFF2-40B4-BE49-F238E27FC236}">
                <a16:creationId xmlns:a16="http://schemas.microsoft.com/office/drawing/2014/main" id="{B486CE4A-9F1A-464F-8959-5BD6D2B80482}"/>
              </a:ext>
            </a:extLst>
          </p:cNvPr>
          <p:cNvGrpSpPr>
            <a:grpSpLocks/>
          </p:cNvGrpSpPr>
          <p:nvPr/>
        </p:nvGrpSpPr>
        <p:grpSpPr bwMode="auto">
          <a:xfrm>
            <a:off x="8352872" y="3369584"/>
            <a:ext cx="599089" cy="829512"/>
            <a:chOff x="7640826" y="1240187"/>
            <a:chExt cx="873730" cy="1280763"/>
          </a:xfrm>
          <a:solidFill>
            <a:schemeClr val="tx1">
              <a:lumMod val="50000"/>
              <a:lumOff val="50000"/>
            </a:schemeClr>
          </a:solidFill>
        </p:grpSpPr>
        <p:sp>
          <p:nvSpPr>
            <p:cNvPr id="26" name="二等辺三角形 3">
              <a:extLst>
                <a:ext uri="{FF2B5EF4-FFF2-40B4-BE49-F238E27FC236}">
                  <a16:creationId xmlns:a16="http://schemas.microsoft.com/office/drawing/2014/main" id="{5224D7B0-3131-4A6C-A72D-BF1034694121}"/>
                </a:ext>
              </a:extLst>
            </p:cNvPr>
            <p:cNvSpPr>
              <a:spLocks noChangeArrowheads="1"/>
            </p:cNvSpPr>
            <p:nvPr/>
          </p:nvSpPr>
          <p:spPr bwMode="auto">
            <a:xfrm>
              <a:off x="7640826" y="1503361"/>
              <a:ext cx="873730" cy="1017589"/>
            </a:xfrm>
            <a:prstGeom prst="triangle">
              <a:avLst>
                <a:gd name="adj" fmla="val 50000"/>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sp>
          <p:nvSpPr>
            <p:cNvPr id="27" name="楕円 5">
              <a:extLst>
                <a:ext uri="{FF2B5EF4-FFF2-40B4-BE49-F238E27FC236}">
                  <a16:creationId xmlns:a16="http://schemas.microsoft.com/office/drawing/2014/main" id="{7C2306FB-65EE-4871-A174-6269C32B6DB7}"/>
                </a:ext>
              </a:extLst>
            </p:cNvPr>
            <p:cNvSpPr>
              <a:spLocks noChangeArrowheads="1"/>
            </p:cNvSpPr>
            <p:nvPr/>
          </p:nvSpPr>
          <p:spPr bwMode="auto">
            <a:xfrm>
              <a:off x="7797988" y="1240187"/>
              <a:ext cx="546248" cy="526889"/>
            </a:xfrm>
            <a:prstGeom prst="ellipse">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grpSp>
      <p:grpSp>
        <p:nvGrpSpPr>
          <p:cNvPr id="6" name="グループ化 3">
            <a:extLst>
              <a:ext uri="{FF2B5EF4-FFF2-40B4-BE49-F238E27FC236}">
                <a16:creationId xmlns:a16="http://schemas.microsoft.com/office/drawing/2014/main" id="{BF6A35D8-C526-4772-9339-EBA64818C03F}"/>
              </a:ext>
            </a:extLst>
          </p:cNvPr>
          <p:cNvGrpSpPr>
            <a:grpSpLocks/>
          </p:cNvGrpSpPr>
          <p:nvPr/>
        </p:nvGrpSpPr>
        <p:grpSpPr bwMode="auto">
          <a:xfrm>
            <a:off x="521727" y="3323960"/>
            <a:ext cx="523312" cy="808348"/>
            <a:chOff x="387458" y="1177925"/>
            <a:chExt cx="790467" cy="1343024"/>
          </a:xfrm>
          <a:solidFill>
            <a:schemeClr val="tx1"/>
          </a:solidFill>
        </p:grpSpPr>
        <p:sp>
          <p:nvSpPr>
            <p:cNvPr id="29" name="二等辺三角形 3">
              <a:extLst>
                <a:ext uri="{FF2B5EF4-FFF2-40B4-BE49-F238E27FC236}">
                  <a16:creationId xmlns:a16="http://schemas.microsoft.com/office/drawing/2014/main" id="{0208540B-EC0E-48D6-A00B-E3285B4FC040}"/>
                </a:ext>
              </a:extLst>
            </p:cNvPr>
            <p:cNvSpPr>
              <a:spLocks noChangeArrowheads="1"/>
            </p:cNvSpPr>
            <p:nvPr/>
          </p:nvSpPr>
          <p:spPr bwMode="auto">
            <a:xfrm>
              <a:off x="387458" y="1457324"/>
              <a:ext cx="790467" cy="1063625"/>
            </a:xfrm>
            <a:prstGeom prst="triangle">
              <a:avLst>
                <a:gd name="adj" fmla="val 50000"/>
              </a:avLst>
            </a:prstGeom>
            <a:grpFill/>
            <a:ln w="9525" algn="ctr">
              <a:noFill/>
              <a:round/>
              <a:headEnd/>
              <a:tailEnd/>
            </a:ln>
            <a:effec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sp>
          <p:nvSpPr>
            <p:cNvPr id="30" name="楕円 5">
              <a:extLst>
                <a:ext uri="{FF2B5EF4-FFF2-40B4-BE49-F238E27FC236}">
                  <a16:creationId xmlns:a16="http://schemas.microsoft.com/office/drawing/2014/main" id="{7A5FAE65-3B53-4807-AF6F-38FC79377B1D}"/>
                </a:ext>
              </a:extLst>
            </p:cNvPr>
            <p:cNvSpPr>
              <a:spLocks noChangeArrowheads="1"/>
            </p:cNvSpPr>
            <p:nvPr/>
          </p:nvSpPr>
          <p:spPr bwMode="auto">
            <a:xfrm>
              <a:off x="469072" y="1177925"/>
              <a:ext cx="654434" cy="581616"/>
            </a:xfrm>
            <a:prstGeom prst="ellipse">
              <a:avLst/>
            </a:prstGeom>
            <a:grpFill/>
            <a:ln w="9525" algn="ctr">
              <a:noFill/>
              <a:round/>
              <a:headEnd/>
              <a:tailEnd/>
            </a:ln>
            <a:effec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grpSp>
      <p:sp>
        <p:nvSpPr>
          <p:cNvPr id="31" name="角丸四角形吹き出し 30">
            <a:extLst>
              <a:ext uri="{FF2B5EF4-FFF2-40B4-BE49-F238E27FC236}">
                <a16:creationId xmlns:a16="http://schemas.microsoft.com/office/drawing/2014/main" id="{1C42D88E-AEA0-4FAB-8EB4-F54C0745BF31}"/>
              </a:ext>
            </a:extLst>
          </p:cNvPr>
          <p:cNvSpPr/>
          <p:nvPr/>
        </p:nvSpPr>
        <p:spPr bwMode="auto">
          <a:xfrm>
            <a:off x="1323975" y="2846389"/>
            <a:ext cx="6257925" cy="864446"/>
          </a:xfrm>
          <a:prstGeom prst="wedgeRoundRectCallout">
            <a:avLst>
              <a:gd name="adj1" fmla="val -54999"/>
              <a:gd name="adj2" fmla="val 45792"/>
              <a:gd name="adj3" fmla="val 16667"/>
            </a:avLst>
          </a:prstGeom>
          <a:solidFill>
            <a:schemeClr val="accent1">
              <a:lumMod val="40000"/>
              <a:lumOff val="60000"/>
            </a:schemeClr>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ただのハッパだよ。福岡に住んでるいとこからもらったんだ、流行ってるらしいぜ。</a:t>
            </a:r>
            <a:endParaRPr lang="en-US" altLang="ja-JP" b="1" dirty="0">
              <a:solidFill>
                <a:schemeClr val="tx1"/>
              </a:solidFill>
              <a:latin typeface="メイリオ" panose="020B0604030504040204" pitchFamily="50" charset="-128"/>
              <a:ea typeface="メイリオ" panose="020B0604030504040204" pitchFamily="50" charset="-128"/>
            </a:endParaRPr>
          </a:p>
          <a:p>
            <a:pPr eaLnBrk="1" hangingPunct="1">
              <a:defRPr/>
            </a:pPr>
            <a:r>
              <a:rPr lang="ja-JP" altLang="en-US" b="1" dirty="0">
                <a:solidFill>
                  <a:schemeClr val="tx1"/>
                </a:solidFill>
                <a:latin typeface="メイリオ" panose="020B0604030504040204" pitchFamily="50" charset="-128"/>
                <a:ea typeface="メイリオ" panose="020B0604030504040204" pitchFamily="50" charset="-128"/>
              </a:rPr>
              <a:t>タバコより害がないのに気持ちよくなるんだ。最高だぜ！</a:t>
            </a:r>
            <a:endParaRPr lang="en-US" altLang="ja-JP" b="1" dirty="0">
              <a:solidFill>
                <a:schemeClr val="tx1"/>
              </a:solidFill>
              <a:latin typeface="メイリオ" panose="020B0604030504040204" pitchFamily="50" charset="-128"/>
              <a:ea typeface="メイリオ" panose="020B0604030504040204" pitchFamily="50" charset="-128"/>
            </a:endParaRPr>
          </a:p>
        </p:txBody>
      </p:sp>
      <p:sp>
        <p:nvSpPr>
          <p:cNvPr id="32" name="角丸四角形吹き出し 31">
            <a:extLst>
              <a:ext uri="{FF2B5EF4-FFF2-40B4-BE49-F238E27FC236}">
                <a16:creationId xmlns:a16="http://schemas.microsoft.com/office/drawing/2014/main" id="{2FF4A3E1-2439-4F79-890B-452C5A54C260}"/>
              </a:ext>
            </a:extLst>
          </p:cNvPr>
          <p:cNvSpPr/>
          <p:nvPr/>
        </p:nvSpPr>
        <p:spPr bwMode="auto">
          <a:xfrm>
            <a:off x="4841875" y="2002082"/>
            <a:ext cx="2740025" cy="628650"/>
          </a:xfrm>
          <a:prstGeom prst="wedgeRoundRectCallout">
            <a:avLst>
              <a:gd name="adj1" fmla="val 61558"/>
              <a:gd name="adj2" fmla="val 24019"/>
              <a:gd name="adj3" fmla="val 16667"/>
            </a:avLst>
          </a:prstGeom>
          <a:solidFill>
            <a:srgbClr val="FFCC99"/>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nchor="ctr"/>
          <a:lstStyle/>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やめられなくなるんじゃないのか？</a:t>
            </a:r>
            <a:endParaRPr lang="en-US" altLang="ja-JP" b="1" dirty="0">
              <a:solidFill>
                <a:schemeClr val="tx1"/>
              </a:solidFill>
              <a:latin typeface="メイリオ" panose="020B0604030504040204" pitchFamily="50" charset="-128"/>
              <a:ea typeface="メイリオ" panose="020B0604030504040204" pitchFamily="50" charset="-128"/>
            </a:endParaRPr>
          </a:p>
        </p:txBody>
      </p:sp>
      <p:grpSp>
        <p:nvGrpSpPr>
          <p:cNvPr id="9" name="グループ化 4">
            <a:extLst>
              <a:ext uri="{FF2B5EF4-FFF2-40B4-BE49-F238E27FC236}">
                <a16:creationId xmlns:a16="http://schemas.microsoft.com/office/drawing/2014/main" id="{D1454C96-BBC5-4A25-A5F3-C25A4F742A66}"/>
              </a:ext>
            </a:extLst>
          </p:cNvPr>
          <p:cNvGrpSpPr>
            <a:grpSpLocks/>
          </p:cNvGrpSpPr>
          <p:nvPr/>
        </p:nvGrpSpPr>
        <p:grpSpPr bwMode="auto">
          <a:xfrm>
            <a:off x="361617" y="5328375"/>
            <a:ext cx="601856" cy="824501"/>
            <a:chOff x="7640826" y="1240187"/>
            <a:chExt cx="873730" cy="1280763"/>
          </a:xfrm>
          <a:solidFill>
            <a:srgbClr val="9900CC"/>
          </a:solidFill>
        </p:grpSpPr>
        <p:sp>
          <p:nvSpPr>
            <p:cNvPr id="38" name="二等辺三角形 3">
              <a:extLst>
                <a:ext uri="{FF2B5EF4-FFF2-40B4-BE49-F238E27FC236}">
                  <a16:creationId xmlns:a16="http://schemas.microsoft.com/office/drawing/2014/main" id="{462EC4FC-BAA4-4361-9D83-88BAC244EA99}"/>
                </a:ext>
              </a:extLst>
            </p:cNvPr>
            <p:cNvSpPr>
              <a:spLocks noChangeArrowheads="1"/>
            </p:cNvSpPr>
            <p:nvPr/>
          </p:nvSpPr>
          <p:spPr bwMode="auto">
            <a:xfrm>
              <a:off x="7640826" y="1503361"/>
              <a:ext cx="873730" cy="1017589"/>
            </a:xfrm>
            <a:prstGeom prst="triangle">
              <a:avLst>
                <a:gd name="adj" fmla="val 50000"/>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sp>
          <p:nvSpPr>
            <p:cNvPr id="39" name="楕円 5">
              <a:extLst>
                <a:ext uri="{FF2B5EF4-FFF2-40B4-BE49-F238E27FC236}">
                  <a16:creationId xmlns:a16="http://schemas.microsoft.com/office/drawing/2014/main" id="{0B75F9FA-8036-4425-B9F8-6618FA1052DF}"/>
                </a:ext>
              </a:extLst>
            </p:cNvPr>
            <p:cNvSpPr>
              <a:spLocks noChangeArrowheads="1"/>
            </p:cNvSpPr>
            <p:nvPr/>
          </p:nvSpPr>
          <p:spPr bwMode="auto">
            <a:xfrm>
              <a:off x="7797988" y="1240187"/>
              <a:ext cx="546248" cy="526889"/>
            </a:xfrm>
            <a:prstGeom prst="ellipse">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grpSp>
      <p:sp>
        <p:nvSpPr>
          <p:cNvPr id="40" name="角丸四角形吹き出し 39">
            <a:extLst>
              <a:ext uri="{FF2B5EF4-FFF2-40B4-BE49-F238E27FC236}">
                <a16:creationId xmlns:a16="http://schemas.microsoft.com/office/drawing/2014/main" id="{E95819E0-7814-4EAD-97E4-ACD851ABE7C6}"/>
              </a:ext>
            </a:extLst>
          </p:cNvPr>
          <p:cNvSpPr/>
          <p:nvPr/>
        </p:nvSpPr>
        <p:spPr bwMode="auto">
          <a:xfrm>
            <a:off x="1265130" y="4841875"/>
            <a:ext cx="3197334" cy="630238"/>
          </a:xfrm>
          <a:prstGeom prst="wedgeRoundRectCallout">
            <a:avLst>
              <a:gd name="adj1" fmla="val -59334"/>
              <a:gd name="adj2" fmla="val 54084"/>
              <a:gd name="adj3" fmla="val 16667"/>
            </a:avLst>
          </a:prstGeom>
          <a:solidFill>
            <a:srgbClr val="CCCCFF"/>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（あなた）はビビりだな。ココなら誰にもバレないぜ。</a:t>
            </a:r>
            <a:endParaRPr lang="en-US" altLang="ja-JP" b="1" dirty="0">
              <a:solidFill>
                <a:schemeClr val="tx1"/>
              </a:solidFill>
              <a:latin typeface="メイリオ" panose="020B0604030504040204" pitchFamily="50" charset="-128"/>
              <a:ea typeface="メイリオ" panose="020B0604030504040204" pitchFamily="50" charset="-128"/>
            </a:endParaRPr>
          </a:p>
        </p:txBody>
      </p:sp>
      <p:grpSp>
        <p:nvGrpSpPr>
          <p:cNvPr id="11" name="グループ化 4">
            <a:extLst>
              <a:ext uri="{FF2B5EF4-FFF2-40B4-BE49-F238E27FC236}">
                <a16:creationId xmlns:a16="http://schemas.microsoft.com/office/drawing/2014/main" id="{7202FC5E-82EF-428E-A4CE-879D5032EBB5}"/>
              </a:ext>
            </a:extLst>
          </p:cNvPr>
          <p:cNvGrpSpPr>
            <a:grpSpLocks/>
          </p:cNvGrpSpPr>
          <p:nvPr/>
        </p:nvGrpSpPr>
        <p:grpSpPr bwMode="auto">
          <a:xfrm>
            <a:off x="8258050" y="4605532"/>
            <a:ext cx="630872" cy="848897"/>
            <a:chOff x="7640826" y="1240187"/>
            <a:chExt cx="873730" cy="1280763"/>
          </a:xfrm>
          <a:solidFill>
            <a:srgbClr val="FF6600"/>
          </a:solidFill>
        </p:grpSpPr>
        <p:sp>
          <p:nvSpPr>
            <p:cNvPr id="42" name="二等辺三角形 3">
              <a:extLst>
                <a:ext uri="{FF2B5EF4-FFF2-40B4-BE49-F238E27FC236}">
                  <a16:creationId xmlns:a16="http://schemas.microsoft.com/office/drawing/2014/main" id="{78461871-CE41-4B79-8864-F49094D4D716}"/>
                </a:ext>
              </a:extLst>
            </p:cNvPr>
            <p:cNvSpPr>
              <a:spLocks noChangeArrowheads="1"/>
            </p:cNvSpPr>
            <p:nvPr/>
          </p:nvSpPr>
          <p:spPr bwMode="auto">
            <a:xfrm>
              <a:off x="7640826" y="1503361"/>
              <a:ext cx="873730" cy="1017589"/>
            </a:xfrm>
            <a:prstGeom prst="triangle">
              <a:avLst>
                <a:gd name="adj" fmla="val 50000"/>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sp>
          <p:nvSpPr>
            <p:cNvPr id="43" name="楕円 5">
              <a:extLst>
                <a:ext uri="{FF2B5EF4-FFF2-40B4-BE49-F238E27FC236}">
                  <a16:creationId xmlns:a16="http://schemas.microsoft.com/office/drawing/2014/main" id="{C0FE0B5D-1846-4ECC-9D63-AE1CE6C2339D}"/>
                </a:ext>
              </a:extLst>
            </p:cNvPr>
            <p:cNvSpPr>
              <a:spLocks noChangeArrowheads="1"/>
            </p:cNvSpPr>
            <p:nvPr/>
          </p:nvSpPr>
          <p:spPr bwMode="auto">
            <a:xfrm>
              <a:off x="7797988" y="1240187"/>
              <a:ext cx="546248" cy="526889"/>
            </a:xfrm>
            <a:prstGeom prst="ellipse">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grpSp>
      <p:grpSp>
        <p:nvGrpSpPr>
          <p:cNvPr id="12" name="グループ化 3">
            <a:extLst>
              <a:ext uri="{FF2B5EF4-FFF2-40B4-BE49-F238E27FC236}">
                <a16:creationId xmlns:a16="http://schemas.microsoft.com/office/drawing/2014/main" id="{B4E3CBCB-1CFF-4D3B-B6CA-D2D701BCA181}"/>
              </a:ext>
            </a:extLst>
          </p:cNvPr>
          <p:cNvGrpSpPr>
            <a:grpSpLocks/>
          </p:cNvGrpSpPr>
          <p:nvPr/>
        </p:nvGrpSpPr>
        <p:grpSpPr bwMode="auto">
          <a:xfrm>
            <a:off x="977681" y="5918527"/>
            <a:ext cx="509807" cy="785135"/>
            <a:chOff x="387458" y="1177925"/>
            <a:chExt cx="790467" cy="1343024"/>
          </a:xfrm>
          <a:solidFill>
            <a:schemeClr val="tx1"/>
          </a:solidFill>
        </p:grpSpPr>
        <p:sp>
          <p:nvSpPr>
            <p:cNvPr id="45" name="二等辺三角形 3">
              <a:extLst>
                <a:ext uri="{FF2B5EF4-FFF2-40B4-BE49-F238E27FC236}">
                  <a16:creationId xmlns:a16="http://schemas.microsoft.com/office/drawing/2014/main" id="{BEB4999C-EA1E-410B-AF7F-3C074DCBB763}"/>
                </a:ext>
              </a:extLst>
            </p:cNvPr>
            <p:cNvSpPr>
              <a:spLocks noChangeArrowheads="1"/>
            </p:cNvSpPr>
            <p:nvPr/>
          </p:nvSpPr>
          <p:spPr bwMode="auto">
            <a:xfrm>
              <a:off x="387458" y="1457324"/>
              <a:ext cx="790467" cy="1063625"/>
            </a:xfrm>
            <a:prstGeom prst="triangle">
              <a:avLst>
                <a:gd name="adj" fmla="val 50000"/>
              </a:avLst>
            </a:prstGeom>
            <a:grpFill/>
            <a:ln w="9525" algn="ctr">
              <a:solidFill>
                <a:schemeClr val="tx1"/>
              </a:solidFill>
              <a:round/>
              <a:headEnd/>
              <a:tailEnd/>
            </a:ln>
            <a:effec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sp>
          <p:nvSpPr>
            <p:cNvPr id="46" name="楕円 5">
              <a:extLst>
                <a:ext uri="{FF2B5EF4-FFF2-40B4-BE49-F238E27FC236}">
                  <a16:creationId xmlns:a16="http://schemas.microsoft.com/office/drawing/2014/main" id="{F12CB31B-AA57-45EC-96C3-A9EBC1EC8ADC}"/>
                </a:ext>
              </a:extLst>
            </p:cNvPr>
            <p:cNvSpPr>
              <a:spLocks noChangeArrowheads="1"/>
            </p:cNvSpPr>
            <p:nvPr/>
          </p:nvSpPr>
          <p:spPr bwMode="auto">
            <a:xfrm>
              <a:off x="469072" y="1177925"/>
              <a:ext cx="654434" cy="581616"/>
            </a:xfrm>
            <a:prstGeom prst="ellipse">
              <a:avLst/>
            </a:prstGeom>
            <a:grpFill/>
            <a:ln w="9525" algn="ctr">
              <a:solidFill>
                <a:schemeClr val="tx1"/>
              </a:solidFill>
              <a:round/>
              <a:headEnd/>
              <a:tailEnd/>
            </a:ln>
            <a:effec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grpSp>
      <p:sp>
        <p:nvSpPr>
          <p:cNvPr id="47" name="角丸四角形吹き出し 46">
            <a:extLst>
              <a:ext uri="{FF2B5EF4-FFF2-40B4-BE49-F238E27FC236}">
                <a16:creationId xmlns:a16="http://schemas.microsoft.com/office/drawing/2014/main" id="{1B81A4A9-A56C-4902-8D09-20534DD57A84}"/>
              </a:ext>
            </a:extLst>
          </p:cNvPr>
          <p:cNvSpPr/>
          <p:nvPr/>
        </p:nvSpPr>
        <p:spPr bwMode="auto">
          <a:xfrm>
            <a:off x="1820214" y="5825335"/>
            <a:ext cx="3570287" cy="747713"/>
          </a:xfrm>
          <a:prstGeom prst="wedgeRoundRectCallout">
            <a:avLst>
              <a:gd name="adj1" fmla="val -60536"/>
              <a:gd name="adj2" fmla="val 24946"/>
              <a:gd name="adj3" fmla="val 16667"/>
            </a:avLst>
          </a:prstGeom>
          <a:solidFill>
            <a:schemeClr val="accent1">
              <a:lumMod val="40000"/>
              <a:lumOff val="60000"/>
            </a:schemeClr>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（あなたに）オレたち仲間だろ。</a:t>
            </a:r>
            <a:endParaRPr lang="en-US" altLang="ja-JP" b="1" dirty="0">
              <a:solidFill>
                <a:schemeClr val="tx1"/>
              </a:solidFill>
              <a:latin typeface="メイリオ" panose="020B0604030504040204" pitchFamily="50" charset="-128"/>
              <a:ea typeface="メイリオ" panose="020B0604030504040204" pitchFamily="50" charset="-128"/>
            </a:endParaRPr>
          </a:p>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一人だけやらないってないよな。</a:t>
            </a:r>
            <a:endParaRPr lang="en-US" altLang="ja-JP" b="1" dirty="0">
              <a:solidFill>
                <a:schemeClr val="tx1"/>
              </a:solidFill>
              <a:latin typeface="メイリオ" panose="020B0604030504040204" pitchFamily="50" charset="-128"/>
              <a:ea typeface="メイリオ" panose="020B0604030504040204" pitchFamily="50" charset="-128"/>
            </a:endParaRPr>
          </a:p>
        </p:txBody>
      </p:sp>
      <p:sp>
        <p:nvSpPr>
          <p:cNvPr id="48" name="角丸四角形吹き出し 47">
            <a:extLst>
              <a:ext uri="{FF2B5EF4-FFF2-40B4-BE49-F238E27FC236}">
                <a16:creationId xmlns:a16="http://schemas.microsoft.com/office/drawing/2014/main" id="{EC0755DB-FF0D-4850-8D7E-AF0CDA5285B0}"/>
              </a:ext>
            </a:extLst>
          </p:cNvPr>
          <p:cNvSpPr/>
          <p:nvPr/>
        </p:nvSpPr>
        <p:spPr bwMode="auto">
          <a:xfrm>
            <a:off x="4613275" y="4805363"/>
            <a:ext cx="3265596" cy="666750"/>
          </a:xfrm>
          <a:prstGeom prst="wedgeRoundRectCallout">
            <a:avLst>
              <a:gd name="adj1" fmla="val 66442"/>
              <a:gd name="adj2" fmla="val -28115"/>
              <a:gd name="adj3" fmla="val 16667"/>
            </a:avLst>
          </a:prstGeom>
          <a:solidFill>
            <a:srgbClr val="FFCC99"/>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nchor="ctr"/>
          <a:lstStyle/>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そうだな。１回試して、ヤバそうならやめればいいしな。</a:t>
            </a:r>
            <a:endParaRPr lang="en-US" altLang="ja-JP" b="1" dirty="0">
              <a:solidFill>
                <a:schemeClr val="tx1"/>
              </a:solidFill>
              <a:latin typeface="メイリオ" panose="020B0604030504040204" pitchFamily="50" charset="-128"/>
              <a:ea typeface="メイリオ" panose="020B0604030504040204" pitchFamily="50" charset="-128"/>
            </a:endParaRPr>
          </a:p>
        </p:txBody>
      </p:sp>
      <p:sp>
        <p:nvSpPr>
          <p:cNvPr id="49" name="角丸四角形吹き出し 48">
            <a:extLst>
              <a:ext uri="{FF2B5EF4-FFF2-40B4-BE49-F238E27FC236}">
                <a16:creationId xmlns:a16="http://schemas.microsoft.com/office/drawing/2014/main" id="{6BBCA083-6246-4878-B439-2B26AAF180AC}"/>
              </a:ext>
            </a:extLst>
          </p:cNvPr>
          <p:cNvSpPr/>
          <p:nvPr/>
        </p:nvSpPr>
        <p:spPr bwMode="auto">
          <a:xfrm>
            <a:off x="5565846" y="5742315"/>
            <a:ext cx="2365087" cy="936274"/>
          </a:xfrm>
          <a:prstGeom prst="wedgeRoundRectCallout">
            <a:avLst>
              <a:gd name="adj1" fmla="val 66956"/>
              <a:gd name="adj2" fmla="val -19048"/>
              <a:gd name="adj3" fmla="val 16667"/>
            </a:avLst>
          </a:prstGeom>
          <a:solidFill>
            <a:schemeClr val="accent6">
              <a:lumMod val="20000"/>
              <a:lumOff val="80000"/>
            </a:schemeClr>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nchor="ctr"/>
          <a:lstStyle/>
          <a:p>
            <a:pPr eaLnBrk="1" hangingPunct="1">
              <a:buFont typeface="Arial" panose="020B0604020202020204" pitchFamily="34" charset="0"/>
              <a:buNone/>
              <a:defRPr/>
            </a:pPr>
            <a:r>
              <a:rPr lang="ja-JP" altLang="en-US" b="1" dirty="0">
                <a:solidFill>
                  <a:srgbClr val="C00000"/>
                </a:solidFill>
                <a:latin typeface="メイリオ" panose="020B0604030504040204" pitchFamily="50" charset="-128"/>
                <a:ea typeface="メイリオ" panose="020B0604030504040204" pitchFamily="50" charset="-128"/>
              </a:rPr>
              <a:t>（どういう風に断ればいいか考えてみましょう）</a:t>
            </a:r>
            <a:endParaRPr lang="en-US" altLang="ja-JP" b="1" dirty="0">
              <a:solidFill>
                <a:srgbClr val="C00000"/>
              </a:solidFill>
              <a:latin typeface="メイリオ" panose="020B0604030504040204" pitchFamily="50" charset="-128"/>
              <a:ea typeface="メイリオ" panose="020B0604030504040204" pitchFamily="50" charset="-128"/>
            </a:endParaRPr>
          </a:p>
        </p:txBody>
      </p:sp>
      <p:sp>
        <p:nvSpPr>
          <p:cNvPr id="53" name="テキスト ボックス 1">
            <a:extLst>
              <a:ext uri="{FF2B5EF4-FFF2-40B4-BE49-F238E27FC236}">
                <a16:creationId xmlns:a16="http://schemas.microsoft.com/office/drawing/2014/main" id="{3F11E3CF-95DF-4DDD-930D-86A6931D210F}"/>
              </a:ext>
            </a:extLst>
          </p:cNvPr>
          <p:cNvSpPr txBox="1">
            <a:spLocks noChangeArrowheads="1"/>
          </p:cNvSpPr>
          <p:nvPr/>
        </p:nvSpPr>
        <p:spPr bwMode="auto">
          <a:xfrm>
            <a:off x="0" y="6124"/>
            <a:ext cx="9144000" cy="954107"/>
          </a:xfrm>
          <a:prstGeom prst="rect">
            <a:avLst/>
          </a:prstGeom>
          <a:solidFill>
            <a:schemeClr val="accent5">
              <a:lumMod val="40000"/>
              <a:lumOff val="60000"/>
            </a:schemeClr>
          </a:solidFill>
          <a:ln w="9525">
            <a:no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800" b="1" dirty="0">
                <a:solidFill>
                  <a:schemeClr val="accent5">
                    <a:lumMod val="75000"/>
                  </a:schemeClr>
                </a:solidFill>
                <a:latin typeface="メイリオ" panose="020B0604030504040204" pitchFamily="50" charset="-128"/>
                <a:ea typeface="メイリオ" panose="020B0604030504040204" pitchFamily="50" charset="-128"/>
              </a:rPr>
              <a:t>場面２　</a:t>
            </a:r>
            <a:r>
              <a:rPr lang="ja-JP" altLang="en-US" sz="2800" b="1" dirty="0">
                <a:latin typeface="メイリオ" panose="020B0604030504040204" pitchFamily="50" charset="-128"/>
                <a:ea typeface="メイリオ" panose="020B0604030504040204" pitchFamily="50" charset="-128"/>
              </a:rPr>
              <a:t>いつも一緒に行動している友達５人組</a:t>
            </a:r>
            <a:endParaRPr lang="en-US" altLang="ja-JP" sz="2800" b="1" dirty="0">
              <a:latin typeface="メイリオ" panose="020B0604030504040204" pitchFamily="50" charset="-128"/>
              <a:ea typeface="メイリオ" panose="020B0604030504040204" pitchFamily="50" charset="-128"/>
            </a:endParaRPr>
          </a:p>
          <a:p>
            <a:pPr>
              <a:spcBef>
                <a:spcPct val="0"/>
              </a:spcBef>
              <a:buFontTx/>
              <a:buNone/>
            </a:pPr>
            <a:r>
              <a:rPr lang="ja-JP" altLang="en-US" sz="2800" b="1" dirty="0">
                <a:latin typeface="メイリオ" panose="020B0604030504040204" pitchFamily="50" charset="-128"/>
                <a:ea typeface="メイリオ" panose="020B0604030504040204" pitchFamily="50" charset="-128"/>
              </a:rPr>
              <a:t>　　　　ある日の授業終了後・・・</a:t>
            </a:r>
            <a:endParaRPr lang="en-US" altLang="ja-JP" sz="28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50" name="テキスト ボックス 14">
            <a:extLst>
              <a:ext uri="{FF2B5EF4-FFF2-40B4-BE49-F238E27FC236}">
                <a16:creationId xmlns:a16="http://schemas.microsoft.com/office/drawing/2014/main" id="{526B8D3C-724D-44B8-90B7-F461CB854588}"/>
              </a:ext>
            </a:extLst>
          </p:cNvPr>
          <p:cNvSpPr txBox="1">
            <a:spLocks noChangeArrowheads="1"/>
          </p:cNvSpPr>
          <p:nvPr/>
        </p:nvSpPr>
        <p:spPr bwMode="auto">
          <a:xfrm>
            <a:off x="7714886" y="955883"/>
            <a:ext cx="1162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1" lang="ja-JP" altLang="en-US" sz="2000" b="1" dirty="0">
                <a:latin typeface="メイリオ" panose="020B0604030504040204" pitchFamily="50" charset="-128"/>
                <a:ea typeface="メイリオ" panose="020B0604030504040204" pitchFamily="50" charset="-128"/>
              </a:rPr>
              <a:t>あなた</a:t>
            </a:r>
          </a:p>
        </p:txBody>
      </p:sp>
      <p:grpSp>
        <p:nvGrpSpPr>
          <p:cNvPr id="54" name="グループ化 4">
            <a:extLst>
              <a:ext uri="{FF2B5EF4-FFF2-40B4-BE49-F238E27FC236}">
                <a16:creationId xmlns:a16="http://schemas.microsoft.com/office/drawing/2014/main" id="{9D532C1A-F6AD-452E-B6DD-99E94D6FF6D1}"/>
              </a:ext>
            </a:extLst>
          </p:cNvPr>
          <p:cNvGrpSpPr>
            <a:grpSpLocks/>
          </p:cNvGrpSpPr>
          <p:nvPr/>
        </p:nvGrpSpPr>
        <p:grpSpPr bwMode="auto">
          <a:xfrm>
            <a:off x="7940588" y="1260524"/>
            <a:ext cx="664108" cy="972660"/>
            <a:chOff x="7640826" y="1240187"/>
            <a:chExt cx="873730" cy="1280763"/>
          </a:xfrm>
          <a:solidFill>
            <a:schemeClr val="accent6"/>
          </a:solidFill>
        </p:grpSpPr>
        <p:sp>
          <p:nvSpPr>
            <p:cNvPr id="55" name="二等辺三角形 3">
              <a:extLst>
                <a:ext uri="{FF2B5EF4-FFF2-40B4-BE49-F238E27FC236}">
                  <a16:creationId xmlns:a16="http://schemas.microsoft.com/office/drawing/2014/main" id="{333D156D-CBF4-477B-A5C4-B4F5E84BBCB0}"/>
                </a:ext>
              </a:extLst>
            </p:cNvPr>
            <p:cNvSpPr>
              <a:spLocks noChangeArrowheads="1"/>
            </p:cNvSpPr>
            <p:nvPr/>
          </p:nvSpPr>
          <p:spPr bwMode="auto">
            <a:xfrm>
              <a:off x="7640826" y="1503361"/>
              <a:ext cx="873730" cy="1017589"/>
            </a:xfrm>
            <a:prstGeom prst="triangle">
              <a:avLst>
                <a:gd name="adj" fmla="val 50000"/>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sp>
          <p:nvSpPr>
            <p:cNvPr id="56" name="楕円 5">
              <a:extLst>
                <a:ext uri="{FF2B5EF4-FFF2-40B4-BE49-F238E27FC236}">
                  <a16:creationId xmlns:a16="http://schemas.microsoft.com/office/drawing/2014/main" id="{A996E01B-9BF0-4E7A-BAD4-4CE5BE2ED780}"/>
                </a:ext>
              </a:extLst>
            </p:cNvPr>
            <p:cNvSpPr>
              <a:spLocks noChangeArrowheads="1"/>
            </p:cNvSpPr>
            <p:nvPr/>
          </p:nvSpPr>
          <p:spPr bwMode="auto">
            <a:xfrm>
              <a:off x="7797988" y="1240187"/>
              <a:ext cx="546248" cy="526889"/>
            </a:xfrm>
            <a:prstGeom prst="ellipse">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grpSp>
      <p:grpSp>
        <p:nvGrpSpPr>
          <p:cNvPr id="57" name="グループ化 4">
            <a:extLst>
              <a:ext uri="{FF2B5EF4-FFF2-40B4-BE49-F238E27FC236}">
                <a16:creationId xmlns:a16="http://schemas.microsoft.com/office/drawing/2014/main" id="{9DB8710E-8D0D-4006-B278-96C5601ABC33}"/>
              </a:ext>
            </a:extLst>
          </p:cNvPr>
          <p:cNvGrpSpPr>
            <a:grpSpLocks/>
          </p:cNvGrpSpPr>
          <p:nvPr/>
        </p:nvGrpSpPr>
        <p:grpSpPr bwMode="auto">
          <a:xfrm>
            <a:off x="8317694" y="5608430"/>
            <a:ext cx="725108" cy="1062002"/>
            <a:chOff x="7640826" y="1240187"/>
            <a:chExt cx="873730" cy="1280763"/>
          </a:xfrm>
          <a:solidFill>
            <a:schemeClr val="accent6"/>
          </a:solidFill>
        </p:grpSpPr>
        <p:sp>
          <p:nvSpPr>
            <p:cNvPr id="58" name="二等辺三角形 3">
              <a:extLst>
                <a:ext uri="{FF2B5EF4-FFF2-40B4-BE49-F238E27FC236}">
                  <a16:creationId xmlns:a16="http://schemas.microsoft.com/office/drawing/2014/main" id="{4C88DF6D-1582-408C-A3F2-1ED6ABF97CC4}"/>
                </a:ext>
              </a:extLst>
            </p:cNvPr>
            <p:cNvSpPr>
              <a:spLocks noChangeArrowheads="1"/>
            </p:cNvSpPr>
            <p:nvPr/>
          </p:nvSpPr>
          <p:spPr bwMode="auto">
            <a:xfrm>
              <a:off x="7640826" y="1503361"/>
              <a:ext cx="873730" cy="1017589"/>
            </a:xfrm>
            <a:prstGeom prst="triangle">
              <a:avLst>
                <a:gd name="adj" fmla="val 50000"/>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sp>
          <p:nvSpPr>
            <p:cNvPr id="59" name="楕円 5">
              <a:extLst>
                <a:ext uri="{FF2B5EF4-FFF2-40B4-BE49-F238E27FC236}">
                  <a16:creationId xmlns:a16="http://schemas.microsoft.com/office/drawing/2014/main" id="{868F3D64-85B4-482B-A134-3057C2EAC1A4}"/>
                </a:ext>
              </a:extLst>
            </p:cNvPr>
            <p:cNvSpPr>
              <a:spLocks noChangeArrowheads="1"/>
            </p:cNvSpPr>
            <p:nvPr/>
          </p:nvSpPr>
          <p:spPr bwMode="auto">
            <a:xfrm>
              <a:off x="7797988" y="1240187"/>
              <a:ext cx="546248" cy="526889"/>
            </a:xfrm>
            <a:prstGeom prst="ellipse">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grpSp>
      <p:grpSp>
        <p:nvGrpSpPr>
          <p:cNvPr id="60" name="グループ化 4">
            <a:extLst>
              <a:ext uri="{FF2B5EF4-FFF2-40B4-BE49-F238E27FC236}">
                <a16:creationId xmlns:a16="http://schemas.microsoft.com/office/drawing/2014/main" id="{E0DCCD6B-B8CF-4399-BF3B-CA1D83B27068}"/>
              </a:ext>
            </a:extLst>
          </p:cNvPr>
          <p:cNvGrpSpPr>
            <a:grpSpLocks/>
          </p:cNvGrpSpPr>
          <p:nvPr/>
        </p:nvGrpSpPr>
        <p:grpSpPr bwMode="auto">
          <a:xfrm>
            <a:off x="265841" y="4288522"/>
            <a:ext cx="565799" cy="828675"/>
            <a:chOff x="7640826" y="1240187"/>
            <a:chExt cx="873730" cy="1280763"/>
          </a:xfrm>
          <a:solidFill>
            <a:schemeClr val="accent6"/>
          </a:solidFill>
        </p:grpSpPr>
        <p:sp>
          <p:nvSpPr>
            <p:cNvPr id="61" name="二等辺三角形 3">
              <a:extLst>
                <a:ext uri="{FF2B5EF4-FFF2-40B4-BE49-F238E27FC236}">
                  <a16:creationId xmlns:a16="http://schemas.microsoft.com/office/drawing/2014/main" id="{6C1B8F6B-01DA-4C6A-BE28-D1D3F124D1D6}"/>
                </a:ext>
              </a:extLst>
            </p:cNvPr>
            <p:cNvSpPr>
              <a:spLocks noChangeArrowheads="1"/>
            </p:cNvSpPr>
            <p:nvPr/>
          </p:nvSpPr>
          <p:spPr bwMode="auto">
            <a:xfrm>
              <a:off x="7640826" y="1503361"/>
              <a:ext cx="873730" cy="1017589"/>
            </a:xfrm>
            <a:prstGeom prst="triangle">
              <a:avLst>
                <a:gd name="adj" fmla="val 50000"/>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sp>
          <p:nvSpPr>
            <p:cNvPr id="62" name="楕円 5">
              <a:extLst>
                <a:ext uri="{FF2B5EF4-FFF2-40B4-BE49-F238E27FC236}">
                  <a16:creationId xmlns:a16="http://schemas.microsoft.com/office/drawing/2014/main" id="{EBA823CB-D972-42B2-BD21-0706B488E681}"/>
                </a:ext>
              </a:extLst>
            </p:cNvPr>
            <p:cNvSpPr>
              <a:spLocks noChangeArrowheads="1"/>
            </p:cNvSpPr>
            <p:nvPr/>
          </p:nvSpPr>
          <p:spPr bwMode="auto">
            <a:xfrm>
              <a:off x="7797988" y="1240187"/>
              <a:ext cx="546248" cy="526889"/>
            </a:xfrm>
            <a:prstGeom prst="ellipse">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grpSp>
      <p:sp>
        <p:nvSpPr>
          <p:cNvPr id="63" name="角丸四角形吹き出し 6">
            <a:extLst>
              <a:ext uri="{FF2B5EF4-FFF2-40B4-BE49-F238E27FC236}">
                <a16:creationId xmlns:a16="http://schemas.microsoft.com/office/drawing/2014/main" id="{7D13F164-9A4A-46B9-9462-915FCE517E5E}"/>
              </a:ext>
            </a:extLst>
          </p:cNvPr>
          <p:cNvSpPr/>
          <p:nvPr/>
        </p:nvSpPr>
        <p:spPr bwMode="auto">
          <a:xfrm>
            <a:off x="1323975" y="4107141"/>
            <a:ext cx="2247928" cy="522287"/>
          </a:xfrm>
          <a:prstGeom prst="wedgeRoundRectCallout">
            <a:avLst>
              <a:gd name="adj1" fmla="val -69366"/>
              <a:gd name="adj2" fmla="val 22533"/>
              <a:gd name="adj3" fmla="val 16667"/>
            </a:avLst>
          </a:prstGeom>
          <a:solidFill>
            <a:schemeClr val="accent6">
              <a:lumMod val="20000"/>
              <a:lumOff val="80000"/>
            </a:schemeClr>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nchor="ctr"/>
          <a:lstStyle/>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やめとこうかな</a:t>
            </a:r>
            <a:r>
              <a:rPr lang="en-US" altLang="ja-JP" b="1" dirty="0">
                <a:solidFill>
                  <a:schemeClr val="tx1"/>
                </a:solidFill>
                <a:latin typeface="メイリオ" panose="020B0604030504040204" pitchFamily="50" charset="-128"/>
                <a:ea typeface="メイリオ" panose="020B0604030504040204" pitchFamily="50" charset="-128"/>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グループ化 31">
            <a:extLst>
              <a:ext uri="{FF2B5EF4-FFF2-40B4-BE49-F238E27FC236}">
                <a16:creationId xmlns:a16="http://schemas.microsoft.com/office/drawing/2014/main" id="{DBBE78B6-79F4-4EC9-A5C9-C11033AF0B0D}"/>
              </a:ext>
            </a:extLst>
          </p:cNvPr>
          <p:cNvGrpSpPr/>
          <p:nvPr/>
        </p:nvGrpSpPr>
        <p:grpSpPr>
          <a:xfrm>
            <a:off x="591849" y="4397278"/>
            <a:ext cx="1522771" cy="2366633"/>
            <a:chOff x="544154" y="4550017"/>
            <a:chExt cx="1522771" cy="2366633"/>
          </a:xfrm>
        </p:grpSpPr>
        <p:pic>
          <p:nvPicPr>
            <p:cNvPr id="29" name="図 28">
              <a:extLst>
                <a:ext uri="{FF2B5EF4-FFF2-40B4-BE49-F238E27FC236}">
                  <a16:creationId xmlns:a16="http://schemas.microsoft.com/office/drawing/2014/main" id="{E4CA6B06-0F48-4D64-8E5F-DBB10F4C6059}"/>
                </a:ext>
              </a:extLst>
            </p:cNvPr>
            <p:cNvPicPr>
              <a:picLocks noChangeAspect="1"/>
            </p:cNvPicPr>
            <p:nvPr/>
          </p:nvPicPr>
          <p:blipFill>
            <a:blip r:embed="rId3"/>
            <a:stretch>
              <a:fillRect/>
            </a:stretch>
          </p:blipFill>
          <p:spPr>
            <a:xfrm>
              <a:off x="544154" y="4550017"/>
              <a:ext cx="1422797" cy="2366633"/>
            </a:xfrm>
            <a:prstGeom prst="rect">
              <a:avLst/>
            </a:prstGeom>
          </p:spPr>
        </p:pic>
        <p:sp>
          <p:nvSpPr>
            <p:cNvPr id="31" name="正方形/長方形 30">
              <a:extLst>
                <a:ext uri="{FF2B5EF4-FFF2-40B4-BE49-F238E27FC236}">
                  <a16:creationId xmlns:a16="http://schemas.microsoft.com/office/drawing/2014/main" id="{25D1D049-F2C1-4A42-BACE-C7704F2EADDE}"/>
                </a:ext>
              </a:extLst>
            </p:cNvPr>
            <p:cNvSpPr/>
            <p:nvPr/>
          </p:nvSpPr>
          <p:spPr>
            <a:xfrm>
              <a:off x="1800225" y="4550017"/>
              <a:ext cx="266700" cy="377394"/>
            </a:xfrm>
            <a:custGeom>
              <a:avLst/>
              <a:gdLst>
                <a:gd name="connsiteX0" fmla="*/ 0 w 266700"/>
                <a:gd name="connsiteY0" fmla="*/ 0 h 377394"/>
                <a:gd name="connsiteX1" fmla="*/ 266700 w 266700"/>
                <a:gd name="connsiteY1" fmla="*/ 0 h 377394"/>
                <a:gd name="connsiteX2" fmla="*/ 266700 w 266700"/>
                <a:gd name="connsiteY2" fmla="*/ 377394 h 377394"/>
                <a:gd name="connsiteX3" fmla="*/ 0 w 266700"/>
                <a:gd name="connsiteY3" fmla="*/ 377394 h 377394"/>
                <a:gd name="connsiteX4" fmla="*/ 0 w 266700"/>
                <a:gd name="connsiteY4" fmla="*/ 0 h 377394"/>
                <a:gd name="connsiteX0" fmla="*/ 0 w 266700"/>
                <a:gd name="connsiteY0" fmla="*/ 0 h 377394"/>
                <a:gd name="connsiteX1" fmla="*/ 266700 w 266700"/>
                <a:gd name="connsiteY1" fmla="*/ 0 h 377394"/>
                <a:gd name="connsiteX2" fmla="*/ 266700 w 266700"/>
                <a:gd name="connsiteY2" fmla="*/ 377394 h 377394"/>
                <a:gd name="connsiteX3" fmla="*/ 9525 w 266700"/>
                <a:gd name="connsiteY3" fmla="*/ 353581 h 377394"/>
                <a:gd name="connsiteX4" fmla="*/ 0 w 266700"/>
                <a:gd name="connsiteY4" fmla="*/ 0 h 377394"/>
                <a:gd name="connsiteX0" fmla="*/ 0 w 266700"/>
                <a:gd name="connsiteY0" fmla="*/ 0 h 377394"/>
                <a:gd name="connsiteX1" fmla="*/ 266700 w 266700"/>
                <a:gd name="connsiteY1" fmla="*/ 0 h 377394"/>
                <a:gd name="connsiteX2" fmla="*/ 266700 w 266700"/>
                <a:gd name="connsiteY2" fmla="*/ 377394 h 377394"/>
                <a:gd name="connsiteX3" fmla="*/ 28575 w 266700"/>
                <a:gd name="connsiteY3" fmla="*/ 339294 h 377394"/>
                <a:gd name="connsiteX4" fmla="*/ 0 w 266700"/>
                <a:gd name="connsiteY4" fmla="*/ 0 h 3773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00" h="377394">
                  <a:moveTo>
                    <a:pt x="0" y="0"/>
                  </a:moveTo>
                  <a:lnTo>
                    <a:pt x="266700" y="0"/>
                  </a:lnTo>
                  <a:lnTo>
                    <a:pt x="266700" y="377394"/>
                  </a:lnTo>
                  <a:lnTo>
                    <a:pt x="28575" y="339294"/>
                  </a:ln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グループ化 9">
            <a:extLst>
              <a:ext uri="{FF2B5EF4-FFF2-40B4-BE49-F238E27FC236}">
                <a16:creationId xmlns:a16="http://schemas.microsoft.com/office/drawing/2014/main" id="{DDDB4820-D52A-4297-A5F4-CD72B61B3D00}"/>
              </a:ext>
            </a:extLst>
          </p:cNvPr>
          <p:cNvGrpSpPr/>
          <p:nvPr/>
        </p:nvGrpSpPr>
        <p:grpSpPr>
          <a:xfrm>
            <a:off x="708977" y="1150951"/>
            <a:ext cx="1695687" cy="2772534"/>
            <a:chOff x="620347" y="1838103"/>
            <a:chExt cx="2045580" cy="3181794"/>
          </a:xfrm>
        </p:grpSpPr>
        <p:pic>
          <p:nvPicPr>
            <p:cNvPr id="5" name="図 4">
              <a:extLst>
                <a:ext uri="{FF2B5EF4-FFF2-40B4-BE49-F238E27FC236}">
                  <a16:creationId xmlns:a16="http://schemas.microsoft.com/office/drawing/2014/main" id="{A5A00E83-B38F-4749-B61C-63539EBF2BC9}"/>
                </a:ext>
              </a:extLst>
            </p:cNvPr>
            <p:cNvPicPr>
              <a:picLocks noChangeAspect="1"/>
            </p:cNvPicPr>
            <p:nvPr/>
          </p:nvPicPr>
          <p:blipFill>
            <a:blip r:embed="rId4"/>
            <a:stretch>
              <a:fillRect/>
            </a:stretch>
          </p:blipFill>
          <p:spPr>
            <a:xfrm>
              <a:off x="620347" y="1838103"/>
              <a:ext cx="1695687" cy="3181794"/>
            </a:xfrm>
            <a:prstGeom prst="rect">
              <a:avLst/>
            </a:prstGeom>
          </p:spPr>
        </p:pic>
        <p:sp>
          <p:nvSpPr>
            <p:cNvPr id="7" name="正方形/長方形 6">
              <a:extLst>
                <a:ext uri="{FF2B5EF4-FFF2-40B4-BE49-F238E27FC236}">
                  <a16:creationId xmlns:a16="http://schemas.microsoft.com/office/drawing/2014/main" id="{3E02ED5C-C039-4BCE-A077-460BEE990A2E}"/>
                </a:ext>
              </a:extLst>
            </p:cNvPr>
            <p:cNvSpPr/>
            <p:nvPr/>
          </p:nvSpPr>
          <p:spPr>
            <a:xfrm>
              <a:off x="2137893" y="2112135"/>
              <a:ext cx="528034" cy="721217"/>
            </a:xfrm>
            <a:custGeom>
              <a:avLst/>
              <a:gdLst>
                <a:gd name="connsiteX0" fmla="*/ 0 w 528034"/>
                <a:gd name="connsiteY0" fmla="*/ 0 h 695459"/>
                <a:gd name="connsiteX1" fmla="*/ 528034 w 528034"/>
                <a:gd name="connsiteY1" fmla="*/ 0 h 695459"/>
                <a:gd name="connsiteX2" fmla="*/ 528034 w 528034"/>
                <a:gd name="connsiteY2" fmla="*/ 695459 h 695459"/>
                <a:gd name="connsiteX3" fmla="*/ 0 w 528034"/>
                <a:gd name="connsiteY3" fmla="*/ 695459 h 695459"/>
                <a:gd name="connsiteX4" fmla="*/ 0 w 528034"/>
                <a:gd name="connsiteY4" fmla="*/ 0 h 695459"/>
                <a:gd name="connsiteX0" fmla="*/ 0 w 528034"/>
                <a:gd name="connsiteY0" fmla="*/ 0 h 695459"/>
                <a:gd name="connsiteX1" fmla="*/ 528034 w 528034"/>
                <a:gd name="connsiteY1" fmla="*/ 0 h 695459"/>
                <a:gd name="connsiteX2" fmla="*/ 528034 w 528034"/>
                <a:gd name="connsiteY2" fmla="*/ 695459 h 695459"/>
                <a:gd name="connsiteX3" fmla="*/ 25758 w 528034"/>
                <a:gd name="connsiteY3" fmla="*/ 669702 h 695459"/>
                <a:gd name="connsiteX4" fmla="*/ 0 w 528034"/>
                <a:gd name="connsiteY4" fmla="*/ 0 h 695459"/>
                <a:gd name="connsiteX0" fmla="*/ 0 w 528034"/>
                <a:gd name="connsiteY0" fmla="*/ 0 h 695459"/>
                <a:gd name="connsiteX1" fmla="*/ 528034 w 528034"/>
                <a:gd name="connsiteY1" fmla="*/ 0 h 695459"/>
                <a:gd name="connsiteX2" fmla="*/ 528034 w 528034"/>
                <a:gd name="connsiteY2" fmla="*/ 695459 h 695459"/>
                <a:gd name="connsiteX3" fmla="*/ 115910 w 528034"/>
                <a:gd name="connsiteY3" fmla="*/ 695459 h 695459"/>
                <a:gd name="connsiteX4" fmla="*/ 25758 w 528034"/>
                <a:gd name="connsiteY4" fmla="*/ 669702 h 695459"/>
                <a:gd name="connsiteX5" fmla="*/ 0 w 528034"/>
                <a:gd name="connsiteY5" fmla="*/ 0 h 695459"/>
                <a:gd name="connsiteX0" fmla="*/ 0 w 528034"/>
                <a:gd name="connsiteY0" fmla="*/ 0 h 721217"/>
                <a:gd name="connsiteX1" fmla="*/ 528034 w 528034"/>
                <a:gd name="connsiteY1" fmla="*/ 0 h 721217"/>
                <a:gd name="connsiteX2" fmla="*/ 528034 w 528034"/>
                <a:gd name="connsiteY2" fmla="*/ 695459 h 721217"/>
                <a:gd name="connsiteX3" fmla="*/ 154547 w 528034"/>
                <a:gd name="connsiteY3" fmla="*/ 721217 h 721217"/>
                <a:gd name="connsiteX4" fmla="*/ 25758 w 528034"/>
                <a:gd name="connsiteY4" fmla="*/ 669702 h 721217"/>
                <a:gd name="connsiteX5" fmla="*/ 0 w 528034"/>
                <a:gd name="connsiteY5" fmla="*/ 0 h 721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8034" h="721217">
                  <a:moveTo>
                    <a:pt x="0" y="0"/>
                  </a:moveTo>
                  <a:lnTo>
                    <a:pt x="528034" y="0"/>
                  </a:lnTo>
                  <a:lnTo>
                    <a:pt x="528034" y="695459"/>
                  </a:lnTo>
                  <a:lnTo>
                    <a:pt x="154547" y="721217"/>
                  </a:lnTo>
                  <a:lnTo>
                    <a:pt x="25758" y="669702"/>
                  </a:ln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タイトル 1">
            <a:extLst>
              <a:ext uri="{FF2B5EF4-FFF2-40B4-BE49-F238E27FC236}">
                <a16:creationId xmlns:a16="http://schemas.microsoft.com/office/drawing/2014/main" id="{92CDDA71-F4B2-428A-8E32-0F77BD697283}"/>
              </a:ext>
            </a:extLst>
          </p:cNvPr>
          <p:cNvSpPr txBox="1">
            <a:spLocks noChangeArrowheads="1"/>
          </p:cNvSpPr>
          <p:nvPr/>
        </p:nvSpPr>
        <p:spPr>
          <a:xfrm>
            <a:off x="0" y="14068"/>
            <a:ext cx="9144000" cy="756606"/>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断る</a:t>
            </a:r>
            <a:r>
              <a:rPr lang="ja-JP" altLang="en-US" sz="4400" b="1" dirty="0">
                <a:solidFill>
                  <a:srgbClr val="FF6699"/>
                </a:solidFill>
                <a:latin typeface="メイリオ" panose="020B0604030504040204" pitchFamily="50" charset="-128"/>
                <a:ea typeface="メイリオ" panose="020B0604030504040204" pitchFamily="50" charset="-128"/>
              </a:rPr>
              <a:t>コツ</a:t>
            </a:r>
            <a:endParaRPr lang="en-US" altLang="ja-JP" sz="4400" b="1" dirty="0">
              <a:solidFill>
                <a:srgbClr val="FF6699"/>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3C590241-01B6-4EB1-ADBF-71CDE78881EF}"/>
              </a:ext>
            </a:extLst>
          </p:cNvPr>
          <p:cNvSpPr txBox="1"/>
          <p:nvPr/>
        </p:nvSpPr>
        <p:spPr>
          <a:xfrm>
            <a:off x="3693932" y="6597845"/>
            <a:ext cx="5901069" cy="276999"/>
          </a:xfrm>
          <a:prstGeom prst="rect">
            <a:avLst/>
          </a:prstGeom>
          <a:noFill/>
        </p:spPr>
        <p:txBody>
          <a:bodyPr wrap="square" rtlCol="0">
            <a:spAutoFit/>
          </a:bodyPr>
          <a:lstStyle/>
          <a:p>
            <a:r>
              <a:rPr kumimoji="1" lang="ja-JP" altLang="en-US" sz="1200" dirty="0">
                <a:solidFill>
                  <a:schemeClr val="bg1">
                    <a:lumMod val="50000"/>
                  </a:schemeClr>
                </a:solidFill>
                <a:latin typeface="+mn-ea"/>
              </a:rPr>
              <a:t>イラスト出典：薬物乱用防止読本「健康に生きようパート</a:t>
            </a:r>
            <a:r>
              <a:rPr kumimoji="1" lang="en-US" altLang="ja-JP" sz="1200" dirty="0">
                <a:solidFill>
                  <a:schemeClr val="bg1">
                    <a:lumMod val="50000"/>
                  </a:schemeClr>
                </a:solidFill>
                <a:latin typeface="+mn-ea"/>
              </a:rPr>
              <a:t>36</a:t>
            </a:r>
            <a:r>
              <a:rPr kumimoji="1" lang="ja-JP" altLang="en-US" sz="1200" dirty="0">
                <a:solidFill>
                  <a:schemeClr val="bg1">
                    <a:lumMod val="50000"/>
                  </a:schemeClr>
                </a:solidFill>
                <a:latin typeface="+mn-ea"/>
              </a:rPr>
              <a:t>」（厚生労働省）</a:t>
            </a:r>
          </a:p>
        </p:txBody>
      </p:sp>
      <p:pic>
        <p:nvPicPr>
          <p:cNvPr id="14" name="図 13">
            <a:extLst>
              <a:ext uri="{FF2B5EF4-FFF2-40B4-BE49-F238E27FC236}">
                <a16:creationId xmlns:a16="http://schemas.microsoft.com/office/drawing/2014/main" id="{72C2C3BF-1B7D-4EDA-BD8F-65E14B11BA22}"/>
              </a:ext>
            </a:extLst>
          </p:cNvPr>
          <p:cNvPicPr>
            <a:picLocks noChangeAspect="1"/>
          </p:cNvPicPr>
          <p:nvPr/>
        </p:nvPicPr>
        <p:blipFill>
          <a:blip r:embed="rId5"/>
          <a:stretch>
            <a:fillRect/>
          </a:stretch>
        </p:blipFill>
        <p:spPr>
          <a:xfrm>
            <a:off x="6739334" y="941266"/>
            <a:ext cx="1037826" cy="2651321"/>
          </a:xfrm>
          <a:prstGeom prst="rect">
            <a:avLst/>
          </a:prstGeom>
        </p:spPr>
      </p:pic>
      <p:pic>
        <p:nvPicPr>
          <p:cNvPr id="18" name="図 17">
            <a:extLst>
              <a:ext uri="{FF2B5EF4-FFF2-40B4-BE49-F238E27FC236}">
                <a16:creationId xmlns:a16="http://schemas.microsoft.com/office/drawing/2014/main" id="{0871B59C-49DC-41AB-A6A2-D40422CCABEA}"/>
              </a:ext>
            </a:extLst>
          </p:cNvPr>
          <p:cNvPicPr>
            <a:picLocks noChangeAspect="1"/>
          </p:cNvPicPr>
          <p:nvPr/>
        </p:nvPicPr>
        <p:blipFill>
          <a:blip r:embed="rId6"/>
          <a:stretch>
            <a:fillRect/>
          </a:stretch>
        </p:blipFill>
        <p:spPr>
          <a:xfrm>
            <a:off x="7110517" y="3751857"/>
            <a:ext cx="1333289" cy="2772534"/>
          </a:xfrm>
          <a:prstGeom prst="rect">
            <a:avLst/>
          </a:prstGeom>
        </p:spPr>
      </p:pic>
      <p:sp>
        <p:nvSpPr>
          <p:cNvPr id="19" name="タイトル 1">
            <a:extLst>
              <a:ext uri="{FF2B5EF4-FFF2-40B4-BE49-F238E27FC236}">
                <a16:creationId xmlns:a16="http://schemas.microsoft.com/office/drawing/2014/main" id="{4D72C71E-2624-46E8-AEE0-25B1F211D74A}"/>
              </a:ext>
            </a:extLst>
          </p:cNvPr>
          <p:cNvSpPr txBox="1">
            <a:spLocks noChangeArrowheads="1"/>
          </p:cNvSpPr>
          <p:nvPr/>
        </p:nvSpPr>
        <p:spPr>
          <a:xfrm>
            <a:off x="-2" y="819376"/>
            <a:ext cx="8712200" cy="674688"/>
          </a:xfrm>
          <a:prstGeom prst="rect">
            <a:avLst/>
          </a:prstGeom>
        </p:spPr>
        <p:txBody>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a:solidFill>
                  <a:srgbClr val="FF6699"/>
                </a:solidFill>
                <a:latin typeface="メイリオ" panose="020B0604030504040204" pitchFamily="50" charset="-128"/>
                <a:ea typeface="メイリオ" panose="020B0604030504040204" pitchFamily="50" charset="-128"/>
              </a:rPr>
              <a:t>断るコツ①：キッパリ断る！！</a:t>
            </a:r>
          </a:p>
        </p:txBody>
      </p:sp>
      <p:sp>
        <p:nvSpPr>
          <p:cNvPr id="20" name="吹き出し: 角を丸めた四角形 19">
            <a:extLst>
              <a:ext uri="{FF2B5EF4-FFF2-40B4-BE49-F238E27FC236}">
                <a16:creationId xmlns:a16="http://schemas.microsoft.com/office/drawing/2014/main" id="{1BDA90B6-A367-407C-8B74-9A6B970DA753}"/>
              </a:ext>
            </a:extLst>
          </p:cNvPr>
          <p:cNvSpPr/>
          <p:nvPr/>
        </p:nvSpPr>
        <p:spPr>
          <a:xfrm rot="5400000">
            <a:off x="4162517" y="-41648"/>
            <a:ext cx="485201" cy="3599006"/>
          </a:xfrm>
          <a:prstGeom prst="wedgeRoundRectCallo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68CE8860-8588-494D-B5B7-D53DA1948890}"/>
              </a:ext>
            </a:extLst>
          </p:cNvPr>
          <p:cNvSpPr txBox="1"/>
          <p:nvPr/>
        </p:nvSpPr>
        <p:spPr>
          <a:xfrm>
            <a:off x="2605615" y="1570470"/>
            <a:ext cx="3599004" cy="400110"/>
          </a:xfrm>
          <a:prstGeom prst="rect">
            <a:avLst/>
          </a:prstGeom>
          <a:solidFill>
            <a:schemeClr val="accent5"/>
          </a:solid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一回くらいならいいじゃん。</a:t>
            </a:r>
          </a:p>
        </p:txBody>
      </p:sp>
      <p:sp>
        <p:nvSpPr>
          <p:cNvPr id="22" name="吹き出し: 角を丸めた四角形 21">
            <a:extLst>
              <a:ext uri="{FF2B5EF4-FFF2-40B4-BE49-F238E27FC236}">
                <a16:creationId xmlns:a16="http://schemas.microsoft.com/office/drawing/2014/main" id="{8C1F8D77-CACE-4790-91E3-C78487D1F6FA}"/>
              </a:ext>
            </a:extLst>
          </p:cNvPr>
          <p:cNvSpPr/>
          <p:nvPr/>
        </p:nvSpPr>
        <p:spPr>
          <a:xfrm rot="5400000" flipV="1">
            <a:off x="4066488" y="434685"/>
            <a:ext cx="485202" cy="3791060"/>
          </a:xfrm>
          <a:prstGeom prst="wedgeRoundRectCallout">
            <a:avLst/>
          </a:prstGeom>
          <a:solidFill>
            <a:srgbClr val="FFEDB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741EDF78-2AEC-44F3-8629-9B7EE33D1E87}"/>
              </a:ext>
            </a:extLst>
          </p:cNvPr>
          <p:cNvSpPr txBox="1"/>
          <p:nvPr/>
        </p:nvSpPr>
        <p:spPr>
          <a:xfrm>
            <a:off x="2605614" y="2137109"/>
            <a:ext cx="3406950" cy="400110"/>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嫌だ！絶対にやらない！</a:t>
            </a:r>
          </a:p>
        </p:txBody>
      </p:sp>
      <p:sp>
        <p:nvSpPr>
          <p:cNvPr id="24" name="吹き出し: 角を丸めた四角形 23">
            <a:extLst>
              <a:ext uri="{FF2B5EF4-FFF2-40B4-BE49-F238E27FC236}">
                <a16:creationId xmlns:a16="http://schemas.microsoft.com/office/drawing/2014/main" id="{C6AAB033-DCE6-4C3A-8F9B-1FD44BBD8297}"/>
              </a:ext>
            </a:extLst>
          </p:cNvPr>
          <p:cNvSpPr/>
          <p:nvPr/>
        </p:nvSpPr>
        <p:spPr>
          <a:xfrm rot="5400000" flipV="1">
            <a:off x="4066488" y="987915"/>
            <a:ext cx="485202" cy="3791060"/>
          </a:xfrm>
          <a:prstGeom prst="wedgeRoundRectCallout">
            <a:avLst/>
          </a:prstGeom>
          <a:solidFill>
            <a:srgbClr val="FFEDB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535FAB8F-6860-48D5-B497-720256F8D2D2}"/>
              </a:ext>
            </a:extLst>
          </p:cNvPr>
          <p:cNvSpPr txBox="1"/>
          <p:nvPr/>
        </p:nvSpPr>
        <p:spPr>
          <a:xfrm>
            <a:off x="2605614" y="2690340"/>
            <a:ext cx="3406950" cy="400110"/>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そういうの嫌いだから！</a:t>
            </a:r>
          </a:p>
        </p:txBody>
      </p:sp>
      <p:sp>
        <p:nvSpPr>
          <p:cNvPr id="26" name="吹き出し: 角を丸めた四角形 25">
            <a:extLst>
              <a:ext uri="{FF2B5EF4-FFF2-40B4-BE49-F238E27FC236}">
                <a16:creationId xmlns:a16="http://schemas.microsoft.com/office/drawing/2014/main" id="{E937E473-06D1-478A-8F89-38D362F89808}"/>
              </a:ext>
            </a:extLst>
          </p:cNvPr>
          <p:cNvSpPr/>
          <p:nvPr/>
        </p:nvSpPr>
        <p:spPr>
          <a:xfrm rot="5400000" flipV="1">
            <a:off x="4066488" y="1549038"/>
            <a:ext cx="485202" cy="3791060"/>
          </a:xfrm>
          <a:prstGeom prst="wedgeRoundRectCallout">
            <a:avLst/>
          </a:prstGeom>
          <a:solidFill>
            <a:srgbClr val="FFEDB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9D1DCB9B-0E8B-444C-B7DD-0F7053233B1B}"/>
              </a:ext>
            </a:extLst>
          </p:cNvPr>
          <p:cNvSpPr txBox="1"/>
          <p:nvPr/>
        </p:nvSpPr>
        <p:spPr>
          <a:xfrm>
            <a:off x="2605614" y="3251463"/>
            <a:ext cx="3406950" cy="400110"/>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一回だけでも乱用だよ！</a:t>
            </a:r>
          </a:p>
        </p:txBody>
      </p:sp>
      <p:sp>
        <p:nvSpPr>
          <p:cNvPr id="30" name="タイトル 1">
            <a:extLst>
              <a:ext uri="{FF2B5EF4-FFF2-40B4-BE49-F238E27FC236}">
                <a16:creationId xmlns:a16="http://schemas.microsoft.com/office/drawing/2014/main" id="{0DB20A98-E200-4738-9A28-D13BE0C755D8}"/>
              </a:ext>
            </a:extLst>
          </p:cNvPr>
          <p:cNvSpPr txBox="1">
            <a:spLocks noChangeArrowheads="1"/>
          </p:cNvSpPr>
          <p:nvPr/>
        </p:nvSpPr>
        <p:spPr>
          <a:xfrm>
            <a:off x="0" y="3919933"/>
            <a:ext cx="8712200" cy="674688"/>
          </a:xfrm>
          <a:prstGeom prst="rect">
            <a:avLst/>
          </a:prstGeom>
        </p:spPr>
        <p:txBody>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a:solidFill>
                  <a:srgbClr val="FF6699"/>
                </a:solidFill>
                <a:latin typeface="メイリオ" panose="020B0604030504040204" pitchFamily="50" charset="-128"/>
                <a:ea typeface="メイリオ" panose="020B0604030504040204" pitchFamily="50" charset="-128"/>
              </a:rPr>
              <a:t>断るコツ②：その場から離れる</a:t>
            </a:r>
          </a:p>
        </p:txBody>
      </p:sp>
      <p:sp>
        <p:nvSpPr>
          <p:cNvPr id="33" name="吹き出し: 角を丸めた四角形 32">
            <a:extLst>
              <a:ext uri="{FF2B5EF4-FFF2-40B4-BE49-F238E27FC236}">
                <a16:creationId xmlns:a16="http://schemas.microsoft.com/office/drawing/2014/main" id="{FFF5F2AC-6839-4F62-B025-C61C5CA4C2D4}"/>
              </a:ext>
            </a:extLst>
          </p:cNvPr>
          <p:cNvSpPr/>
          <p:nvPr/>
        </p:nvSpPr>
        <p:spPr>
          <a:xfrm rot="5400000">
            <a:off x="4328864" y="2836465"/>
            <a:ext cx="674688" cy="3816385"/>
          </a:xfrm>
          <a:prstGeom prst="wedgeRoundRectCallo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4D94D2F0-D560-4A09-81B1-6094A2287DD6}"/>
              </a:ext>
            </a:extLst>
          </p:cNvPr>
          <p:cNvSpPr txBox="1"/>
          <p:nvPr/>
        </p:nvSpPr>
        <p:spPr>
          <a:xfrm>
            <a:off x="2758017" y="4559417"/>
            <a:ext cx="3791060" cy="400110"/>
          </a:xfrm>
          <a:prstGeom prst="rect">
            <a:avLst/>
          </a:prstGeom>
          <a:solidFill>
            <a:schemeClr val="accent5"/>
          </a:solidFill>
        </p:spPr>
        <p:txBody>
          <a:bodyPr wrap="square" rtlCol="0">
            <a:spAutoFit/>
          </a:bodyPr>
          <a:lstStyle/>
          <a:p>
            <a:r>
              <a:rPr lang="ja-JP" altLang="en-US" sz="2000" b="1" dirty="0">
                <a:latin typeface="メイリオ" panose="020B0604030504040204" pitchFamily="50" charset="-128"/>
                <a:ea typeface="メイリオ" panose="020B0604030504040204" pitchFamily="50" charset="-128"/>
              </a:rPr>
              <a:t>みんなやってるよ</a:t>
            </a:r>
            <a:r>
              <a:rPr kumimoji="1" lang="ja-JP" altLang="en-US" sz="2000" b="1" dirty="0">
                <a:latin typeface="メイリオ" panose="020B0604030504040204" pitchFamily="50" charset="-128"/>
                <a:ea typeface="メイリオ" panose="020B0604030504040204" pitchFamily="50" charset="-128"/>
              </a:rPr>
              <a:t>。友達じゃん。</a:t>
            </a:r>
          </a:p>
        </p:txBody>
      </p:sp>
      <p:sp>
        <p:nvSpPr>
          <p:cNvPr id="35" name="吹き出し: 角を丸めた四角形 34">
            <a:extLst>
              <a:ext uri="{FF2B5EF4-FFF2-40B4-BE49-F238E27FC236}">
                <a16:creationId xmlns:a16="http://schemas.microsoft.com/office/drawing/2014/main" id="{7B091D76-6E52-4BDD-8385-41488421AF1A}"/>
              </a:ext>
            </a:extLst>
          </p:cNvPr>
          <p:cNvSpPr/>
          <p:nvPr/>
        </p:nvSpPr>
        <p:spPr>
          <a:xfrm rot="5400000" flipV="1">
            <a:off x="4628326" y="3586051"/>
            <a:ext cx="485202" cy="3791060"/>
          </a:xfrm>
          <a:prstGeom prst="wedgeRoundRectCallout">
            <a:avLst/>
          </a:prstGeom>
          <a:solidFill>
            <a:srgbClr val="FFEDB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0BE6F612-4D71-433D-8251-B849F78BB595}"/>
              </a:ext>
            </a:extLst>
          </p:cNvPr>
          <p:cNvSpPr txBox="1"/>
          <p:nvPr/>
        </p:nvSpPr>
        <p:spPr>
          <a:xfrm>
            <a:off x="3167452" y="5288475"/>
            <a:ext cx="3406950" cy="400110"/>
          </a:xfrm>
          <a:prstGeom prst="rect">
            <a:avLst/>
          </a:prstGeom>
          <a:solidFill>
            <a:srgbClr val="FFEDB3"/>
          </a:solidFill>
        </p:spPr>
        <p:txBody>
          <a:bodyPr wrap="square" rtlCol="0">
            <a:spAutoFit/>
          </a:bodyPr>
          <a:lstStyle/>
          <a:p>
            <a:r>
              <a:rPr lang="ja-JP" altLang="en-US" sz="2000" b="1" dirty="0">
                <a:latin typeface="メイリオ" panose="020B0604030504040204" pitchFamily="50" charset="-128"/>
                <a:ea typeface="メイリオ" panose="020B0604030504040204" pitchFamily="50" charset="-128"/>
              </a:rPr>
              <a:t>今日は別の用事があるから。</a:t>
            </a:r>
            <a:endParaRPr kumimoji="1" lang="ja-JP" altLang="en-US" sz="2000" b="1" dirty="0">
              <a:latin typeface="メイリオ" panose="020B0604030504040204" pitchFamily="50" charset="-128"/>
              <a:ea typeface="メイリオ" panose="020B0604030504040204" pitchFamily="50" charset="-128"/>
            </a:endParaRPr>
          </a:p>
        </p:txBody>
      </p:sp>
      <p:sp>
        <p:nvSpPr>
          <p:cNvPr id="37" name="吹き出し: 角を丸めた四角形 36">
            <a:extLst>
              <a:ext uri="{FF2B5EF4-FFF2-40B4-BE49-F238E27FC236}">
                <a16:creationId xmlns:a16="http://schemas.microsoft.com/office/drawing/2014/main" id="{021317E2-DEC8-4725-905D-864AE6107C5B}"/>
              </a:ext>
            </a:extLst>
          </p:cNvPr>
          <p:cNvSpPr/>
          <p:nvPr/>
        </p:nvSpPr>
        <p:spPr>
          <a:xfrm rot="5400000" flipV="1">
            <a:off x="4516984" y="4250623"/>
            <a:ext cx="707886" cy="3791060"/>
          </a:xfrm>
          <a:prstGeom prst="wedgeRoundRectCallout">
            <a:avLst/>
          </a:prstGeom>
          <a:solidFill>
            <a:srgbClr val="FFEDB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7775D20D-2252-4C7B-95F5-33D43BD7E267}"/>
              </a:ext>
            </a:extLst>
          </p:cNvPr>
          <p:cNvSpPr txBox="1"/>
          <p:nvPr/>
        </p:nvSpPr>
        <p:spPr>
          <a:xfrm>
            <a:off x="3167452" y="5841706"/>
            <a:ext cx="3406950" cy="707886"/>
          </a:xfrm>
          <a:prstGeom prst="rect">
            <a:avLst/>
          </a:prstGeom>
          <a:noFill/>
        </p:spPr>
        <p:txBody>
          <a:bodyPr wrap="square" rtlCol="0">
            <a:spAutoFit/>
          </a:bodyPr>
          <a:lstStyle/>
          <a:p>
            <a:r>
              <a:rPr lang="ja-JP" altLang="en-US" sz="2000" b="1" dirty="0">
                <a:latin typeface="メイリオ" panose="020B0604030504040204" pitchFamily="50" charset="-128"/>
                <a:ea typeface="メイリオ" panose="020B0604030504040204" pitchFamily="50" charset="-128"/>
              </a:rPr>
              <a:t>「そういえば・・・」と話題を変える</a:t>
            </a:r>
            <a:endParaRPr kumimoji="1" lang="ja-JP" altLang="en-US" sz="20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134401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8E11E82-8467-48D3-A933-39D80FEFAC65}"/>
              </a:ext>
            </a:extLst>
          </p:cNvPr>
          <p:cNvSpPr txBox="1"/>
          <p:nvPr/>
        </p:nvSpPr>
        <p:spPr>
          <a:xfrm>
            <a:off x="393700" y="6048545"/>
            <a:ext cx="8356600" cy="738187"/>
          </a:xfrm>
          <a:prstGeom prst="rect">
            <a:avLst/>
          </a:prstGeom>
          <a:solidFill>
            <a:srgbClr val="FFCC29"/>
          </a:solidFill>
          <a:ln>
            <a:noFill/>
          </a:ln>
        </p:spPr>
        <p:txBody>
          <a:bodyPr>
            <a:spAutoFit/>
          </a:bodyPr>
          <a:lstStyle/>
          <a:p>
            <a:pPr algn="ctr" eaLnBrk="1" fontAlgn="auto" hangingPunct="1">
              <a:spcAft>
                <a:spcPts val="0"/>
              </a:spcAft>
              <a:defRPr/>
            </a:pPr>
            <a:r>
              <a:rPr kumimoji="1" lang="ja-JP" altLang="en-US" sz="2400" b="1" kern="0" dirty="0">
                <a:solidFill>
                  <a:srgbClr val="FF00FF"/>
                </a:solidFill>
                <a:latin typeface="メイリオ" panose="020B0604030504040204" pitchFamily="50" charset="-128"/>
                <a:ea typeface="メイリオ" panose="020B0604030504040204" pitchFamily="50" charset="-128"/>
              </a:rPr>
              <a:t>逃げる！（</a:t>
            </a:r>
            <a:r>
              <a:rPr kumimoji="1" lang="ja-JP" altLang="en-US" sz="2400" b="1" dirty="0">
                <a:solidFill>
                  <a:srgbClr val="FF00FF"/>
                </a:solidFill>
                <a:latin typeface="メイリオ" panose="020B0604030504040204" pitchFamily="50" charset="-128"/>
                <a:ea typeface="メイリオ" panose="020B0604030504040204" pitchFamily="50" charset="-128"/>
              </a:rPr>
              <a:t>その場から早く離れる）</a:t>
            </a:r>
            <a:endParaRPr kumimoji="1" lang="en-US" altLang="ja-JP" sz="2400" b="1" kern="0" dirty="0">
              <a:solidFill>
                <a:srgbClr val="FF00FF"/>
              </a:solidFill>
              <a:latin typeface="メイリオ" panose="020B0604030504040204" pitchFamily="50" charset="-128"/>
              <a:ea typeface="メイリオ" panose="020B0604030504040204" pitchFamily="50" charset="-128"/>
            </a:endParaRPr>
          </a:p>
          <a:p>
            <a:pPr algn="ctr" eaLnBrk="1" fontAlgn="auto" hangingPunct="1">
              <a:spcAft>
                <a:spcPts val="0"/>
              </a:spcAft>
              <a:defRPr/>
            </a:pPr>
            <a:r>
              <a:rPr kumimoji="1" lang="ja-JP" altLang="en-US" b="1" kern="0" dirty="0">
                <a:solidFill>
                  <a:srgbClr val="FF00FF"/>
                </a:solidFill>
                <a:latin typeface="メイリオ" panose="020B0604030504040204" pitchFamily="50" charset="-128"/>
                <a:ea typeface="メイリオ" panose="020B0604030504040204" pitchFamily="50" charset="-128"/>
              </a:rPr>
              <a:t>　「用事思い出したから帰る！」　</a:t>
            </a:r>
            <a:r>
              <a:rPr lang="ja-JP" altLang="en-US" b="1" kern="0" dirty="0">
                <a:solidFill>
                  <a:srgbClr val="FF00FF"/>
                </a:solidFill>
                <a:latin typeface="メイリオ" panose="020B0604030504040204" pitchFamily="50" charset="-128"/>
                <a:ea typeface="メイリオ" panose="020B0604030504040204" pitchFamily="50" charset="-128"/>
              </a:rPr>
              <a:t>広い方へ。明るい方へ。人の声のする方へ。</a:t>
            </a:r>
            <a:endParaRPr kumimoji="1" lang="ja-JP" altLang="en-US" b="1" kern="0" dirty="0">
              <a:solidFill>
                <a:srgbClr val="FF00FF"/>
              </a:solidFill>
              <a:latin typeface="メイリオ" panose="020B0604030504040204" pitchFamily="50" charset="-128"/>
              <a:ea typeface="メイリオ" panose="020B0604030504040204" pitchFamily="50" charset="-128"/>
            </a:endParaRPr>
          </a:p>
        </p:txBody>
      </p:sp>
      <p:sp>
        <p:nvSpPr>
          <p:cNvPr id="18" name="タイトル 1">
            <a:extLst>
              <a:ext uri="{FF2B5EF4-FFF2-40B4-BE49-F238E27FC236}">
                <a16:creationId xmlns:a16="http://schemas.microsoft.com/office/drawing/2014/main" id="{DB3F1659-A959-427F-9998-0F29A6253E94}"/>
              </a:ext>
            </a:extLst>
          </p:cNvPr>
          <p:cNvSpPr txBox="1">
            <a:spLocks noChangeArrowheads="1"/>
          </p:cNvSpPr>
          <p:nvPr/>
        </p:nvSpPr>
        <p:spPr>
          <a:xfrm>
            <a:off x="0" y="57802"/>
            <a:ext cx="9144000" cy="756606"/>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断る</a:t>
            </a:r>
            <a:r>
              <a:rPr lang="ja-JP" altLang="en-US" sz="4400" b="1" dirty="0">
                <a:solidFill>
                  <a:srgbClr val="FF6699"/>
                </a:solidFill>
                <a:latin typeface="メイリオ" panose="020B0604030504040204" pitchFamily="50" charset="-128"/>
                <a:ea typeface="メイリオ" panose="020B0604030504040204" pitchFamily="50" charset="-128"/>
              </a:rPr>
              <a:t>コツ</a:t>
            </a:r>
            <a:endParaRPr lang="en-US" altLang="ja-JP" sz="4400" b="1" dirty="0">
              <a:solidFill>
                <a:srgbClr val="FF6699"/>
              </a:solidFill>
              <a:latin typeface="メイリオ" panose="020B0604030504040204" pitchFamily="50" charset="-128"/>
              <a:ea typeface="メイリオ" panose="020B0604030504040204" pitchFamily="50" charset="-128"/>
            </a:endParaRPr>
          </a:p>
        </p:txBody>
      </p:sp>
      <p:sp>
        <p:nvSpPr>
          <p:cNvPr id="19" name="四角形: 角を丸くする 18">
            <a:extLst>
              <a:ext uri="{FF2B5EF4-FFF2-40B4-BE49-F238E27FC236}">
                <a16:creationId xmlns:a16="http://schemas.microsoft.com/office/drawing/2014/main" id="{6843ADCF-F3A6-4689-B59E-485EADFE7159}"/>
              </a:ext>
            </a:extLst>
          </p:cNvPr>
          <p:cNvSpPr/>
          <p:nvPr/>
        </p:nvSpPr>
        <p:spPr>
          <a:xfrm>
            <a:off x="256594" y="861707"/>
            <a:ext cx="4985359" cy="4583281"/>
          </a:xfrm>
          <a:prstGeom prst="round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ADBD2208-8644-4EDA-ADCA-2CF981FF58E9}"/>
              </a:ext>
            </a:extLst>
          </p:cNvPr>
          <p:cNvSpPr txBox="1"/>
          <p:nvPr/>
        </p:nvSpPr>
        <p:spPr>
          <a:xfrm>
            <a:off x="1216742" y="837545"/>
            <a:ext cx="3065061" cy="461665"/>
          </a:xfrm>
          <a:prstGeom prst="rect">
            <a:avLst/>
          </a:prstGeom>
          <a:noFill/>
        </p:spPr>
        <p:txBody>
          <a:bodyPr wrap="square" rtlCol="0">
            <a:spAutoFit/>
          </a:bodyPr>
          <a:lstStyle/>
          <a:p>
            <a:r>
              <a:rPr kumimoji="1" lang="ja-JP" altLang="en-US" sz="2400" b="1" dirty="0">
                <a:solidFill>
                  <a:srgbClr val="CC0000"/>
                </a:solidFill>
                <a:latin typeface="メイリオ" panose="020B0604030504040204" pitchFamily="50" charset="-128"/>
                <a:ea typeface="メイリオ" panose="020B0604030504040204" pitchFamily="50" charset="-128"/>
              </a:rPr>
              <a:t>甘い誘い文句（例）</a:t>
            </a:r>
          </a:p>
        </p:txBody>
      </p:sp>
      <p:sp>
        <p:nvSpPr>
          <p:cNvPr id="21" name="テキスト ボックス 20">
            <a:extLst>
              <a:ext uri="{FF2B5EF4-FFF2-40B4-BE49-F238E27FC236}">
                <a16:creationId xmlns:a16="http://schemas.microsoft.com/office/drawing/2014/main" id="{6D725A25-E887-430B-9320-3F92C432B77A}"/>
              </a:ext>
            </a:extLst>
          </p:cNvPr>
          <p:cNvSpPr txBox="1"/>
          <p:nvPr/>
        </p:nvSpPr>
        <p:spPr>
          <a:xfrm>
            <a:off x="582283" y="1173316"/>
            <a:ext cx="4571213" cy="4247317"/>
          </a:xfrm>
          <a:prstGeom prst="rect">
            <a:avLst/>
          </a:prstGeom>
          <a:noFill/>
        </p:spPr>
        <p:txBody>
          <a:bodyPr wrap="square" rtlCol="0">
            <a:spAutoFit/>
          </a:bodyPr>
          <a:lstStyle/>
          <a:p>
            <a:pPr>
              <a:lnSpc>
                <a:spcPts val="2700"/>
              </a:lnSpc>
            </a:pPr>
            <a:r>
              <a:rPr kumimoji="1" lang="ja-JP" altLang="en-US" sz="2000" b="1" dirty="0">
                <a:latin typeface="メイリオ" panose="020B0604030504040204" pitchFamily="50" charset="-128"/>
                <a:ea typeface="メイリオ" panose="020B0604030504040204" pitchFamily="50" charset="-128"/>
              </a:rPr>
              <a:t>・ちょっとだけ、ためしてみない？</a:t>
            </a:r>
            <a:endParaRPr kumimoji="1" lang="en-US" altLang="ja-JP" sz="2000" b="1" dirty="0">
              <a:latin typeface="メイリオ" panose="020B0604030504040204" pitchFamily="50" charset="-128"/>
              <a:ea typeface="メイリオ" panose="020B0604030504040204" pitchFamily="50" charset="-128"/>
            </a:endParaRPr>
          </a:p>
          <a:p>
            <a:pPr>
              <a:lnSpc>
                <a:spcPts val="2700"/>
              </a:lnSpc>
            </a:pPr>
            <a:r>
              <a:rPr kumimoji="1" lang="ja-JP" altLang="en-US" sz="2000" b="1" dirty="0">
                <a:latin typeface="メイリオ" panose="020B0604030504040204" pitchFamily="50" charset="-128"/>
                <a:ea typeface="メイリオ" panose="020B0604030504040204" pitchFamily="50" charset="-128"/>
              </a:rPr>
              <a:t>・リラックスしてよく眠れるよ</a:t>
            </a:r>
            <a:endParaRPr kumimoji="1" lang="en-US" altLang="ja-JP" sz="2000" b="1" dirty="0">
              <a:latin typeface="メイリオ" panose="020B0604030504040204" pitchFamily="50" charset="-128"/>
              <a:ea typeface="メイリオ" panose="020B0604030504040204" pitchFamily="50" charset="-128"/>
            </a:endParaRPr>
          </a:p>
          <a:p>
            <a:pPr>
              <a:lnSpc>
                <a:spcPts val="2700"/>
              </a:lnSpc>
            </a:pPr>
            <a:r>
              <a:rPr lang="ja-JP" altLang="en-US" sz="2000" b="1" dirty="0">
                <a:latin typeface="メイリオ" panose="020B0604030504040204" pitchFamily="50" charset="-128"/>
                <a:ea typeface="メイリオ" panose="020B0604030504040204" pitchFamily="50" charset="-128"/>
              </a:rPr>
              <a:t>・眠くならずに勉強にも集中できるよ</a:t>
            </a:r>
            <a:endParaRPr kumimoji="1" lang="en-US" altLang="ja-JP" sz="2000" b="1" dirty="0">
              <a:latin typeface="メイリオ" panose="020B0604030504040204" pitchFamily="50" charset="-128"/>
              <a:ea typeface="メイリオ" panose="020B0604030504040204" pitchFamily="50" charset="-128"/>
            </a:endParaRPr>
          </a:p>
          <a:p>
            <a:pPr>
              <a:lnSpc>
                <a:spcPts val="2700"/>
              </a:lnSpc>
            </a:pPr>
            <a:r>
              <a:rPr kumimoji="1" lang="ja-JP" altLang="en-US" sz="2000" b="1" dirty="0">
                <a:latin typeface="メイリオ" panose="020B0604030504040204" pitchFamily="50" charset="-128"/>
                <a:ea typeface="メイリオ" panose="020B0604030504040204" pitchFamily="50" charset="-128"/>
              </a:rPr>
              <a:t>・タバコやお酒より体に悪くないよ</a:t>
            </a:r>
            <a:endParaRPr kumimoji="1" lang="en-US" altLang="ja-JP" sz="2000" b="1" dirty="0">
              <a:latin typeface="メイリオ" panose="020B0604030504040204" pitchFamily="50" charset="-128"/>
              <a:ea typeface="メイリオ" panose="020B0604030504040204" pitchFamily="50" charset="-128"/>
            </a:endParaRPr>
          </a:p>
          <a:p>
            <a:pPr>
              <a:lnSpc>
                <a:spcPts val="2700"/>
              </a:lnSpc>
            </a:pPr>
            <a:r>
              <a:rPr lang="ja-JP" altLang="en-US" sz="2000" b="1" dirty="0">
                <a:latin typeface="メイリオ" panose="020B0604030504040204" pitchFamily="50" charset="-128"/>
                <a:ea typeface="メイリオ" panose="020B0604030504040204" pitchFamily="50" charset="-128"/>
              </a:rPr>
              <a:t>・海外では合法らしいよ</a:t>
            </a:r>
            <a:endParaRPr kumimoji="1" lang="en-US" altLang="ja-JP" sz="2000" b="1" dirty="0">
              <a:latin typeface="メイリオ" panose="020B0604030504040204" pitchFamily="50" charset="-128"/>
              <a:ea typeface="メイリオ" panose="020B0604030504040204" pitchFamily="50" charset="-128"/>
            </a:endParaRPr>
          </a:p>
          <a:p>
            <a:pPr>
              <a:lnSpc>
                <a:spcPts val="2700"/>
              </a:lnSpc>
            </a:pPr>
            <a:r>
              <a:rPr kumimoji="1" lang="ja-JP" altLang="en-US" sz="2000" b="1" dirty="0">
                <a:latin typeface="メイリオ" panose="020B0604030504040204" pitchFamily="50" charset="-128"/>
                <a:ea typeface="メイリオ" panose="020B0604030504040204" pitchFamily="50" charset="-128"/>
              </a:rPr>
              <a:t>・最高の気分が味わえるよ</a:t>
            </a:r>
            <a:endParaRPr kumimoji="1" lang="en-US" altLang="ja-JP" sz="2000" b="1" dirty="0">
              <a:latin typeface="メイリオ" panose="020B0604030504040204" pitchFamily="50" charset="-128"/>
              <a:ea typeface="メイリオ" panose="020B0604030504040204" pitchFamily="50" charset="-128"/>
            </a:endParaRPr>
          </a:p>
          <a:p>
            <a:pPr>
              <a:lnSpc>
                <a:spcPts val="2700"/>
              </a:lnSpc>
            </a:pPr>
            <a:r>
              <a:rPr kumimoji="1" lang="ja-JP" altLang="en-US" sz="2000" b="1" dirty="0">
                <a:latin typeface="メイリオ" panose="020B0604030504040204" pitchFamily="50" charset="-128"/>
                <a:ea typeface="メイリオ" panose="020B0604030504040204" pitchFamily="50" charset="-128"/>
              </a:rPr>
              <a:t>・とりあえず、預かっててよ</a:t>
            </a:r>
            <a:endParaRPr kumimoji="1" lang="en-US" altLang="ja-JP" sz="2000" b="1" dirty="0">
              <a:latin typeface="メイリオ" panose="020B0604030504040204" pitchFamily="50" charset="-128"/>
              <a:ea typeface="メイリオ" panose="020B0604030504040204" pitchFamily="50" charset="-128"/>
            </a:endParaRPr>
          </a:p>
          <a:p>
            <a:pPr>
              <a:lnSpc>
                <a:spcPts val="2700"/>
              </a:lnSpc>
            </a:pPr>
            <a:r>
              <a:rPr kumimoji="1" lang="ja-JP" altLang="en-US" sz="2000" b="1" dirty="0">
                <a:latin typeface="メイリオ" panose="020B0604030504040204" pitchFamily="50" charset="-128"/>
                <a:ea typeface="メイリオ" panose="020B0604030504040204" pitchFamily="50" charset="-128"/>
              </a:rPr>
              <a:t>・お金はこの次でいいよ</a:t>
            </a:r>
            <a:endParaRPr kumimoji="1" lang="en-US" altLang="ja-JP" sz="2000" b="1" dirty="0">
              <a:latin typeface="メイリオ" panose="020B0604030504040204" pitchFamily="50" charset="-128"/>
              <a:ea typeface="メイリオ" panose="020B0604030504040204" pitchFamily="50" charset="-128"/>
            </a:endParaRPr>
          </a:p>
          <a:p>
            <a:pPr>
              <a:lnSpc>
                <a:spcPts val="2700"/>
              </a:lnSpc>
            </a:pPr>
            <a:r>
              <a:rPr kumimoji="1" lang="ja-JP" altLang="en-US" sz="2000" b="1" dirty="0">
                <a:latin typeface="メイリオ" panose="020B0604030504040204" pitchFamily="50" charset="-128"/>
                <a:ea typeface="メイリオ" panose="020B0604030504040204" pitchFamily="50" charset="-128"/>
              </a:rPr>
              <a:t>・ただの栄養剤だよ</a:t>
            </a:r>
            <a:endParaRPr kumimoji="1" lang="en-US" altLang="ja-JP" sz="2000" b="1" dirty="0">
              <a:latin typeface="メイリオ" panose="020B0604030504040204" pitchFamily="50" charset="-128"/>
              <a:ea typeface="メイリオ" panose="020B0604030504040204" pitchFamily="50" charset="-128"/>
            </a:endParaRPr>
          </a:p>
          <a:p>
            <a:pPr>
              <a:lnSpc>
                <a:spcPts val="2700"/>
              </a:lnSpc>
            </a:pPr>
            <a:r>
              <a:rPr kumimoji="1" lang="ja-JP" altLang="en-US" sz="2000" b="1" dirty="0">
                <a:latin typeface="メイリオ" panose="020B0604030504040204" pitchFamily="50" charset="-128"/>
                <a:ea typeface="メイリオ" panose="020B0604030504040204" pitchFamily="50" charset="-128"/>
              </a:rPr>
              <a:t>・イライラがとれてスッキリするよ</a:t>
            </a:r>
            <a:endParaRPr kumimoji="1" lang="en-US" altLang="ja-JP" sz="2000" b="1" dirty="0">
              <a:latin typeface="メイリオ" panose="020B0604030504040204" pitchFamily="50" charset="-128"/>
              <a:ea typeface="メイリオ" panose="020B0604030504040204" pitchFamily="50" charset="-128"/>
            </a:endParaRPr>
          </a:p>
          <a:p>
            <a:pPr>
              <a:lnSpc>
                <a:spcPts val="2700"/>
              </a:lnSpc>
            </a:pPr>
            <a:r>
              <a:rPr kumimoji="1" lang="ja-JP" altLang="en-US" sz="2000" b="1" dirty="0">
                <a:latin typeface="メイリオ" panose="020B0604030504040204" pitchFamily="50" charset="-128"/>
                <a:ea typeface="メイリオ" panose="020B0604030504040204" pitchFamily="50" charset="-128"/>
              </a:rPr>
              <a:t>・大事な友達だから勧めてるんだよ</a:t>
            </a:r>
            <a:endParaRPr kumimoji="1" lang="en-US" altLang="ja-JP" sz="2000" b="1" dirty="0">
              <a:latin typeface="メイリオ" panose="020B0604030504040204" pitchFamily="50" charset="-128"/>
              <a:ea typeface="メイリオ" panose="020B0604030504040204" pitchFamily="50" charset="-128"/>
            </a:endParaRPr>
          </a:p>
          <a:p>
            <a:pPr>
              <a:lnSpc>
                <a:spcPts val="2700"/>
              </a:lnSpc>
            </a:pPr>
            <a:r>
              <a:rPr lang="ja-JP" altLang="en-US" sz="2000" b="1" dirty="0">
                <a:latin typeface="メイリオ" panose="020B0604030504040204" pitchFamily="50" charset="-128"/>
                <a:ea typeface="メイリオ" panose="020B0604030504040204" pitchFamily="50" charset="-128"/>
              </a:rPr>
              <a:t>・一回だけなら平気だよ</a:t>
            </a:r>
            <a:endParaRPr kumimoji="1" lang="en-US" altLang="ja-JP" sz="2000" b="1" dirty="0">
              <a:latin typeface="メイリオ" panose="020B0604030504040204" pitchFamily="50" charset="-128"/>
              <a:ea typeface="メイリオ" panose="020B0604030504040204" pitchFamily="50" charset="-128"/>
            </a:endParaRPr>
          </a:p>
        </p:txBody>
      </p:sp>
      <p:sp>
        <p:nvSpPr>
          <p:cNvPr id="9" name="思考の吹き出し: 雲形 8">
            <a:extLst>
              <a:ext uri="{FF2B5EF4-FFF2-40B4-BE49-F238E27FC236}">
                <a16:creationId xmlns:a16="http://schemas.microsoft.com/office/drawing/2014/main" id="{6588607A-2172-4FBA-A2FB-D6DE287A0CC6}"/>
              </a:ext>
            </a:extLst>
          </p:cNvPr>
          <p:cNvSpPr/>
          <p:nvPr/>
        </p:nvSpPr>
        <p:spPr>
          <a:xfrm>
            <a:off x="5334418" y="908776"/>
            <a:ext cx="2472102" cy="1250809"/>
          </a:xfrm>
          <a:prstGeom prst="cloudCallout">
            <a:avLst>
              <a:gd name="adj1" fmla="val 34941"/>
              <a:gd name="adj2" fmla="val 64682"/>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0B4F737F-0621-4282-8F71-BC46F5678051}"/>
              </a:ext>
            </a:extLst>
          </p:cNvPr>
          <p:cNvSpPr txBox="1"/>
          <p:nvPr/>
        </p:nvSpPr>
        <p:spPr>
          <a:xfrm>
            <a:off x="5787955" y="1260939"/>
            <a:ext cx="1787857" cy="646331"/>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なんかおかしいなぁ</a:t>
            </a:r>
            <a:r>
              <a:rPr kumimoji="1" lang="en-US" altLang="ja-JP" dirty="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sp>
        <p:nvSpPr>
          <p:cNvPr id="28" name="思考の吹き出し: 雲形 27">
            <a:extLst>
              <a:ext uri="{FF2B5EF4-FFF2-40B4-BE49-F238E27FC236}">
                <a16:creationId xmlns:a16="http://schemas.microsoft.com/office/drawing/2014/main" id="{C8E854C4-9E79-41A1-B14A-D8DE34A44B03}"/>
              </a:ext>
            </a:extLst>
          </p:cNvPr>
          <p:cNvSpPr/>
          <p:nvPr/>
        </p:nvSpPr>
        <p:spPr>
          <a:xfrm>
            <a:off x="5334418" y="2535694"/>
            <a:ext cx="2472102" cy="1250809"/>
          </a:xfrm>
          <a:prstGeom prst="cloudCallout">
            <a:avLst>
              <a:gd name="adj1" fmla="val 55368"/>
              <a:gd name="adj2" fmla="val 53771"/>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89F543E0-0FA2-4B96-BD13-9DF2A6EC99F3}"/>
              </a:ext>
            </a:extLst>
          </p:cNvPr>
          <p:cNvSpPr txBox="1"/>
          <p:nvPr/>
        </p:nvSpPr>
        <p:spPr>
          <a:xfrm>
            <a:off x="5787955" y="2715478"/>
            <a:ext cx="1787857" cy="923330"/>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もしかして危険なことに誘われてる</a:t>
            </a: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a:t>
            </a:r>
          </a:p>
        </p:txBody>
      </p:sp>
      <p:sp>
        <p:nvSpPr>
          <p:cNvPr id="30" name="思考の吹き出し: 雲形 29">
            <a:extLst>
              <a:ext uri="{FF2B5EF4-FFF2-40B4-BE49-F238E27FC236}">
                <a16:creationId xmlns:a16="http://schemas.microsoft.com/office/drawing/2014/main" id="{C41618D8-706F-4BE1-AF3A-1B4A65D481CF}"/>
              </a:ext>
            </a:extLst>
          </p:cNvPr>
          <p:cNvSpPr/>
          <p:nvPr/>
        </p:nvSpPr>
        <p:spPr>
          <a:xfrm>
            <a:off x="5334418" y="4241384"/>
            <a:ext cx="2472102" cy="982327"/>
          </a:xfrm>
          <a:prstGeom prst="cloudCallout">
            <a:avLst>
              <a:gd name="adj1" fmla="val 72482"/>
              <a:gd name="adj2" fmla="val -36739"/>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47F2781E-2BEE-485C-B1CB-E8F383ADB781}"/>
              </a:ext>
            </a:extLst>
          </p:cNvPr>
          <p:cNvSpPr txBox="1"/>
          <p:nvPr/>
        </p:nvSpPr>
        <p:spPr>
          <a:xfrm>
            <a:off x="5676540" y="4543297"/>
            <a:ext cx="1787857"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本当に安全？？</a:t>
            </a:r>
            <a:endParaRPr kumimoji="1" lang="ja-JP" altLang="en-US" dirty="0">
              <a:latin typeface="メイリオ" panose="020B0604030504040204" pitchFamily="50" charset="-128"/>
              <a:ea typeface="メイリオ" panose="020B0604030504040204" pitchFamily="50" charset="-128"/>
            </a:endParaRPr>
          </a:p>
        </p:txBody>
      </p:sp>
      <p:pic>
        <p:nvPicPr>
          <p:cNvPr id="32" name="図 31">
            <a:extLst>
              <a:ext uri="{FF2B5EF4-FFF2-40B4-BE49-F238E27FC236}">
                <a16:creationId xmlns:a16="http://schemas.microsoft.com/office/drawing/2014/main" id="{400C51B0-E80D-4B33-9618-98212638B75F}"/>
              </a:ext>
            </a:extLst>
          </p:cNvPr>
          <p:cNvPicPr>
            <a:picLocks noChangeAspect="1"/>
          </p:cNvPicPr>
          <p:nvPr/>
        </p:nvPicPr>
        <p:blipFill>
          <a:blip r:embed="rId3"/>
          <a:stretch>
            <a:fillRect/>
          </a:stretch>
        </p:blipFill>
        <p:spPr>
          <a:xfrm>
            <a:off x="7911704" y="1569049"/>
            <a:ext cx="1094264" cy="2510811"/>
          </a:xfrm>
          <a:prstGeom prst="rect">
            <a:avLst/>
          </a:prstGeom>
        </p:spPr>
      </p:pic>
      <p:sp>
        <p:nvSpPr>
          <p:cNvPr id="8" name="ストライプ矢印 7">
            <a:extLst>
              <a:ext uri="{FF2B5EF4-FFF2-40B4-BE49-F238E27FC236}">
                <a16:creationId xmlns:a16="http://schemas.microsoft.com/office/drawing/2014/main" id="{4D3CD4BB-3CAD-4F4B-B1F8-7E12DD8C4311}"/>
              </a:ext>
            </a:extLst>
          </p:cNvPr>
          <p:cNvSpPr/>
          <p:nvPr/>
        </p:nvSpPr>
        <p:spPr bwMode="auto">
          <a:xfrm rot="5400000">
            <a:off x="4489869" y="4762555"/>
            <a:ext cx="725513" cy="1647825"/>
          </a:xfrm>
          <a:prstGeom prst="stripedRightArrow">
            <a:avLst/>
          </a:prstGeom>
          <a:solidFill>
            <a:schemeClr val="accent5">
              <a:lumMod val="75000"/>
            </a:schemeClr>
          </a:solidFill>
          <a:ln>
            <a:solidFill>
              <a:schemeClr val="bg1"/>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a:lstStyle/>
          <a:p>
            <a:pPr eaLnBrk="1" hangingPunct="1">
              <a:buFont typeface="Arial" panose="020B0604020202020204" pitchFamily="34" charset="0"/>
              <a:buNone/>
              <a:defRPr/>
            </a:pPr>
            <a:endParaRPr lang="ja-JP" altLang="en-US">
              <a:solidFill>
                <a:schemeClr val="tx1"/>
              </a:solidFill>
              <a:latin typeface="UD Digi Kyokasho NK-R" panose="02020400000000000000" pitchFamily="18" charset="-128"/>
              <a:ea typeface="UD Digi Kyokasho NK-R" panose="02020400000000000000" pitchFamily="18" charset="-128"/>
            </a:endParaRPr>
          </a:p>
        </p:txBody>
      </p:sp>
      <p:sp>
        <p:nvSpPr>
          <p:cNvPr id="33" name="テキスト ボックス 32">
            <a:extLst>
              <a:ext uri="{FF2B5EF4-FFF2-40B4-BE49-F238E27FC236}">
                <a16:creationId xmlns:a16="http://schemas.microsoft.com/office/drawing/2014/main" id="{5CC9EDF4-CB7F-45D5-A636-EB4F2A59CAB1}"/>
              </a:ext>
            </a:extLst>
          </p:cNvPr>
          <p:cNvSpPr txBox="1"/>
          <p:nvPr/>
        </p:nvSpPr>
        <p:spPr>
          <a:xfrm>
            <a:off x="5940335" y="5483775"/>
            <a:ext cx="3048124" cy="461665"/>
          </a:xfrm>
          <a:prstGeom prst="rect">
            <a:avLst/>
          </a:prstGeom>
          <a:noFill/>
        </p:spPr>
        <p:txBody>
          <a:bodyPr wrap="square" rtlCol="0">
            <a:spAutoFit/>
          </a:bodyPr>
          <a:lstStyle/>
          <a:p>
            <a:r>
              <a:rPr kumimoji="1" lang="ja-JP" altLang="en-US" sz="1200" dirty="0">
                <a:solidFill>
                  <a:schemeClr val="bg1">
                    <a:lumMod val="50000"/>
                  </a:schemeClr>
                </a:solidFill>
                <a:latin typeface="+mn-ea"/>
              </a:rPr>
              <a:t>イラスト出典：薬物乱用防止読本「健康に生きようパート</a:t>
            </a:r>
            <a:r>
              <a:rPr kumimoji="1" lang="en-US" altLang="ja-JP" sz="1200" dirty="0">
                <a:solidFill>
                  <a:schemeClr val="bg1">
                    <a:lumMod val="50000"/>
                  </a:schemeClr>
                </a:solidFill>
                <a:latin typeface="+mn-ea"/>
              </a:rPr>
              <a:t>36</a:t>
            </a:r>
            <a:r>
              <a:rPr kumimoji="1" lang="ja-JP" altLang="en-US" sz="1200" dirty="0">
                <a:solidFill>
                  <a:schemeClr val="bg1">
                    <a:lumMod val="50000"/>
                  </a:schemeClr>
                </a:solidFill>
                <a:latin typeface="+mn-ea"/>
              </a:rPr>
              <a:t>」（厚生労働省）</a:t>
            </a:r>
          </a:p>
        </p:txBody>
      </p:sp>
      <p:sp>
        <p:nvSpPr>
          <p:cNvPr id="3" name="スライド番号プレースホルダー 2">
            <a:extLst>
              <a:ext uri="{FF2B5EF4-FFF2-40B4-BE49-F238E27FC236}">
                <a16:creationId xmlns:a16="http://schemas.microsoft.com/office/drawing/2014/main" id="{59E63B4F-DD56-4517-A866-C4A14B139580}"/>
              </a:ext>
            </a:extLst>
          </p:cNvPr>
          <p:cNvSpPr>
            <a:spLocks noGrp="1"/>
          </p:cNvSpPr>
          <p:nvPr>
            <p:ph type="sldNum" sz="quarter" idx="12"/>
          </p:nvPr>
        </p:nvSpPr>
        <p:spPr>
          <a:xfrm>
            <a:off x="7086600" y="6362367"/>
            <a:ext cx="2057400" cy="365125"/>
          </a:xfrm>
        </p:spPr>
        <p:txBody>
          <a:bodyPr/>
          <a:lstStyle/>
          <a:p>
            <a:pPr>
              <a:defRPr/>
            </a:pPr>
            <a:fld id="{D2DD5E2D-7D50-420F-823C-756E1602539B}" type="slidenum">
              <a:rPr lang="ja-JP" altLang="ja-JP" smtClean="0"/>
              <a:pPr>
                <a:defRPr/>
              </a:pPr>
              <a:t>37</a:t>
            </a:fld>
            <a:endParaRPr lang="ja-JP" altLang="ja-JP"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1">
            <a:extLst>
              <a:ext uri="{FF2B5EF4-FFF2-40B4-BE49-F238E27FC236}">
                <a16:creationId xmlns:a16="http://schemas.microsoft.com/office/drawing/2014/main" id="{9AEFCD6C-F8D9-4AD4-AABE-A06D1D30AF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2624" y="6485452"/>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タイトル 3">
            <a:extLst>
              <a:ext uri="{FF2B5EF4-FFF2-40B4-BE49-F238E27FC236}">
                <a16:creationId xmlns:a16="http://schemas.microsoft.com/office/drawing/2014/main" id="{F6CA58CB-E1AF-49AB-98EC-B1ED7F1B28B8}"/>
              </a:ext>
            </a:extLst>
          </p:cNvPr>
          <p:cNvSpPr txBox="1">
            <a:spLocks/>
          </p:cNvSpPr>
          <p:nvPr/>
        </p:nvSpPr>
        <p:spPr>
          <a:xfrm>
            <a:off x="0" y="0"/>
            <a:ext cx="9144000" cy="861164"/>
          </a:xfrm>
          <a:prstGeom prst="rect">
            <a:avLst/>
          </a:prstGeom>
          <a:solidFill>
            <a:schemeClr val="accent5">
              <a:lumMod val="40000"/>
              <a:lumOff val="60000"/>
            </a:schemeClr>
          </a:solidFill>
        </p:spPr>
        <p:txBody>
          <a:bodyPr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defRPr/>
            </a:pPr>
            <a:r>
              <a:rPr lang="ja-JP" altLang="en-US" sz="4400" b="1" dirty="0">
                <a:latin typeface="メイリオ" panose="020B0604030504040204" pitchFamily="50" charset="-128"/>
                <a:ea typeface="メイリオ" panose="020B0604030504040204" pitchFamily="50" charset="-128"/>
              </a:rPr>
              <a:t>大切な自分を守るためのポイント</a:t>
            </a:r>
          </a:p>
        </p:txBody>
      </p:sp>
      <p:grpSp>
        <p:nvGrpSpPr>
          <p:cNvPr id="19" name="グループ化 18">
            <a:extLst>
              <a:ext uri="{FF2B5EF4-FFF2-40B4-BE49-F238E27FC236}">
                <a16:creationId xmlns:a16="http://schemas.microsoft.com/office/drawing/2014/main" id="{A0536346-008D-4EEB-BB3C-323A19955A9F}"/>
              </a:ext>
            </a:extLst>
          </p:cNvPr>
          <p:cNvGrpSpPr/>
          <p:nvPr/>
        </p:nvGrpSpPr>
        <p:grpSpPr>
          <a:xfrm>
            <a:off x="450936" y="955109"/>
            <a:ext cx="3419606" cy="2668044"/>
            <a:chOff x="450936" y="955109"/>
            <a:chExt cx="3419606" cy="2668044"/>
          </a:xfrm>
          <a:solidFill>
            <a:schemeClr val="accent6">
              <a:lumMod val="20000"/>
              <a:lumOff val="80000"/>
            </a:schemeClr>
          </a:solidFill>
        </p:grpSpPr>
        <p:sp>
          <p:nvSpPr>
            <p:cNvPr id="2" name="四角形: 対角を丸める 1">
              <a:extLst>
                <a:ext uri="{FF2B5EF4-FFF2-40B4-BE49-F238E27FC236}">
                  <a16:creationId xmlns:a16="http://schemas.microsoft.com/office/drawing/2014/main" id="{5F2F5F3A-CC7C-4341-AD21-EB5DA77FB532}"/>
                </a:ext>
              </a:extLst>
            </p:cNvPr>
            <p:cNvSpPr/>
            <p:nvPr/>
          </p:nvSpPr>
          <p:spPr>
            <a:xfrm>
              <a:off x="450936" y="955109"/>
              <a:ext cx="3419606" cy="2668044"/>
            </a:xfrm>
            <a:prstGeom prst="round2DiagRect">
              <a:avLst/>
            </a:prstGeom>
            <a:grp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5286E3A2-5E8C-4C9B-8C5F-1DE388FC80F1}"/>
                </a:ext>
              </a:extLst>
            </p:cNvPr>
            <p:cNvSpPr txBox="1"/>
            <p:nvPr/>
          </p:nvSpPr>
          <p:spPr>
            <a:xfrm>
              <a:off x="506259" y="1348186"/>
              <a:ext cx="3256768" cy="1569660"/>
            </a:xfrm>
            <a:prstGeom prst="rect">
              <a:avLst/>
            </a:prstGeom>
            <a:grpFill/>
          </p:spPr>
          <p:txBody>
            <a:bodyPr wrap="square" rtlCol="0">
              <a:spAutoFit/>
            </a:bodyPr>
            <a:lstStyle/>
            <a:p>
              <a:r>
                <a:rPr kumimoji="1" lang="ja-JP" altLang="en-US" sz="2400" b="1" dirty="0">
                  <a:solidFill>
                    <a:srgbClr val="FF6699"/>
                  </a:solidFill>
                  <a:latin typeface="メイリオ" panose="020B0604030504040204" pitchFamily="50" charset="-128"/>
                  <a:ea typeface="メイリオ" panose="020B0604030504040204" pitchFamily="50" charset="-128"/>
                </a:rPr>
                <a:t>①あなたのうれしかったこと、悲しかったことは？</a:t>
              </a:r>
              <a:endParaRPr kumimoji="1" lang="en-US" altLang="ja-JP" sz="2400" b="1" dirty="0">
                <a:solidFill>
                  <a:srgbClr val="FF6699"/>
                </a:solidFill>
                <a:latin typeface="メイリオ" panose="020B0604030504040204" pitchFamily="50" charset="-128"/>
                <a:ea typeface="メイリオ" panose="020B0604030504040204" pitchFamily="50" charset="-128"/>
              </a:endParaRPr>
            </a:p>
            <a:p>
              <a:endParaRPr lang="en-US" altLang="ja-JP" sz="2400" b="1" dirty="0">
                <a:solidFill>
                  <a:srgbClr val="FF6699"/>
                </a:solidFill>
                <a:latin typeface="メイリオ" panose="020B0604030504040204" pitchFamily="50" charset="-128"/>
                <a:ea typeface="メイリオ" panose="020B0604030504040204" pitchFamily="50" charset="-128"/>
              </a:endParaRPr>
            </a:p>
          </p:txBody>
        </p:sp>
      </p:grpSp>
      <p:grpSp>
        <p:nvGrpSpPr>
          <p:cNvPr id="20" name="グループ化 19">
            <a:extLst>
              <a:ext uri="{FF2B5EF4-FFF2-40B4-BE49-F238E27FC236}">
                <a16:creationId xmlns:a16="http://schemas.microsoft.com/office/drawing/2014/main" id="{0FD202DB-721A-415C-8EC8-BC7436E55757}"/>
              </a:ext>
            </a:extLst>
          </p:cNvPr>
          <p:cNvGrpSpPr/>
          <p:nvPr/>
        </p:nvGrpSpPr>
        <p:grpSpPr>
          <a:xfrm>
            <a:off x="4987445" y="955109"/>
            <a:ext cx="3419606" cy="2668044"/>
            <a:chOff x="4987445" y="955109"/>
            <a:chExt cx="3419606" cy="2668044"/>
          </a:xfrm>
          <a:solidFill>
            <a:schemeClr val="accent6">
              <a:lumMod val="20000"/>
              <a:lumOff val="80000"/>
            </a:schemeClr>
          </a:solidFill>
        </p:grpSpPr>
        <p:sp>
          <p:nvSpPr>
            <p:cNvPr id="5" name="四角形: 対角を丸める 4">
              <a:extLst>
                <a:ext uri="{FF2B5EF4-FFF2-40B4-BE49-F238E27FC236}">
                  <a16:creationId xmlns:a16="http://schemas.microsoft.com/office/drawing/2014/main" id="{C6CDCD47-4BA6-4281-8859-ACC7CCCD7C00}"/>
                </a:ext>
              </a:extLst>
            </p:cNvPr>
            <p:cNvSpPr/>
            <p:nvPr/>
          </p:nvSpPr>
          <p:spPr>
            <a:xfrm>
              <a:off x="4987445" y="955109"/>
              <a:ext cx="3419606" cy="2668044"/>
            </a:xfrm>
            <a:prstGeom prst="round2DiagRect">
              <a:avLst/>
            </a:prstGeom>
            <a:grp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B783A656-EB42-4FF9-ABD4-718B744AB90D}"/>
                </a:ext>
              </a:extLst>
            </p:cNvPr>
            <p:cNvSpPr txBox="1"/>
            <p:nvPr/>
          </p:nvSpPr>
          <p:spPr>
            <a:xfrm>
              <a:off x="5068864" y="1346833"/>
              <a:ext cx="3256768" cy="1938992"/>
            </a:xfrm>
            <a:prstGeom prst="rect">
              <a:avLst/>
            </a:prstGeom>
            <a:grpFill/>
          </p:spPr>
          <p:txBody>
            <a:bodyPr wrap="square" rtlCol="0">
              <a:spAutoFit/>
            </a:bodyPr>
            <a:lstStyle/>
            <a:p>
              <a:r>
                <a:rPr lang="ja-JP" altLang="en-US" sz="2400" b="1" dirty="0">
                  <a:solidFill>
                    <a:srgbClr val="FF6699"/>
                  </a:solidFill>
                  <a:latin typeface="メイリオ" panose="020B0604030504040204" pitchFamily="50" charset="-128"/>
                  <a:ea typeface="メイリオ" panose="020B0604030504040204" pitchFamily="50" charset="-128"/>
                </a:rPr>
                <a:t>②</a:t>
              </a:r>
              <a:r>
                <a:rPr kumimoji="1" lang="ja-JP" altLang="en-US" sz="2400" b="1" dirty="0">
                  <a:solidFill>
                    <a:srgbClr val="FF6699"/>
                  </a:solidFill>
                  <a:latin typeface="メイリオ" panose="020B0604030504040204" pitchFamily="50" charset="-128"/>
                  <a:ea typeface="メイリオ" panose="020B0604030504040204" pitchFamily="50" charset="-128"/>
                </a:rPr>
                <a:t>あなたの好きなこと、やりたいことは？</a:t>
              </a:r>
              <a:endParaRPr kumimoji="1" lang="en-US" altLang="ja-JP" sz="2400" b="1" dirty="0">
                <a:solidFill>
                  <a:srgbClr val="FF6699"/>
                </a:solidFill>
                <a:latin typeface="メイリオ" panose="020B0604030504040204" pitchFamily="50" charset="-128"/>
                <a:ea typeface="メイリオ" panose="020B0604030504040204" pitchFamily="50" charset="-128"/>
              </a:endParaRPr>
            </a:p>
            <a:p>
              <a:endParaRPr lang="en-US" altLang="ja-JP" sz="2400" b="1" dirty="0">
                <a:solidFill>
                  <a:srgbClr val="FF6699"/>
                </a:solidFill>
                <a:latin typeface="メイリオ" panose="020B0604030504040204" pitchFamily="50" charset="-128"/>
                <a:ea typeface="メイリオ" panose="020B0604030504040204" pitchFamily="50" charset="-128"/>
              </a:endParaRPr>
            </a:p>
            <a:p>
              <a:br>
                <a:rPr kumimoji="1" lang="en-US" altLang="ja-JP" sz="2400" b="1" dirty="0">
                  <a:solidFill>
                    <a:srgbClr val="FF6699"/>
                  </a:solidFill>
                  <a:latin typeface="メイリオ" panose="020B0604030504040204" pitchFamily="50" charset="-128"/>
                  <a:ea typeface="メイリオ" panose="020B0604030504040204" pitchFamily="50" charset="-128"/>
                </a:rPr>
              </a:br>
              <a:endParaRPr kumimoji="1" lang="ja-JP" altLang="en-US" sz="2400" b="1" dirty="0">
                <a:solidFill>
                  <a:srgbClr val="FF6699"/>
                </a:solidFill>
                <a:latin typeface="メイリオ" panose="020B0604030504040204" pitchFamily="50" charset="-128"/>
                <a:ea typeface="メイリオ" panose="020B0604030504040204" pitchFamily="50" charset="-128"/>
              </a:endParaRPr>
            </a:p>
          </p:txBody>
        </p:sp>
      </p:grpSp>
      <p:sp>
        <p:nvSpPr>
          <p:cNvPr id="7" name="テキスト ボックス 6">
            <a:extLst>
              <a:ext uri="{FF2B5EF4-FFF2-40B4-BE49-F238E27FC236}">
                <a16:creationId xmlns:a16="http://schemas.microsoft.com/office/drawing/2014/main" id="{003164E3-70F5-4C14-856C-5051D02F0E99}"/>
              </a:ext>
            </a:extLst>
          </p:cNvPr>
          <p:cNvSpPr txBox="1"/>
          <p:nvPr/>
        </p:nvSpPr>
        <p:spPr>
          <a:xfrm>
            <a:off x="546969" y="2835984"/>
            <a:ext cx="3256768" cy="646331"/>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自分の気持ちと向き合うことは、自分を大切にする第一歩。</a:t>
            </a:r>
            <a:endParaRPr kumimoji="1" lang="en-US" altLang="ja-JP" b="1"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BD937D99-1EC3-4BD4-9B8F-601D14EA0EFD}"/>
              </a:ext>
            </a:extLst>
          </p:cNvPr>
          <p:cNvSpPr txBox="1"/>
          <p:nvPr/>
        </p:nvSpPr>
        <p:spPr>
          <a:xfrm>
            <a:off x="4987446" y="2273098"/>
            <a:ext cx="3419605" cy="1200329"/>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あなた自身が心から好きだ、楽しい、やりたいと感じることに遠慮なんていりません。自分の感覚を大事にしてみてください。</a:t>
            </a:r>
            <a:endParaRPr kumimoji="1" lang="en-US" altLang="ja-JP" b="1" dirty="0">
              <a:latin typeface="メイリオ" panose="020B0604030504040204" pitchFamily="50" charset="-128"/>
              <a:ea typeface="メイリオ" panose="020B0604030504040204" pitchFamily="50" charset="-128"/>
            </a:endParaRPr>
          </a:p>
        </p:txBody>
      </p:sp>
      <p:grpSp>
        <p:nvGrpSpPr>
          <p:cNvPr id="21" name="グループ化 20">
            <a:extLst>
              <a:ext uri="{FF2B5EF4-FFF2-40B4-BE49-F238E27FC236}">
                <a16:creationId xmlns:a16="http://schemas.microsoft.com/office/drawing/2014/main" id="{CFBA4B60-345D-45D6-B960-A67984BCBC4A}"/>
              </a:ext>
            </a:extLst>
          </p:cNvPr>
          <p:cNvGrpSpPr/>
          <p:nvPr/>
        </p:nvGrpSpPr>
        <p:grpSpPr>
          <a:xfrm>
            <a:off x="5002059" y="3938385"/>
            <a:ext cx="3419606" cy="2668044"/>
            <a:chOff x="5002059" y="3938385"/>
            <a:chExt cx="3419606" cy="2668044"/>
          </a:xfrm>
          <a:solidFill>
            <a:schemeClr val="accent6">
              <a:lumMod val="20000"/>
              <a:lumOff val="80000"/>
            </a:schemeClr>
          </a:solidFill>
        </p:grpSpPr>
        <p:sp>
          <p:nvSpPr>
            <p:cNvPr id="9" name="四角形: 対角を丸める 8">
              <a:extLst>
                <a:ext uri="{FF2B5EF4-FFF2-40B4-BE49-F238E27FC236}">
                  <a16:creationId xmlns:a16="http://schemas.microsoft.com/office/drawing/2014/main" id="{A54912FD-D880-4C7B-90FB-55C3CA5DD4C3}"/>
                </a:ext>
              </a:extLst>
            </p:cNvPr>
            <p:cNvSpPr/>
            <p:nvPr/>
          </p:nvSpPr>
          <p:spPr>
            <a:xfrm>
              <a:off x="5002059" y="3938385"/>
              <a:ext cx="3419606" cy="2668044"/>
            </a:xfrm>
            <a:prstGeom prst="round2DiagRect">
              <a:avLst/>
            </a:prstGeom>
            <a:grp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40EEBBC-1361-41E8-A23C-9E24CF5C954B}"/>
                </a:ext>
              </a:extLst>
            </p:cNvPr>
            <p:cNvSpPr txBox="1"/>
            <p:nvPr/>
          </p:nvSpPr>
          <p:spPr>
            <a:xfrm>
              <a:off x="5099091" y="4197897"/>
              <a:ext cx="3256768" cy="2308324"/>
            </a:xfrm>
            <a:prstGeom prst="rect">
              <a:avLst/>
            </a:prstGeom>
            <a:grpFill/>
          </p:spPr>
          <p:txBody>
            <a:bodyPr wrap="square" rtlCol="0">
              <a:spAutoFit/>
            </a:bodyPr>
            <a:lstStyle/>
            <a:p>
              <a:r>
                <a:rPr kumimoji="1" lang="ja-JP" altLang="en-US" sz="2400" b="1" dirty="0">
                  <a:solidFill>
                    <a:srgbClr val="FF6699"/>
                  </a:solidFill>
                  <a:latin typeface="メイリオ" panose="020B0604030504040204" pitchFamily="50" charset="-128"/>
                  <a:ea typeface="メイリオ" panose="020B0604030504040204" pitchFamily="50" charset="-128"/>
                </a:rPr>
                <a:t>③あなたの大切な人・あなたを大切に思ってくれている人は？</a:t>
              </a:r>
              <a:endParaRPr kumimoji="1" lang="en-US" altLang="ja-JP" sz="2400" b="1" dirty="0">
                <a:solidFill>
                  <a:srgbClr val="FF6699"/>
                </a:solidFill>
                <a:latin typeface="メイリオ" panose="020B0604030504040204" pitchFamily="50" charset="-128"/>
                <a:ea typeface="メイリオ" panose="020B0604030504040204" pitchFamily="50" charset="-128"/>
              </a:endParaRPr>
            </a:p>
            <a:p>
              <a:endParaRPr lang="en-US" altLang="ja-JP" sz="2400" b="1" dirty="0">
                <a:solidFill>
                  <a:srgbClr val="FF6699"/>
                </a:solidFill>
                <a:latin typeface="メイリオ" panose="020B0604030504040204" pitchFamily="50" charset="-128"/>
                <a:ea typeface="メイリオ" panose="020B0604030504040204" pitchFamily="50" charset="-128"/>
              </a:endParaRPr>
            </a:p>
            <a:p>
              <a:br>
                <a:rPr kumimoji="1" lang="en-US" altLang="ja-JP" sz="2400" b="1" dirty="0">
                  <a:solidFill>
                    <a:srgbClr val="FF6699"/>
                  </a:solidFill>
                  <a:latin typeface="メイリオ" panose="020B0604030504040204" pitchFamily="50" charset="-128"/>
                  <a:ea typeface="メイリオ" panose="020B0604030504040204" pitchFamily="50" charset="-128"/>
                </a:rPr>
              </a:br>
              <a:endParaRPr kumimoji="1" lang="ja-JP" altLang="en-US" sz="2400" b="1" dirty="0">
                <a:solidFill>
                  <a:srgbClr val="FF6699"/>
                </a:solidFill>
                <a:latin typeface="メイリオ" panose="020B0604030504040204" pitchFamily="50" charset="-128"/>
                <a:ea typeface="メイリオ" panose="020B0604030504040204" pitchFamily="50" charset="-128"/>
              </a:endParaRPr>
            </a:p>
          </p:txBody>
        </p:sp>
      </p:grpSp>
      <p:sp>
        <p:nvSpPr>
          <p:cNvPr id="12" name="テキスト ボックス 11">
            <a:extLst>
              <a:ext uri="{FF2B5EF4-FFF2-40B4-BE49-F238E27FC236}">
                <a16:creationId xmlns:a16="http://schemas.microsoft.com/office/drawing/2014/main" id="{F5539906-CF79-4EDB-BE08-EF36B6B14244}"/>
              </a:ext>
            </a:extLst>
          </p:cNvPr>
          <p:cNvSpPr txBox="1"/>
          <p:nvPr/>
        </p:nvSpPr>
        <p:spPr>
          <a:xfrm>
            <a:off x="5099091" y="5683099"/>
            <a:ext cx="3256768" cy="923330"/>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自分を大切にすることは大切な人の幸せにもつながることを覚えておいてください。</a:t>
            </a:r>
            <a:endParaRPr kumimoji="1" lang="en-US" altLang="ja-JP" b="1" dirty="0">
              <a:latin typeface="メイリオ" panose="020B0604030504040204" pitchFamily="50" charset="-128"/>
              <a:ea typeface="メイリオ" panose="020B0604030504040204" pitchFamily="50" charset="-128"/>
            </a:endParaRPr>
          </a:p>
        </p:txBody>
      </p:sp>
      <p:grpSp>
        <p:nvGrpSpPr>
          <p:cNvPr id="22" name="グループ化 21">
            <a:extLst>
              <a:ext uri="{FF2B5EF4-FFF2-40B4-BE49-F238E27FC236}">
                <a16:creationId xmlns:a16="http://schemas.microsoft.com/office/drawing/2014/main" id="{7CD91A49-FED4-48CA-AD69-93B87CCEC059}"/>
              </a:ext>
            </a:extLst>
          </p:cNvPr>
          <p:cNvGrpSpPr/>
          <p:nvPr/>
        </p:nvGrpSpPr>
        <p:grpSpPr>
          <a:xfrm>
            <a:off x="450936" y="3923477"/>
            <a:ext cx="3419606" cy="2668044"/>
            <a:chOff x="450936" y="3923477"/>
            <a:chExt cx="3419606" cy="2668044"/>
          </a:xfrm>
          <a:solidFill>
            <a:schemeClr val="accent6">
              <a:lumMod val="20000"/>
              <a:lumOff val="80000"/>
            </a:schemeClr>
          </a:solidFill>
        </p:grpSpPr>
        <p:sp>
          <p:nvSpPr>
            <p:cNvPr id="13" name="四角形: 対角を丸める 12">
              <a:extLst>
                <a:ext uri="{FF2B5EF4-FFF2-40B4-BE49-F238E27FC236}">
                  <a16:creationId xmlns:a16="http://schemas.microsoft.com/office/drawing/2014/main" id="{2B9920C8-D4CA-4FE0-8263-EB9A970BDB97}"/>
                </a:ext>
              </a:extLst>
            </p:cNvPr>
            <p:cNvSpPr/>
            <p:nvPr/>
          </p:nvSpPr>
          <p:spPr>
            <a:xfrm>
              <a:off x="450936" y="3923477"/>
              <a:ext cx="3419606" cy="2668044"/>
            </a:xfrm>
            <a:prstGeom prst="round2DiagRect">
              <a:avLst/>
            </a:prstGeom>
            <a:grp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B56839F8-F6FF-4B44-9CCC-A3E5CB7FDB46}"/>
                </a:ext>
              </a:extLst>
            </p:cNvPr>
            <p:cNvSpPr txBox="1"/>
            <p:nvPr/>
          </p:nvSpPr>
          <p:spPr>
            <a:xfrm>
              <a:off x="506259" y="4213098"/>
              <a:ext cx="3256768" cy="1938992"/>
            </a:xfrm>
            <a:prstGeom prst="rect">
              <a:avLst/>
            </a:prstGeom>
            <a:grpFill/>
          </p:spPr>
          <p:txBody>
            <a:bodyPr wrap="square" rtlCol="0">
              <a:spAutoFit/>
            </a:bodyPr>
            <a:lstStyle/>
            <a:p>
              <a:r>
                <a:rPr lang="ja-JP" altLang="en-US" sz="2400" b="1" dirty="0">
                  <a:solidFill>
                    <a:srgbClr val="FF6699"/>
                  </a:solidFill>
                  <a:latin typeface="メイリオ" panose="020B0604030504040204" pitchFamily="50" charset="-128"/>
                  <a:ea typeface="メイリオ" panose="020B0604030504040204" pitchFamily="50" charset="-128"/>
                </a:rPr>
                <a:t>④</a:t>
              </a:r>
              <a:r>
                <a:rPr kumimoji="1" lang="ja-JP" altLang="en-US" sz="2400" b="1" dirty="0">
                  <a:solidFill>
                    <a:srgbClr val="FF6699"/>
                  </a:solidFill>
                  <a:latin typeface="メイリオ" panose="020B0604030504040204" pitchFamily="50" charset="-128"/>
                  <a:ea typeface="メイリオ" panose="020B0604030504040204" pitchFamily="50" charset="-128"/>
                </a:rPr>
                <a:t>薬物に対する正しい知識で自信をアップ⤴</a:t>
              </a:r>
              <a:endParaRPr kumimoji="1" lang="en-US" altLang="ja-JP" sz="2400" b="1" dirty="0">
                <a:solidFill>
                  <a:srgbClr val="FF6699"/>
                </a:solidFill>
                <a:latin typeface="メイリオ" panose="020B0604030504040204" pitchFamily="50" charset="-128"/>
                <a:ea typeface="メイリオ" panose="020B0604030504040204" pitchFamily="50" charset="-128"/>
              </a:endParaRPr>
            </a:p>
            <a:p>
              <a:endParaRPr lang="en-US" altLang="ja-JP" sz="2400" b="1" dirty="0">
                <a:solidFill>
                  <a:srgbClr val="FF6699"/>
                </a:solidFill>
                <a:latin typeface="メイリオ" panose="020B0604030504040204" pitchFamily="50" charset="-128"/>
                <a:ea typeface="メイリオ" panose="020B0604030504040204" pitchFamily="50" charset="-128"/>
              </a:endParaRPr>
            </a:p>
            <a:p>
              <a:br>
                <a:rPr kumimoji="1" lang="en-US" altLang="ja-JP" sz="2400" b="1" dirty="0">
                  <a:solidFill>
                    <a:srgbClr val="FF6699"/>
                  </a:solidFill>
                  <a:latin typeface="メイリオ" panose="020B0604030504040204" pitchFamily="50" charset="-128"/>
                  <a:ea typeface="メイリオ" panose="020B0604030504040204" pitchFamily="50" charset="-128"/>
                </a:rPr>
              </a:br>
              <a:endParaRPr kumimoji="1" lang="ja-JP" altLang="en-US" sz="2400" b="1" dirty="0">
                <a:solidFill>
                  <a:srgbClr val="FF6699"/>
                </a:solidFill>
                <a:latin typeface="メイリオ" panose="020B0604030504040204" pitchFamily="50" charset="-128"/>
                <a:ea typeface="メイリオ" panose="020B0604030504040204" pitchFamily="50" charset="-128"/>
              </a:endParaRPr>
            </a:p>
          </p:txBody>
        </p:sp>
      </p:grpSp>
      <p:sp>
        <p:nvSpPr>
          <p:cNvPr id="15" name="テキスト ボックス 14">
            <a:extLst>
              <a:ext uri="{FF2B5EF4-FFF2-40B4-BE49-F238E27FC236}">
                <a16:creationId xmlns:a16="http://schemas.microsoft.com/office/drawing/2014/main" id="{B0DF6EFA-F9FC-43BB-9575-77AFC271736F}"/>
              </a:ext>
            </a:extLst>
          </p:cNvPr>
          <p:cNvSpPr txBox="1"/>
          <p:nvPr/>
        </p:nvSpPr>
        <p:spPr>
          <a:xfrm>
            <a:off x="532355" y="5164227"/>
            <a:ext cx="3256768" cy="1477328"/>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情報が氾濫している世の中です。あなたが正しい知識を持っていたら、揺れません。</a:t>
            </a:r>
            <a:endParaRPr kumimoji="1"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自分自身と自分の未来を守ることができます。</a:t>
            </a:r>
            <a:endParaRPr kumimoji="1" lang="en-US" altLang="ja-JP" b="1" dirty="0">
              <a:latin typeface="メイリオ" panose="020B0604030504040204" pitchFamily="50" charset="-128"/>
              <a:ea typeface="メイリオ" panose="020B0604030504040204" pitchFamily="50" charset="-128"/>
            </a:endParaRPr>
          </a:p>
        </p:txBody>
      </p:sp>
      <p:sp>
        <p:nvSpPr>
          <p:cNvPr id="16" name="矢印: 下 15">
            <a:extLst>
              <a:ext uri="{FF2B5EF4-FFF2-40B4-BE49-F238E27FC236}">
                <a16:creationId xmlns:a16="http://schemas.microsoft.com/office/drawing/2014/main" id="{FCF1296F-233E-496A-847B-DFB9A10C380C}"/>
              </a:ext>
            </a:extLst>
          </p:cNvPr>
          <p:cNvSpPr/>
          <p:nvPr/>
        </p:nvSpPr>
        <p:spPr>
          <a:xfrm rot="16200000">
            <a:off x="4078538" y="2134583"/>
            <a:ext cx="870766" cy="514234"/>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下 16">
            <a:extLst>
              <a:ext uri="{FF2B5EF4-FFF2-40B4-BE49-F238E27FC236}">
                <a16:creationId xmlns:a16="http://schemas.microsoft.com/office/drawing/2014/main" id="{14DC0E5B-5FFE-44A8-AADD-B89FB538549F}"/>
              </a:ext>
            </a:extLst>
          </p:cNvPr>
          <p:cNvSpPr/>
          <p:nvPr/>
        </p:nvSpPr>
        <p:spPr>
          <a:xfrm>
            <a:off x="6261865" y="3525346"/>
            <a:ext cx="870766" cy="514234"/>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下 17">
            <a:extLst>
              <a:ext uri="{FF2B5EF4-FFF2-40B4-BE49-F238E27FC236}">
                <a16:creationId xmlns:a16="http://schemas.microsoft.com/office/drawing/2014/main" id="{73E21EEE-A9FA-468C-A872-52EF07692396}"/>
              </a:ext>
            </a:extLst>
          </p:cNvPr>
          <p:cNvSpPr/>
          <p:nvPr/>
        </p:nvSpPr>
        <p:spPr>
          <a:xfrm rot="5400000">
            <a:off x="4030813" y="4835038"/>
            <a:ext cx="870766" cy="514234"/>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264AB8AD-FB10-4012-B220-A5C106F479A5}"/>
              </a:ext>
            </a:extLst>
          </p:cNvPr>
          <p:cNvSpPr txBox="1"/>
          <p:nvPr/>
        </p:nvSpPr>
        <p:spPr>
          <a:xfrm>
            <a:off x="8100598" y="65413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Tree>
    <p:extLst>
      <p:ext uri="{BB962C8B-B14F-4D97-AF65-F5344CB8AC3E}">
        <p14:creationId xmlns:p14="http://schemas.microsoft.com/office/powerpoint/2010/main" val="390385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5" grpId="0"/>
      <p:bldP spid="16" grpId="0" animBg="1"/>
      <p:bldP spid="17" grpId="0" animBg="1"/>
      <p:bldP spid="1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メモ 1">
            <a:extLst>
              <a:ext uri="{FF2B5EF4-FFF2-40B4-BE49-F238E27FC236}">
                <a16:creationId xmlns:a16="http://schemas.microsoft.com/office/drawing/2014/main" id="{4B17C5D4-CD26-4896-A5CA-3A02B3EAAB9B}"/>
              </a:ext>
            </a:extLst>
          </p:cNvPr>
          <p:cNvSpPr>
            <a:spLocks noChangeArrowheads="1"/>
          </p:cNvSpPr>
          <p:nvPr/>
        </p:nvSpPr>
        <p:spPr bwMode="auto">
          <a:xfrm>
            <a:off x="579549" y="1545466"/>
            <a:ext cx="8010659" cy="3722570"/>
          </a:xfrm>
          <a:prstGeom prst="foldedCorner">
            <a:avLst>
              <a:gd name="adj" fmla="val 16667"/>
            </a:avLst>
          </a:prstGeom>
          <a:solidFill>
            <a:schemeClr val="accent6">
              <a:lumMod val="20000"/>
              <a:lumOff val="80000"/>
            </a:schemeClr>
          </a:solidFill>
          <a:ln w="9525" algn="ctr">
            <a:solidFill>
              <a:srgbClr val="92D050"/>
            </a:solidFill>
            <a:round/>
            <a:headEnd/>
            <a:tailEnd/>
          </a:ln>
        </p:spPr>
        <p:txBody>
          <a:bodyPr anchor="b"/>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800" b="1" dirty="0">
                <a:latin typeface="メイリオ" panose="020B0604030504040204" pitchFamily="50" charset="-128"/>
                <a:ea typeface="メイリオ" panose="020B0604030504040204" pitchFamily="50" charset="-128"/>
              </a:rPr>
              <a:t>①あなたが大切に思う人は？</a:t>
            </a:r>
            <a:endParaRPr kumimoji="1" lang="en-US" altLang="ja-JP" sz="2800" b="1" dirty="0">
              <a:latin typeface="メイリオ" panose="020B0604030504040204" pitchFamily="50" charset="-128"/>
              <a:ea typeface="メイリオ" panose="020B0604030504040204" pitchFamily="50" charset="-128"/>
            </a:endParaRPr>
          </a:p>
          <a:p>
            <a:pPr>
              <a:spcBef>
                <a:spcPct val="0"/>
              </a:spcBef>
              <a:buFontTx/>
              <a:buNone/>
            </a:pPr>
            <a:endParaRPr kumimoji="1" lang="en-US" altLang="ja-JP" sz="1200" b="1" dirty="0">
              <a:latin typeface="メイリオ" panose="020B0604030504040204" pitchFamily="50" charset="-128"/>
              <a:ea typeface="メイリオ" panose="020B0604030504040204" pitchFamily="50" charset="-128"/>
            </a:endParaRPr>
          </a:p>
          <a:p>
            <a:pPr>
              <a:spcBef>
                <a:spcPct val="0"/>
              </a:spcBef>
              <a:buFontTx/>
              <a:buNone/>
            </a:pPr>
            <a:r>
              <a:rPr kumimoji="1" lang="ja-JP" altLang="en-US" sz="2800" b="1" dirty="0">
                <a:latin typeface="メイリオ" panose="020B0604030504040204" pitchFamily="50" charset="-128"/>
                <a:ea typeface="メイリオ" panose="020B0604030504040204" pitchFamily="50" charset="-128"/>
              </a:rPr>
              <a:t>②あなたのことを大切に思ってくれる人は？</a:t>
            </a:r>
            <a:endParaRPr kumimoji="1" lang="en-US" altLang="ja-JP" sz="2800" b="1" dirty="0">
              <a:latin typeface="メイリオ" panose="020B0604030504040204" pitchFamily="50" charset="-128"/>
              <a:ea typeface="メイリオ" panose="020B0604030504040204" pitchFamily="50" charset="-128"/>
            </a:endParaRPr>
          </a:p>
          <a:p>
            <a:pPr>
              <a:spcBef>
                <a:spcPct val="0"/>
              </a:spcBef>
              <a:buFontTx/>
              <a:buNone/>
            </a:pPr>
            <a:endParaRPr kumimoji="1" lang="en-US" altLang="ja-JP" sz="1200" b="1" dirty="0">
              <a:latin typeface="メイリオ" panose="020B0604030504040204" pitchFamily="50" charset="-128"/>
              <a:ea typeface="メイリオ" panose="020B0604030504040204" pitchFamily="50" charset="-128"/>
            </a:endParaRPr>
          </a:p>
          <a:p>
            <a:pPr>
              <a:spcBef>
                <a:spcPct val="0"/>
              </a:spcBef>
              <a:buFontTx/>
              <a:buNone/>
            </a:pPr>
            <a:r>
              <a:rPr kumimoji="1" lang="ja-JP" altLang="en-US" sz="2800" b="1" dirty="0">
                <a:latin typeface="メイリオ" panose="020B0604030504040204" pitchFamily="50" charset="-128"/>
                <a:ea typeface="メイリオ" panose="020B0604030504040204" pitchFamily="50" charset="-128"/>
              </a:rPr>
              <a:t>③あなたが好きなもの（好きなこと）は？</a:t>
            </a:r>
            <a:endParaRPr kumimoji="1" lang="en-US" altLang="ja-JP" sz="2800" b="1" dirty="0">
              <a:latin typeface="メイリオ" panose="020B0604030504040204" pitchFamily="50" charset="-128"/>
              <a:ea typeface="メイリオ" panose="020B0604030504040204" pitchFamily="50" charset="-128"/>
            </a:endParaRPr>
          </a:p>
          <a:p>
            <a:pPr>
              <a:spcBef>
                <a:spcPct val="0"/>
              </a:spcBef>
              <a:buFontTx/>
              <a:buNone/>
            </a:pPr>
            <a:endParaRPr kumimoji="1" lang="en-US" altLang="ja-JP" sz="1200" b="1" dirty="0">
              <a:latin typeface="メイリオ" panose="020B0604030504040204" pitchFamily="50" charset="-128"/>
              <a:ea typeface="メイリオ" panose="020B0604030504040204" pitchFamily="50" charset="-128"/>
            </a:endParaRPr>
          </a:p>
          <a:p>
            <a:pPr>
              <a:spcBef>
                <a:spcPct val="0"/>
              </a:spcBef>
              <a:buFontTx/>
              <a:buNone/>
            </a:pPr>
            <a:r>
              <a:rPr kumimoji="1" lang="ja-JP" altLang="en-US" sz="2800" b="1" dirty="0">
                <a:latin typeface="メイリオ" panose="020B0604030504040204" pitchFamily="50" charset="-128"/>
                <a:ea typeface="メイリオ" panose="020B0604030504040204" pitchFamily="50" charset="-128"/>
              </a:rPr>
              <a:t>④これからやりたいこと、将来の夢は？</a:t>
            </a:r>
            <a:endParaRPr kumimoji="1" lang="en-US" altLang="ja-JP" sz="2800" b="1" dirty="0">
              <a:latin typeface="メイリオ" panose="020B0604030504040204" pitchFamily="50" charset="-128"/>
              <a:ea typeface="メイリオ" panose="020B0604030504040204" pitchFamily="50" charset="-128"/>
            </a:endParaRPr>
          </a:p>
          <a:p>
            <a:pPr>
              <a:spcBef>
                <a:spcPct val="0"/>
              </a:spcBef>
              <a:buFontTx/>
              <a:buNone/>
            </a:pPr>
            <a:endParaRPr kumimoji="1" lang="en-US" altLang="ja-JP" sz="1200" b="1" dirty="0">
              <a:latin typeface="メイリオ" panose="020B0604030504040204" pitchFamily="50" charset="-128"/>
              <a:ea typeface="メイリオ" panose="020B0604030504040204" pitchFamily="50" charset="-128"/>
            </a:endParaRPr>
          </a:p>
          <a:p>
            <a:pPr>
              <a:spcBef>
                <a:spcPct val="0"/>
              </a:spcBef>
              <a:buFontTx/>
              <a:buNone/>
            </a:pPr>
            <a:r>
              <a:rPr kumimoji="1" lang="ja-JP" altLang="en-US" sz="2800" b="1" dirty="0">
                <a:latin typeface="メイリオ" panose="020B0604030504040204" pitchFamily="50" charset="-128"/>
                <a:ea typeface="メイリオ" panose="020B0604030504040204" pitchFamily="50" charset="-128"/>
              </a:rPr>
              <a:t>⑤薬物の正しい知識</a:t>
            </a:r>
          </a:p>
        </p:txBody>
      </p:sp>
      <p:sp>
        <p:nvSpPr>
          <p:cNvPr id="5" name="テキスト ボックス 4">
            <a:extLst>
              <a:ext uri="{FF2B5EF4-FFF2-40B4-BE49-F238E27FC236}">
                <a16:creationId xmlns:a16="http://schemas.microsoft.com/office/drawing/2014/main" id="{08E5AB64-419E-406B-8229-3B16C1074952}"/>
              </a:ext>
            </a:extLst>
          </p:cNvPr>
          <p:cNvSpPr txBox="1">
            <a:spLocks noChangeArrowheads="1"/>
          </p:cNvSpPr>
          <p:nvPr/>
        </p:nvSpPr>
        <p:spPr bwMode="auto">
          <a:xfrm>
            <a:off x="1187450" y="6084741"/>
            <a:ext cx="6769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1" lang="ja-JP" altLang="en-US" sz="2800" dirty="0">
                <a:latin typeface="メイリオ" panose="020B0604030504040204" pitchFamily="50" charset="-128"/>
                <a:ea typeface="メイリオ" panose="020B0604030504040204" pitchFamily="50" charset="-128"/>
              </a:rPr>
              <a:t>秘密厳守で</a:t>
            </a:r>
            <a:r>
              <a:rPr kumimoji="1" lang="ja-JP" altLang="en-US" sz="2800" b="1" dirty="0">
                <a:solidFill>
                  <a:srgbClr val="FF6699"/>
                </a:solidFill>
                <a:latin typeface="メイリオ" panose="020B0604030504040204" pitchFamily="50" charset="-128"/>
                <a:ea typeface="メイリオ" panose="020B0604030504040204" pitchFamily="50" charset="-128"/>
              </a:rPr>
              <a:t>相談できる場所</a:t>
            </a:r>
            <a:r>
              <a:rPr kumimoji="1" lang="ja-JP" altLang="en-US" sz="2800" dirty="0">
                <a:latin typeface="メイリオ" panose="020B0604030504040204" pitchFamily="50" charset="-128"/>
                <a:ea typeface="メイリオ" panose="020B0604030504040204" pitchFamily="50" charset="-128"/>
              </a:rPr>
              <a:t>がある！</a:t>
            </a:r>
          </a:p>
        </p:txBody>
      </p:sp>
      <p:sp>
        <p:nvSpPr>
          <p:cNvPr id="11" name="タイトル 3">
            <a:extLst>
              <a:ext uri="{FF2B5EF4-FFF2-40B4-BE49-F238E27FC236}">
                <a16:creationId xmlns:a16="http://schemas.microsoft.com/office/drawing/2014/main" id="{8144ACB5-AA79-45A1-8653-8C21F3D083C6}"/>
              </a:ext>
            </a:extLst>
          </p:cNvPr>
          <p:cNvSpPr txBox="1">
            <a:spLocks/>
          </p:cNvSpPr>
          <p:nvPr/>
        </p:nvSpPr>
        <p:spPr>
          <a:xfrm>
            <a:off x="0" y="39805"/>
            <a:ext cx="9144000" cy="1292225"/>
          </a:xfrm>
          <a:prstGeom prst="rect">
            <a:avLst/>
          </a:prstGeom>
          <a:solidFill>
            <a:schemeClr val="accent5">
              <a:lumMod val="40000"/>
              <a:lumOff val="60000"/>
            </a:schemeClr>
          </a:solidFill>
        </p:spPr>
        <p:txBody>
          <a:bodyPr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defRPr/>
            </a:pPr>
            <a:r>
              <a:rPr kumimoji="1" lang="ja-JP" altLang="en-US" sz="4400" b="1" dirty="0">
                <a:solidFill>
                  <a:srgbClr val="FF6699"/>
                </a:solidFill>
                <a:latin typeface="メイリオ" panose="020B0604030504040204" pitchFamily="50" charset="-128"/>
                <a:ea typeface="メイリオ" panose="020B0604030504040204" pitchFamily="50" charset="-128"/>
              </a:rPr>
              <a:t>悩んだとき</a:t>
            </a:r>
            <a:r>
              <a:rPr kumimoji="1" lang="ja-JP" altLang="en-US" sz="4400" b="1" dirty="0">
                <a:latin typeface="メイリオ" panose="020B0604030504040204" pitchFamily="50" charset="-128"/>
                <a:ea typeface="メイリオ" panose="020B0604030504040204" pitchFamily="50" charset="-128"/>
              </a:rPr>
              <a:t>は思い出してください。</a:t>
            </a:r>
            <a:endParaRPr lang="ja-JP" altLang="en-US" sz="4400" b="1" dirty="0">
              <a:latin typeface="メイリオ" panose="020B0604030504040204" pitchFamily="50" charset="-128"/>
              <a:ea typeface="メイリオ" panose="020B0604030504040204" pitchFamily="50" charset="-128"/>
            </a:endParaRPr>
          </a:p>
        </p:txBody>
      </p:sp>
      <p:sp>
        <p:nvSpPr>
          <p:cNvPr id="6" name="楕円 5">
            <a:extLst>
              <a:ext uri="{FF2B5EF4-FFF2-40B4-BE49-F238E27FC236}">
                <a16:creationId xmlns:a16="http://schemas.microsoft.com/office/drawing/2014/main" id="{7FB4B80E-00AA-45AF-BBB5-DF8D164B8679}"/>
              </a:ext>
            </a:extLst>
          </p:cNvPr>
          <p:cNvSpPr/>
          <p:nvPr/>
        </p:nvSpPr>
        <p:spPr>
          <a:xfrm>
            <a:off x="3070747" y="4477509"/>
            <a:ext cx="5786650" cy="1292225"/>
          </a:xfrm>
          <a:prstGeom prst="ellipse">
            <a:avLst/>
          </a:prstGeom>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メイリオ" panose="020B0604030504040204" pitchFamily="50" charset="-128"/>
                <a:ea typeface="メイリオ" panose="020B0604030504040204" pitchFamily="50" charset="-128"/>
              </a:rPr>
              <a:t>失いたくないものを思い出せば、引き返せるはず</a:t>
            </a:r>
          </a:p>
        </p:txBody>
      </p:sp>
      <p:sp>
        <p:nvSpPr>
          <p:cNvPr id="2" name="スライド番号プレースホルダー 1">
            <a:extLst>
              <a:ext uri="{FF2B5EF4-FFF2-40B4-BE49-F238E27FC236}">
                <a16:creationId xmlns:a16="http://schemas.microsoft.com/office/drawing/2014/main" id="{975A9AE6-8274-4716-B497-BF3DFD4BE49D}"/>
              </a:ext>
            </a:extLst>
          </p:cNvPr>
          <p:cNvSpPr>
            <a:spLocks noGrp="1"/>
          </p:cNvSpPr>
          <p:nvPr>
            <p:ph type="sldNum" sz="quarter" idx="12"/>
          </p:nvPr>
        </p:nvSpPr>
        <p:spPr/>
        <p:txBody>
          <a:bodyPr/>
          <a:lstStyle/>
          <a:p>
            <a:pPr>
              <a:defRPr/>
            </a:pPr>
            <a:fld id="{404034BB-E364-4E9F-AE56-C407FD3C7863}" type="slidenum">
              <a:rPr lang="ja-JP" altLang="ja-JP" smtClean="0"/>
              <a:pPr>
                <a:defRPr/>
              </a:pPr>
              <a:t>39</a:t>
            </a:fld>
            <a:endParaRPr lang="ja-JP" altLang="ja-JP"/>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
        <p:nvSpPr>
          <p:cNvPr id="19" name="テキスト ボックス 18">
            <a:extLst>
              <a:ext uri="{FF2B5EF4-FFF2-40B4-BE49-F238E27FC236}">
                <a16:creationId xmlns:a16="http://schemas.microsoft.com/office/drawing/2014/main" id="{050205B7-0FC7-4032-A954-C5E8663B15D6}"/>
              </a:ext>
            </a:extLst>
          </p:cNvPr>
          <p:cNvSpPr txBox="1">
            <a:spLocks noChangeArrowheads="1"/>
          </p:cNvSpPr>
          <p:nvPr/>
        </p:nvSpPr>
        <p:spPr bwMode="auto">
          <a:xfrm>
            <a:off x="6230882" y="4183953"/>
            <a:ext cx="2736850" cy="522288"/>
          </a:xfrm>
          <a:prstGeom prst="rect">
            <a:avLst/>
          </a:prstGeom>
          <a:solidFill>
            <a:schemeClr val="accent5">
              <a:lumMod val="20000"/>
              <a:lumOff val="80000"/>
            </a:schemeClr>
          </a:solid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800" dirty="0">
                <a:latin typeface="メイリオ" panose="020B0604030504040204" pitchFamily="50" charset="-128"/>
                <a:ea typeface="メイリオ" panose="020B0604030504040204" pitchFamily="50" charset="-128"/>
              </a:rPr>
              <a:t>いくつ飲むの？</a:t>
            </a:r>
          </a:p>
        </p:txBody>
      </p:sp>
      <p:sp>
        <p:nvSpPr>
          <p:cNvPr id="21" name="正方形/長方形 1">
            <a:extLst>
              <a:ext uri="{FF2B5EF4-FFF2-40B4-BE49-F238E27FC236}">
                <a16:creationId xmlns:a16="http://schemas.microsoft.com/office/drawing/2014/main" id="{AC633CA3-652B-41DA-9912-2068D395A8FD}"/>
              </a:ext>
            </a:extLst>
          </p:cNvPr>
          <p:cNvSpPr>
            <a:spLocks noChangeArrowheads="1"/>
          </p:cNvSpPr>
          <p:nvPr/>
        </p:nvSpPr>
        <p:spPr bwMode="auto">
          <a:xfrm>
            <a:off x="2071775" y="4173959"/>
            <a:ext cx="2338388" cy="522287"/>
          </a:xfrm>
          <a:prstGeom prst="rect">
            <a:avLst/>
          </a:prstGeom>
          <a:solidFill>
            <a:schemeClr val="accent5">
              <a:lumMod val="20000"/>
              <a:lumOff val="80000"/>
            </a:schemeClr>
          </a:solidFill>
          <a:ln>
            <a:noFill/>
          </a:ln>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800" dirty="0">
                <a:latin typeface="メイリオ" panose="020B0604030504040204" pitchFamily="50" charset="-128"/>
                <a:ea typeface="メイリオ" panose="020B0604030504040204" pitchFamily="50" charset="-128"/>
              </a:rPr>
              <a:t>何回飲むの？</a:t>
            </a:r>
            <a:endParaRPr kumimoji="1" lang="en-US" altLang="ja-JP" sz="2800" dirty="0">
              <a:latin typeface="メイリオ" panose="020B0604030504040204" pitchFamily="50" charset="-128"/>
              <a:ea typeface="メイリオ" panose="020B0604030504040204" pitchFamily="50" charset="-128"/>
            </a:endParaRPr>
          </a:p>
        </p:txBody>
      </p:sp>
      <p:sp>
        <p:nvSpPr>
          <p:cNvPr id="22" name="四角形: 角を丸くする 21">
            <a:extLst>
              <a:ext uri="{FF2B5EF4-FFF2-40B4-BE49-F238E27FC236}">
                <a16:creationId xmlns:a16="http://schemas.microsoft.com/office/drawing/2014/main" id="{A72468B2-0279-4108-821E-69354F85BD6A}"/>
              </a:ext>
            </a:extLst>
          </p:cNvPr>
          <p:cNvSpPr/>
          <p:nvPr/>
        </p:nvSpPr>
        <p:spPr bwMode="auto">
          <a:xfrm>
            <a:off x="399971" y="3902660"/>
            <a:ext cx="1607984" cy="1064080"/>
          </a:xfrm>
          <a:prstGeom prst="roundRect">
            <a:avLst/>
          </a:prstGeom>
          <a:solidFill>
            <a:srgbClr val="FFC000"/>
          </a:solidFill>
          <a:ln w="28575">
            <a:solidFill>
              <a:schemeClr val="accent6">
                <a:lumMod val="50000"/>
              </a:schemeClr>
            </a:solidFill>
            <a:headEnd type="none" w="med" len="med"/>
            <a:tailEnd type="none" w="med" len="med"/>
          </a:ln>
          <a:effectLst>
            <a:softEdge rad="63500"/>
          </a:effectLst>
        </p:spPr>
        <p:style>
          <a:lnRef idx="1">
            <a:schemeClr val="accent2"/>
          </a:lnRef>
          <a:fillRef idx="3">
            <a:schemeClr val="accent2"/>
          </a:fillRef>
          <a:effectRef idx="2">
            <a:schemeClr val="accent2"/>
          </a:effectRef>
          <a:fontRef idx="minor">
            <a:schemeClr val="lt1"/>
          </a:fontRef>
        </p:style>
        <p:txBody>
          <a:bodyPr anchor="ctr"/>
          <a:lstStyle/>
          <a:p>
            <a:pPr algn="ctr" eaLnBrk="1" hangingPunct="1">
              <a:buFont typeface="Arial" panose="020B0604020202020204" pitchFamily="34" charset="0"/>
              <a:buNone/>
              <a:defRPr/>
            </a:pPr>
            <a:r>
              <a:rPr lang="ja-JP" altLang="en-US" sz="6600" dirty="0">
                <a:ln w="0"/>
                <a:solidFill>
                  <a:schemeClr val="tx1"/>
                </a:solidFill>
                <a:effectLst>
                  <a:outerShdw blurRad="38100" dist="19050" dir="2700000" algn="tl" rotWithShape="0">
                    <a:srgbClr val="000000">
                      <a:alpha val="40000"/>
                    </a:srgbClr>
                  </a:outerShdw>
                </a:effectLst>
                <a:latin typeface="メイリオ" panose="020B0604030504040204" pitchFamily="50" charset="-128"/>
                <a:ea typeface="メイリオ" panose="020B0604030504040204" pitchFamily="50" charset="-128"/>
              </a:rPr>
              <a:t>回</a:t>
            </a:r>
          </a:p>
        </p:txBody>
      </p:sp>
      <p:sp>
        <p:nvSpPr>
          <p:cNvPr id="23" name="四角形: 角を丸くする 22">
            <a:extLst>
              <a:ext uri="{FF2B5EF4-FFF2-40B4-BE49-F238E27FC236}">
                <a16:creationId xmlns:a16="http://schemas.microsoft.com/office/drawing/2014/main" id="{E578EEAF-0738-4302-95F2-C61322CF617C}"/>
              </a:ext>
            </a:extLst>
          </p:cNvPr>
          <p:cNvSpPr/>
          <p:nvPr/>
        </p:nvSpPr>
        <p:spPr bwMode="auto">
          <a:xfrm>
            <a:off x="4623645" y="3932147"/>
            <a:ext cx="1556591" cy="1046175"/>
          </a:xfrm>
          <a:prstGeom prst="roundRect">
            <a:avLst/>
          </a:prstGeom>
          <a:solidFill>
            <a:srgbClr val="FFC000"/>
          </a:solidFill>
          <a:ln w="28575">
            <a:solidFill>
              <a:schemeClr val="accent6">
                <a:lumMod val="50000"/>
              </a:schemeClr>
            </a:solidFill>
            <a:headEnd type="none" w="med" len="med"/>
            <a:tailEnd type="none" w="med" len="med"/>
          </a:ln>
          <a:effectLst>
            <a:softEdge rad="63500"/>
          </a:effectLst>
        </p:spPr>
        <p:style>
          <a:lnRef idx="1">
            <a:schemeClr val="accent2"/>
          </a:lnRef>
          <a:fillRef idx="3">
            <a:schemeClr val="accent2"/>
          </a:fillRef>
          <a:effectRef idx="2">
            <a:schemeClr val="accent2"/>
          </a:effectRef>
          <a:fontRef idx="minor">
            <a:schemeClr val="lt1"/>
          </a:fontRef>
        </p:style>
        <p:txBody>
          <a:bodyPr anchor="ctr"/>
          <a:lstStyle/>
          <a:p>
            <a:pPr algn="ctr" eaLnBrk="1" hangingPunct="1">
              <a:buFont typeface="Arial" panose="020B0604020202020204" pitchFamily="34" charset="0"/>
              <a:buNone/>
              <a:defRPr/>
            </a:pPr>
            <a:r>
              <a:rPr lang="ja-JP" altLang="en-US" sz="6600" dirty="0">
                <a:ln w="0"/>
                <a:solidFill>
                  <a:schemeClr val="tx1"/>
                </a:solidFill>
                <a:effectLst>
                  <a:outerShdw blurRad="38100" dist="19050" dir="2700000" algn="tl" rotWithShape="0">
                    <a:srgbClr val="000000">
                      <a:alpha val="40000"/>
                    </a:srgbClr>
                  </a:outerShdw>
                </a:effectLst>
                <a:latin typeface="メイリオ" panose="020B0604030504040204" pitchFamily="50" charset="-128"/>
                <a:ea typeface="メイリオ" panose="020B0604030504040204" pitchFamily="50" charset="-128"/>
              </a:rPr>
              <a:t>量</a:t>
            </a:r>
          </a:p>
        </p:txBody>
      </p:sp>
      <p:sp>
        <p:nvSpPr>
          <p:cNvPr id="27" name="テキスト ボックス 26">
            <a:extLst>
              <a:ext uri="{FF2B5EF4-FFF2-40B4-BE49-F238E27FC236}">
                <a16:creationId xmlns:a16="http://schemas.microsoft.com/office/drawing/2014/main" id="{E892F1BB-1D6B-4ECE-90A4-9757AADA5435}"/>
              </a:ext>
            </a:extLst>
          </p:cNvPr>
          <p:cNvSpPr txBox="1">
            <a:spLocks noChangeArrowheads="1"/>
          </p:cNvSpPr>
          <p:nvPr/>
        </p:nvSpPr>
        <p:spPr bwMode="auto">
          <a:xfrm>
            <a:off x="248538" y="5481387"/>
            <a:ext cx="8719194" cy="584775"/>
          </a:xfrm>
          <a:prstGeom prst="rect">
            <a:avLst/>
          </a:prstGeom>
          <a:solidFill>
            <a:schemeClr val="accent4">
              <a:lumMod val="60000"/>
              <a:lumOff val="40000"/>
            </a:schemeClr>
          </a:solidFill>
          <a:ln>
            <a:noFill/>
          </a:ln>
        </p:spPr>
        <p:style>
          <a:lnRef idx="1">
            <a:schemeClr val="dk1"/>
          </a:lnRef>
          <a:fillRef idx="2">
            <a:schemeClr val="dk1"/>
          </a:fillRef>
          <a:effectRef idx="1">
            <a:schemeClr val="dk1"/>
          </a:effectRef>
          <a:fontRef idx="minor">
            <a:schemeClr val="dk1"/>
          </a:fontRef>
        </p:style>
        <p:txBody>
          <a:bodyPr wrap="square">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defRPr/>
            </a:pPr>
            <a:r>
              <a:rPr kumimoji="1" lang="ja-JP" altLang="en-US" sz="3200" u="sng" dirty="0">
                <a:latin typeface="メイリオ" panose="020B0604030504040204" pitchFamily="50" charset="-128"/>
                <a:ea typeface="メイリオ" panose="020B0604030504040204" pitchFamily="50" charset="-128"/>
              </a:rPr>
              <a:t>決まりを守って使わないとどうなるのでしょう</a:t>
            </a:r>
          </a:p>
        </p:txBody>
      </p:sp>
      <p:sp>
        <p:nvSpPr>
          <p:cNvPr id="7" name="吹き出し: 円形 6">
            <a:extLst>
              <a:ext uri="{FF2B5EF4-FFF2-40B4-BE49-F238E27FC236}">
                <a16:creationId xmlns:a16="http://schemas.microsoft.com/office/drawing/2014/main" id="{6D1C4EF9-5449-4E7C-9942-0B1CA1BAB6AC}"/>
              </a:ext>
            </a:extLst>
          </p:cNvPr>
          <p:cNvSpPr/>
          <p:nvPr/>
        </p:nvSpPr>
        <p:spPr>
          <a:xfrm rot="5575715" flipH="1">
            <a:off x="2079678" y="1140951"/>
            <a:ext cx="1808719" cy="2400316"/>
          </a:xfrm>
          <a:prstGeom prst="wedgeEllipseCallout">
            <a:avLst/>
          </a:prstGeom>
          <a:solidFill>
            <a:schemeClr val="accent6">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5" name="テキスト ボックス 5">
            <a:extLst>
              <a:ext uri="{FF2B5EF4-FFF2-40B4-BE49-F238E27FC236}">
                <a16:creationId xmlns:a16="http://schemas.microsoft.com/office/drawing/2014/main" id="{46F64CAF-3E32-42F6-A64C-C7D3B20B1442}"/>
              </a:ext>
            </a:extLst>
          </p:cNvPr>
          <p:cNvSpPr txBox="1">
            <a:spLocks noChangeArrowheads="1"/>
          </p:cNvSpPr>
          <p:nvPr/>
        </p:nvSpPr>
        <p:spPr bwMode="auto">
          <a:xfrm>
            <a:off x="1996160" y="1787588"/>
            <a:ext cx="2041917" cy="1200329"/>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400" dirty="0">
                <a:latin typeface="メイリオ" panose="020B0604030504040204" pitchFamily="50" charset="-128"/>
                <a:ea typeface="メイリオ" panose="020B0604030504040204" pitchFamily="50" charset="-128"/>
              </a:rPr>
              <a:t>コップ１杯の水かぬるま湯で飲もう</a:t>
            </a:r>
          </a:p>
        </p:txBody>
      </p:sp>
      <p:grpSp>
        <p:nvGrpSpPr>
          <p:cNvPr id="2" name="グループ化 1">
            <a:extLst>
              <a:ext uri="{FF2B5EF4-FFF2-40B4-BE49-F238E27FC236}">
                <a16:creationId xmlns:a16="http://schemas.microsoft.com/office/drawing/2014/main" id="{8871B493-AF7F-4AC6-BE85-EED7E26DB9B8}"/>
              </a:ext>
            </a:extLst>
          </p:cNvPr>
          <p:cNvGrpSpPr/>
          <p:nvPr/>
        </p:nvGrpSpPr>
        <p:grpSpPr>
          <a:xfrm>
            <a:off x="4485751" y="1422062"/>
            <a:ext cx="4347351" cy="1887934"/>
            <a:chOff x="4485751" y="1422062"/>
            <a:chExt cx="4347351" cy="1887934"/>
          </a:xfrm>
        </p:grpSpPr>
        <p:pic>
          <p:nvPicPr>
            <p:cNvPr id="20" name="Picture 4" descr="「時計」の画像検索結果">
              <a:extLst>
                <a:ext uri="{FF2B5EF4-FFF2-40B4-BE49-F238E27FC236}">
                  <a16:creationId xmlns:a16="http://schemas.microsoft.com/office/drawing/2014/main" id="{A0E766FC-392C-48D5-A31D-E7087AFE50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5751" y="1557995"/>
              <a:ext cx="1775657" cy="175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吹き出し: 円形 44">
              <a:extLst>
                <a:ext uri="{FF2B5EF4-FFF2-40B4-BE49-F238E27FC236}">
                  <a16:creationId xmlns:a16="http://schemas.microsoft.com/office/drawing/2014/main" id="{55F075BB-22B0-40EE-8B3C-3FD633143FF7}"/>
                </a:ext>
              </a:extLst>
            </p:cNvPr>
            <p:cNvSpPr/>
            <p:nvPr/>
          </p:nvSpPr>
          <p:spPr>
            <a:xfrm rot="5575715" flipH="1">
              <a:off x="6707028" y="1104708"/>
              <a:ext cx="1808719" cy="2443428"/>
            </a:xfrm>
            <a:prstGeom prst="wedgeEllipseCallou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8" name="テキスト ボックス 6">
              <a:extLst>
                <a:ext uri="{FF2B5EF4-FFF2-40B4-BE49-F238E27FC236}">
                  <a16:creationId xmlns:a16="http://schemas.microsoft.com/office/drawing/2014/main" id="{26F13C30-794E-446C-B603-7D73F3208A4A}"/>
                </a:ext>
              </a:extLst>
            </p:cNvPr>
            <p:cNvSpPr txBox="1">
              <a:spLocks noChangeArrowheads="1"/>
            </p:cNvSpPr>
            <p:nvPr/>
          </p:nvSpPr>
          <p:spPr bwMode="auto">
            <a:xfrm>
              <a:off x="6646578" y="1726256"/>
              <a:ext cx="21256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400" dirty="0">
                  <a:latin typeface="メイリオ" panose="020B0604030504040204" pitchFamily="50" charset="-128"/>
                  <a:ea typeface="メイリオ" panose="020B0604030504040204" pitchFamily="50" charset="-128"/>
                </a:rPr>
                <a:t>いつ飲むの？</a:t>
              </a:r>
              <a:r>
                <a:rPr lang="ja-JP" altLang="en-US" sz="2400" dirty="0">
                  <a:latin typeface="メイリオ" panose="020B0604030504040204" pitchFamily="50" charset="-128"/>
                  <a:ea typeface="メイリオ" panose="020B0604030504040204" pitchFamily="50" charset="-128"/>
                </a:rPr>
                <a:t>食事の前？食事の後？</a:t>
              </a:r>
              <a:endParaRPr kumimoji="1" lang="ja-JP" altLang="en-US" sz="2400" dirty="0">
                <a:latin typeface="メイリオ" panose="020B0604030504040204" pitchFamily="50" charset="-128"/>
                <a:ea typeface="メイリオ" panose="020B0604030504040204" pitchFamily="50" charset="-128"/>
              </a:endParaRPr>
            </a:p>
          </p:txBody>
        </p:sp>
      </p:grpSp>
      <p:pic>
        <p:nvPicPr>
          <p:cNvPr id="16" name="図 15" descr="カップ, コーヒー, テーブル, ガラス が含まれている画像&#10;&#10;自動的に生成された説明">
            <a:extLst>
              <a:ext uri="{FF2B5EF4-FFF2-40B4-BE49-F238E27FC236}">
                <a16:creationId xmlns:a16="http://schemas.microsoft.com/office/drawing/2014/main" id="{22399992-9EBA-48E2-91B2-458F13CD45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354" y="1376613"/>
            <a:ext cx="1406434" cy="2035627"/>
          </a:xfrm>
          <a:prstGeom prst="rect">
            <a:avLst/>
          </a:prstGeom>
        </p:spPr>
      </p:pic>
      <p:sp>
        <p:nvSpPr>
          <p:cNvPr id="17" name="Text Box 2">
            <a:extLst>
              <a:ext uri="{FF2B5EF4-FFF2-40B4-BE49-F238E27FC236}">
                <a16:creationId xmlns:a16="http://schemas.microsoft.com/office/drawing/2014/main" id="{69F3F310-9EC4-4DC1-A1A1-80CC75426C01}"/>
              </a:ext>
            </a:extLst>
          </p:cNvPr>
          <p:cNvSpPr txBox="1">
            <a:spLocks noChangeArrowheads="1"/>
          </p:cNvSpPr>
          <p:nvPr/>
        </p:nvSpPr>
        <p:spPr bwMode="auto">
          <a:xfrm>
            <a:off x="0" y="107142"/>
            <a:ext cx="9144000" cy="923330"/>
          </a:xfrm>
          <a:prstGeom prst="rect">
            <a:avLst/>
          </a:prstGeom>
          <a:solidFill>
            <a:schemeClr val="accent5">
              <a:lumMod val="40000"/>
              <a:lumOff val="60000"/>
            </a:schemeClr>
          </a:solidFill>
          <a:ln>
            <a:noFill/>
          </a:ln>
        </p:spPr>
        <p:txBody>
          <a:bodyPr wrap="square" anchor="b">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5400" b="1" dirty="0">
                <a:latin typeface="メイリオ" panose="020B0604030504040204" pitchFamily="50" charset="-128"/>
                <a:ea typeface="メイリオ" panose="020B0604030504040204" pitchFamily="50" charset="-128"/>
              </a:rPr>
              <a:t>薬には「</a:t>
            </a:r>
            <a:r>
              <a:rPr lang="ja-JP" altLang="en-US" sz="5400" b="1" dirty="0">
                <a:solidFill>
                  <a:srgbClr val="C00000"/>
                </a:solidFill>
                <a:latin typeface="メイリオ" panose="020B0604030504040204" pitchFamily="50" charset="-128"/>
                <a:ea typeface="メイリオ" panose="020B0604030504040204" pitchFamily="50" charset="-128"/>
              </a:rPr>
              <a:t>決まり</a:t>
            </a:r>
            <a:r>
              <a:rPr lang="ja-JP" altLang="en-US" sz="5400" b="1" dirty="0">
                <a:latin typeface="メイリオ" panose="020B0604030504040204" pitchFamily="50" charset="-128"/>
                <a:ea typeface="メイリオ" panose="020B0604030504040204" pitchFamily="50" charset="-128"/>
              </a:rPr>
              <a:t>」があります</a:t>
            </a:r>
            <a:endParaRPr kumimoji="1" lang="ja-JP" altLang="en-US" sz="54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3925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randombar(horizontal)">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C59C879D-02FD-42FA-B6B5-9D6707D52894}"/>
              </a:ext>
            </a:extLst>
          </p:cNvPr>
          <p:cNvGrpSpPr/>
          <p:nvPr/>
        </p:nvGrpSpPr>
        <p:grpSpPr>
          <a:xfrm>
            <a:off x="225581" y="2722509"/>
            <a:ext cx="2798064" cy="3513478"/>
            <a:chOff x="1871662" y="302111"/>
            <a:chExt cx="1734646" cy="2178162"/>
          </a:xfrm>
        </p:grpSpPr>
        <p:pic>
          <p:nvPicPr>
            <p:cNvPr id="6" name="図 5" descr="26">
              <a:extLst>
                <a:ext uri="{FF2B5EF4-FFF2-40B4-BE49-F238E27FC236}">
                  <a16:creationId xmlns:a16="http://schemas.microsoft.com/office/drawing/2014/main" id="{0C779607-2191-4425-AE5C-93C49F474CE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1662" y="302111"/>
              <a:ext cx="1734646" cy="2123829"/>
            </a:xfrm>
            <a:prstGeom prst="rect">
              <a:avLst/>
            </a:prstGeom>
            <a:solidFill>
              <a:srgbClr val="FFFF00"/>
            </a:solidFill>
            <a:ln>
              <a:noFill/>
            </a:ln>
          </p:spPr>
        </p:pic>
        <p:sp>
          <p:nvSpPr>
            <p:cNvPr id="2" name="正方形/長方形 1">
              <a:extLst>
                <a:ext uri="{FF2B5EF4-FFF2-40B4-BE49-F238E27FC236}">
                  <a16:creationId xmlns:a16="http://schemas.microsoft.com/office/drawing/2014/main" id="{B4D86AE2-48B7-4E0C-8B00-728EBB7E3061}"/>
                </a:ext>
              </a:extLst>
            </p:cNvPr>
            <p:cNvSpPr/>
            <p:nvPr/>
          </p:nvSpPr>
          <p:spPr>
            <a:xfrm>
              <a:off x="2646774" y="2354011"/>
              <a:ext cx="914400" cy="126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397"/>
            </a:p>
          </p:txBody>
        </p:sp>
      </p:grpSp>
      <p:sp>
        <p:nvSpPr>
          <p:cNvPr id="8" name="Rectangle 2">
            <a:extLst>
              <a:ext uri="{FF2B5EF4-FFF2-40B4-BE49-F238E27FC236}">
                <a16:creationId xmlns:a16="http://schemas.microsoft.com/office/drawing/2014/main" id="{9754EB86-23F4-4A88-9206-1B3B16075433}"/>
              </a:ext>
            </a:extLst>
          </p:cNvPr>
          <p:cNvSpPr>
            <a:spLocks noChangeArrowheads="1"/>
          </p:cNvSpPr>
          <p:nvPr/>
        </p:nvSpPr>
        <p:spPr bwMode="auto">
          <a:xfrm>
            <a:off x="3" y="-231031"/>
            <a:ext cx="451157" cy="90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3365" tIns="111682" rIns="223365" bIns="111682" numCol="1" anchor="ctr" anchorCtr="0" compatLnSpc="1">
            <a:prstTxWarp prst="textNoShape">
              <a:avLst/>
            </a:prstTxWarp>
            <a:spAutoFit/>
          </a:bodyPr>
          <a:lstStyle/>
          <a:p>
            <a:endParaRPr lang="ja-JP" altLang="en-US" sz="4397"/>
          </a:p>
        </p:txBody>
      </p:sp>
      <p:grpSp>
        <p:nvGrpSpPr>
          <p:cNvPr id="7" name="グループ化 6">
            <a:extLst>
              <a:ext uri="{FF2B5EF4-FFF2-40B4-BE49-F238E27FC236}">
                <a16:creationId xmlns:a16="http://schemas.microsoft.com/office/drawing/2014/main" id="{4CF2EA22-50F7-48A8-9AC4-A027E89D46E2}"/>
              </a:ext>
            </a:extLst>
          </p:cNvPr>
          <p:cNvGrpSpPr/>
          <p:nvPr/>
        </p:nvGrpSpPr>
        <p:grpSpPr>
          <a:xfrm>
            <a:off x="2646244" y="2222567"/>
            <a:ext cx="3426714" cy="2213915"/>
            <a:chOff x="2713583" y="2823210"/>
            <a:chExt cx="3426714" cy="2213915"/>
          </a:xfrm>
        </p:grpSpPr>
        <p:sp>
          <p:nvSpPr>
            <p:cNvPr id="21" name="雲 20">
              <a:extLst>
                <a:ext uri="{FF2B5EF4-FFF2-40B4-BE49-F238E27FC236}">
                  <a16:creationId xmlns:a16="http://schemas.microsoft.com/office/drawing/2014/main" id="{D6164F44-84A5-4A39-9334-FE98D22A2D5E}"/>
                </a:ext>
              </a:extLst>
            </p:cNvPr>
            <p:cNvSpPr/>
            <p:nvPr/>
          </p:nvSpPr>
          <p:spPr>
            <a:xfrm rot="682426">
              <a:off x="2713583" y="2823210"/>
              <a:ext cx="3426714" cy="2213915"/>
            </a:xfrm>
            <a:prstGeom prst="cloud">
              <a:avLst/>
            </a:prstGeom>
            <a:solidFill>
              <a:srgbClr val="FFC1E0"/>
            </a:solidFill>
            <a:ln>
              <a:solidFill>
                <a:srgbClr val="FF6D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397">
                <a:solidFill>
                  <a:srgbClr val="FFC1E0"/>
                </a:solidFill>
              </a:endParaRPr>
            </a:p>
          </p:txBody>
        </p:sp>
        <p:sp>
          <p:nvSpPr>
            <p:cNvPr id="15" name="テキスト ボックス 14">
              <a:extLst>
                <a:ext uri="{FF2B5EF4-FFF2-40B4-BE49-F238E27FC236}">
                  <a16:creationId xmlns:a16="http://schemas.microsoft.com/office/drawing/2014/main" id="{80ABF431-B9A7-474A-AC0E-6952BF2E52E1}"/>
                </a:ext>
              </a:extLst>
            </p:cNvPr>
            <p:cNvSpPr txBox="1"/>
            <p:nvPr/>
          </p:nvSpPr>
          <p:spPr>
            <a:xfrm>
              <a:off x="3273892" y="3323152"/>
              <a:ext cx="2463824" cy="1295226"/>
            </a:xfrm>
            <a:prstGeom prst="rect">
              <a:avLst/>
            </a:prstGeom>
            <a:noFill/>
          </p:spPr>
          <p:txBody>
            <a:bodyPr wrap="square" rtlCol="0">
              <a:spAutoFit/>
            </a:bodyPr>
            <a:lstStyle/>
            <a:p>
              <a:r>
                <a:rPr kumimoji="1" lang="ja-JP" altLang="en-US" sz="1954" b="1" dirty="0">
                  <a:latin typeface="メイリオ" panose="020B0604030504040204" pitchFamily="50" charset="-128"/>
                  <a:ea typeface="メイリオ" panose="020B0604030504040204" pitchFamily="50" charset="-128"/>
                </a:rPr>
                <a:t>友達から誘われて困ってるんだ</a:t>
              </a:r>
              <a:r>
                <a:rPr kumimoji="1" lang="en-US" altLang="ja-JP" sz="1954" b="1" dirty="0">
                  <a:latin typeface="メイリオ" panose="020B0604030504040204" pitchFamily="50" charset="-128"/>
                  <a:ea typeface="メイリオ" panose="020B0604030504040204" pitchFamily="50" charset="-128"/>
                </a:rPr>
                <a:t>…</a:t>
              </a:r>
            </a:p>
            <a:p>
              <a:r>
                <a:rPr kumimoji="1" lang="ja-JP" altLang="en-US" sz="1954" b="1" dirty="0">
                  <a:latin typeface="メイリオ" panose="020B0604030504040204" pitchFamily="50" charset="-128"/>
                  <a:ea typeface="メイリオ" panose="020B0604030504040204" pitchFamily="50" charset="-128"/>
                </a:rPr>
                <a:t>仲間外れになりたくなくて</a:t>
              </a:r>
              <a:r>
                <a:rPr kumimoji="1" lang="en-US" altLang="ja-JP" sz="1954" b="1" dirty="0">
                  <a:latin typeface="メイリオ" panose="020B0604030504040204" pitchFamily="50" charset="-128"/>
                  <a:ea typeface="メイリオ" panose="020B0604030504040204" pitchFamily="50" charset="-128"/>
                </a:rPr>
                <a:t>…</a:t>
              </a:r>
              <a:endParaRPr kumimoji="1" lang="ja-JP" altLang="en-US" sz="1954" b="1" dirty="0">
                <a:latin typeface="メイリオ" panose="020B0604030504040204" pitchFamily="50" charset="-128"/>
                <a:ea typeface="メイリオ" panose="020B0604030504040204" pitchFamily="50" charset="-128"/>
              </a:endParaRPr>
            </a:p>
          </p:txBody>
        </p:sp>
      </p:grpSp>
      <p:grpSp>
        <p:nvGrpSpPr>
          <p:cNvPr id="11" name="グループ化 10">
            <a:extLst>
              <a:ext uri="{FF2B5EF4-FFF2-40B4-BE49-F238E27FC236}">
                <a16:creationId xmlns:a16="http://schemas.microsoft.com/office/drawing/2014/main" id="{21B24384-7B3D-4C52-B402-C2A31965374D}"/>
              </a:ext>
            </a:extLst>
          </p:cNvPr>
          <p:cNvGrpSpPr/>
          <p:nvPr/>
        </p:nvGrpSpPr>
        <p:grpSpPr>
          <a:xfrm>
            <a:off x="3896938" y="4343332"/>
            <a:ext cx="4189598" cy="1684550"/>
            <a:chOff x="3896938" y="4949756"/>
            <a:chExt cx="4189598" cy="1684550"/>
          </a:xfrm>
        </p:grpSpPr>
        <p:sp>
          <p:nvSpPr>
            <p:cNvPr id="24" name="雲 23">
              <a:extLst>
                <a:ext uri="{FF2B5EF4-FFF2-40B4-BE49-F238E27FC236}">
                  <a16:creationId xmlns:a16="http://schemas.microsoft.com/office/drawing/2014/main" id="{87E14109-575E-460F-8512-4F1E52C1F493}"/>
                </a:ext>
              </a:extLst>
            </p:cNvPr>
            <p:cNvSpPr/>
            <p:nvPr/>
          </p:nvSpPr>
          <p:spPr>
            <a:xfrm rot="508531">
              <a:off x="3896938" y="4949756"/>
              <a:ext cx="4189598" cy="1684550"/>
            </a:xfrm>
            <a:prstGeom prst="cloud">
              <a:avLst/>
            </a:prstGeom>
            <a:solidFill>
              <a:srgbClr val="DDE667"/>
            </a:solidFill>
            <a:ln>
              <a:solidFill>
                <a:srgbClr val="007A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397"/>
            </a:p>
          </p:txBody>
        </p:sp>
        <p:sp>
          <p:nvSpPr>
            <p:cNvPr id="18" name="テキスト ボックス 17">
              <a:extLst>
                <a:ext uri="{FF2B5EF4-FFF2-40B4-BE49-F238E27FC236}">
                  <a16:creationId xmlns:a16="http://schemas.microsoft.com/office/drawing/2014/main" id="{7683D5BA-CEEC-4FD9-8E10-03F3B33AFE7D}"/>
                </a:ext>
              </a:extLst>
            </p:cNvPr>
            <p:cNvSpPr txBox="1"/>
            <p:nvPr/>
          </p:nvSpPr>
          <p:spPr>
            <a:xfrm>
              <a:off x="4350528" y="5452869"/>
              <a:ext cx="3530703" cy="693780"/>
            </a:xfrm>
            <a:prstGeom prst="rect">
              <a:avLst/>
            </a:prstGeom>
            <a:noFill/>
          </p:spPr>
          <p:txBody>
            <a:bodyPr wrap="square" rtlCol="0">
              <a:spAutoFit/>
            </a:bodyPr>
            <a:lstStyle/>
            <a:p>
              <a:r>
                <a:rPr kumimoji="1" lang="ja-JP" altLang="en-US" sz="1954" b="1" dirty="0">
                  <a:latin typeface="メイリオ" panose="020B0604030504040204" pitchFamily="50" charset="-128"/>
                  <a:ea typeface="メイリオ" panose="020B0604030504040204" pitchFamily="50" charset="-128"/>
                </a:rPr>
                <a:t>この間のノリで使ったやつ、薬物だったらどうしよう</a:t>
              </a:r>
              <a:r>
                <a:rPr kumimoji="1" lang="en-US" altLang="ja-JP" sz="1954" b="1" dirty="0">
                  <a:latin typeface="メイリオ" panose="020B0604030504040204" pitchFamily="50" charset="-128"/>
                  <a:ea typeface="メイリオ" panose="020B0604030504040204" pitchFamily="50" charset="-128"/>
                </a:rPr>
                <a:t>…</a:t>
              </a:r>
              <a:endParaRPr kumimoji="1" lang="ja-JP" altLang="en-US" sz="1954" b="1" dirty="0">
                <a:latin typeface="メイリオ" panose="020B0604030504040204" pitchFamily="50" charset="-128"/>
                <a:ea typeface="メイリオ" panose="020B0604030504040204" pitchFamily="50" charset="-128"/>
              </a:endParaRPr>
            </a:p>
          </p:txBody>
        </p:sp>
      </p:grpSp>
      <p:grpSp>
        <p:nvGrpSpPr>
          <p:cNvPr id="10" name="グループ化 9">
            <a:extLst>
              <a:ext uri="{FF2B5EF4-FFF2-40B4-BE49-F238E27FC236}">
                <a16:creationId xmlns:a16="http://schemas.microsoft.com/office/drawing/2014/main" id="{B71D1CF8-805C-4C30-9D06-9EF1B0486A1C}"/>
              </a:ext>
            </a:extLst>
          </p:cNvPr>
          <p:cNvGrpSpPr/>
          <p:nvPr/>
        </p:nvGrpSpPr>
        <p:grpSpPr>
          <a:xfrm>
            <a:off x="5710393" y="2496291"/>
            <a:ext cx="3365031" cy="2039671"/>
            <a:chOff x="5710393" y="3102715"/>
            <a:chExt cx="3365031" cy="2039671"/>
          </a:xfrm>
        </p:grpSpPr>
        <p:sp>
          <p:nvSpPr>
            <p:cNvPr id="23" name="雲 22">
              <a:extLst>
                <a:ext uri="{FF2B5EF4-FFF2-40B4-BE49-F238E27FC236}">
                  <a16:creationId xmlns:a16="http://schemas.microsoft.com/office/drawing/2014/main" id="{3AB1CC9F-4CDA-44AF-8692-E5519B24F347}"/>
                </a:ext>
              </a:extLst>
            </p:cNvPr>
            <p:cNvSpPr/>
            <p:nvPr/>
          </p:nvSpPr>
          <p:spPr>
            <a:xfrm>
              <a:off x="5710393" y="3102715"/>
              <a:ext cx="3365031" cy="2039671"/>
            </a:xfrm>
            <a:prstGeom prst="cloud">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397"/>
            </a:p>
          </p:txBody>
        </p:sp>
        <p:sp>
          <p:nvSpPr>
            <p:cNvPr id="19" name="テキスト ボックス 18">
              <a:extLst>
                <a:ext uri="{FF2B5EF4-FFF2-40B4-BE49-F238E27FC236}">
                  <a16:creationId xmlns:a16="http://schemas.microsoft.com/office/drawing/2014/main" id="{EC7DB220-A1A9-4B4E-AE95-9D24A2E8600E}"/>
                </a:ext>
              </a:extLst>
            </p:cNvPr>
            <p:cNvSpPr txBox="1"/>
            <p:nvPr/>
          </p:nvSpPr>
          <p:spPr>
            <a:xfrm>
              <a:off x="6040230" y="3599384"/>
              <a:ext cx="2986005" cy="994503"/>
            </a:xfrm>
            <a:prstGeom prst="rect">
              <a:avLst/>
            </a:prstGeom>
            <a:noFill/>
          </p:spPr>
          <p:txBody>
            <a:bodyPr wrap="square" rtlCol="0">
              <a:spAutoFit/>
            </a:bodyPr>
            <a:lstStyle/>
            <a:p>
              <a:r>
                <a:rPr kumimoji="1" lang="ja-JP" altLang="en-US" sz="1954" b="1" dirty="0">
                  <a:latin typeface="メイリオ" panose="020B0604030504040204" pitchFamily="50" charset="-128"/>
                  <a:ea typeface="メイリオ" panose="020B0604030504040204" pitchFamily="50" charset="-128"/>
                </a:rPr>
                <a:t>毎日辛くて、このままだと薬物に手を出してしまいそう・・・</a:t>
              </a:r>
            </a:p>
          </p:txBody>
        </p:sp>
      </p:grpSp>
      <p:pic>
        <p:nvPicPr>
          <p:cNvPr id="27" name="図 26">
            <a:extLst>
              <a:ext uri="{FF2B5EF4-FFF2-40B4-BE49-F238E27FC236}">
                <a16:creationId xmlns:a16="http://schemas.microsoft.com/office/drawing/2014/main" id="{AAB3243E-F331-45D6-B379-D6B17240C3D4}"/>
              </a:ext>
            </a:extLst>
          </p:cNvPr>
          <p:cNvPicPr>
            <a:picLocks noChangeAspect="1"/>
          </p:cNvPicPr>
          <p:nvPr/>
        </p:nvPicPr>
        <p:blipFill>
          <a:blip r:embed="rId4"/>
          <a:stretch>
            <a:fillRect/>
          </a:stretch>
        </p:blipFill>
        <p:spPr>
          <a:xfrm>
            <a:off x="5501614" y="1466586"/>
            <a:ext cx="979728" cy="1009966"/>
          </a:xfrm>
          <a:prstGeom prst="rect">
            <a:avLst/>
          </a:prstGeom>
        </p:spPr>
      </p:pic>
      <p:pic>
        <p:nvPicPr>
          <p:cNvPr id="29" name="図 28">
            <a:extLst>
              <a:ext uri="{FF2B5EF4-FFF2-40B4-BE49-F238E27FC236}">
                <a16:creationId xmlns:a16="http://schemas.microsoft.com/office/drawing/2014/main" id="{68C8DFF8-456F-4389-9A34-D4E39121AD15}"/>
              </a:ext>
            </a:extLst>
          </p:cNvPr>
          <p:cNvPicPr>
            <a:picLocks noChangeAspect="1"/>
          </p:cNvPicPr>
          <p:nvPr/>
        </p:nvPicPr>
        <p:blipFill>
          <a:blip r:embed="rId5"/>
          <a:stretch>
            <a:fillRect/>
          </a:stretch>
        </p:blipFill>
        <p:spPr>
          <a:xfrm>
            <a:off x="6719769" y="1485471"/>
            <a:ext cx="979728" cy="975958"/>
          </a:xfrm>
          <a:prstGeom prst="rect">
            <a:avLst/>
          </a:prstGeom>
        </p:spPr>
      </p:pic>
      <p:sp>
        <p:nvSpPr>
          <p:cNvPr id="16" name="タイトル 3">
            <a:extLst>
              <a:ext uri="{FF2B5EF4-FFF2-40B4-BE49-F238E27FC236}">
                <a16:creationId xmlns:a16="http://schemas.microsoft.com/office/drawing/2014/main" id="{66C91812-D375-4F0B-BE93-7BAC531DEDB0}"/>
              </a:ext>
            </a:extLst>
          </p:cNvPr>
          <p:cNvSpPr txBox="1">
            <a:spLocks/>
          </p:cNvSpPr>
          <p:nvPr/>
        </p:nvSpPr>
        <p:spPr>
          <a:xfrm>
            <a:off x="12876" y="-11840"/>
            <a:ext cx="9144000" cy="1409085"/>
          </a:xfrm>
          <a:prstGeom prst="rect">
            <a:avLst/>
          </a:prstGeom>
          <a:solidFill>
            <a:schemeClr val="accent5">
              <a:lumMod val="40000"/>
              <a:lumOff val="60000"/>
            </a:schemeClr>
          </a:solidFill>
        </p:spPr>
        <p:txBody>
          <a:bodyPr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defRPr/>
            </a:pPr>
            <a:r>
              <a:rPr lang="ja-JP" altLang="en-US" sz="4400" b="1" kern="0" dirty="0">
                <a:latin typeface="メイリオ" panose="020B0604030504040204" pitchFamily="50" charset="-128"/>
                <a:ea typeface="メイリオ" panose="020B0604030504040204" pitchFamily="50" charset="-128"/>
                <a:cs typeface="Times New Roman" panose="02020603050405020304" pitchFamily="18" charset="0"/>
              </a:rPr>
              <a:t>薬物</a:t>
            </a:r>
            <a:r>
              <a:rPr lang="ja-JP" altLang="en-US" sz="2000" b="1" kern="0" dirty="0">
                <a:latin typeface="メイリオ" panose="020B0604030504040204" pitchFamily="50" charset="-128"/>
                <a:ea typeface="メイリオ" panose="020B0604030504040204" pitchFamily="50" charset="-128"/>
                <a:cs typeface="Times New Roman" panose="02020603050405020304" pitchFamily="18" charset="0"/>
              </a:rPr>
              <a:t>のこと</a:t>
            </a:r>
            <a:r>
              <a:rPr lang="ja-JP" altLang="en-US" sz="4400" b="1" kern="0" dirty="0">
                <a:latin typeface="メイリオ" panose="020B0604030504040204" pitchFamily="50" charset="-128"/>
                <a:ea typeface="メイリオ" panose="020B0604030504040204" pitchFamily="50" charset="-128"/>
                <a:cs typeface="Times New Roman" panose="02020603050405020304" pitchFamily="18" charset="0"/>
              </a:rPr>
              <a:t>大麻</a:t>
            </a:r>
            <a:r>
              <a:rPr lang="ja-JP" altLang="en-US" sz="2000" b="1" kern="0" dirty="0">
                <a:latin typeface="メイリオ" panose="020B0604030504040204" pitchFamily="50" charset="-128"/>
                <a:ea typeface="メイリオ" panose="020B0604030504040204" pitchFamily="50" charset="-128"/>
                <a:cs typeface="Times New Roman" panose="02020603050405020304" pitchFamily="18" charset="0"/>
              </a:rPr>
              <a:t>のこと</a:t>
            </a:r>
            <a:r>
              <a:rPr lang="ja-JP" altLang="en-US" sz="4400" b="1" kern="0" dirty="0">
                <a:latin typeface="メイリオ" panose="020B0604030504040204" pitchFamily="50" charset="-128"/>
                <a:ea typeface="メイリオ" panose="020B0604030504040204" pitchFamily="50" charset="-128"/>
                <a:cs typeface="Times New Roman" panose="02020603050405020304" pitchFamily="18" charset="0"/>
              </a:rPr>
              <a:t>市販薬</a:t>
            </a:r>
            <a:r>
              <a:rPr lang="ja-JP" altLang="en-US" sz="2000" b="1" kern="0" dirty="0">
                <a:latin typeface="メイリオ" panose="020B0604030504040204" pitchFamily="50" charset="-128"/>
                <a:ea typeface="メイリオ" panose="020B0604030504040204" pitchFamily="50" charset="-128"/>
                <a:cs typeface="Times New Roman" panose="02020603050405020304" pitchFamily="18" charset="0"/>
              </a:rPr>
              <a:t>のこと・・・</a:t>
            </a:r>
            <a:r>
              <a:rPr lang="ja-JP" altLang="en-US" sz="4400" b="1" kern="0" dirty="0">
                <a:latin typeface="メイリオ" panose="020B0604030504040204" pitchFamily="50" charset="-128"/>
                <a:ea typeface="メイリオ" panose="020B0604030504040204" pitchFamily="50" charset="-128"/>
                <a:cs typeface="Times New Roman" panose="02020603050405020304" pitchFamily="18" charset="0"/>
              </a:rPr>
              <a:t>誤解しないで。ひとりで悩まず相談を！</a:t>
            </a:r>
            <a:endParaRPr lang="ja-JP" altLang="en-US" sz="4400" b="1" dirty="0">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DD256625-4DCD-443C-B4C0-6BBD4547EB5F}"/>
              </a:ext>
            </a:extLst>
          </p:cNvPr>
          <p:cNvSpPr txBox="1"/>
          <p:nvPr/>
        </p:nvSpPr>
        <p:spPr>
          <a:xfrm flipH="1">
            <a:off x="381284" y="1487266"/>
            <a:ext cx="4963938" cy="923330"/>
          </a:xfrm>
          <a:prstGeom prst="rect">
            <a:avLst/>
          </a:prstGeom>
          <a:noFill/>
        </p:spPr>
        <p:txBody>
          <a:bodyPr wrap="square" rtlCol="0">
            <a:spAutoFit/>
          </a:bodyPr>
          <a:lstStyle/>
          <a:p>
            <a:r>
              <a:rPr lang="ja-JP" altLang="en-US" sz="3600" kern="0" dirty="0">
                <a:latin typeface="メイリオ" panose="020B0604030504040204" pitchFamily="50" charset="-128"/>
                <a:ea typeface="メイリオ" panose="020B0604030504040204" pitchFamily="50" charset="-128"/>
                <a:cs typeface="Times New Roman" panose="02020603050405020304" pitchFamily="18" charset="0"/>
              </a:rPr>
              <a:t>相談窓口はこちら→→</a:t>
            </a:r>
            <a:endParaRPr lang="en-US" altLang="ja-JP" sz="4800" kern="0" dirty="0">
              <a:latin typeface="メイリオ" panose="020B0604030504040204" pitchFamily="50" charset="-128"/>
              <a:ea typeface="メイリオ" panose="020B0604030504040204" pitchFamily="50" charset="-128"/>
              <a:cs typeface="Times New Roman" panose="02020603050405020304" pitchFamily="18" charset="0"/>
            </a:endParaRPr>
          </a:p>
          <a:p>
            <a:endParaRPr kumimoji="1" lang="ja-JP" altLang="en-US" dirty="0"/>
          </a:p>
        </p:txBody>
      </p:sp>
      <p:sp>
        <p:nvSpPr>
          <p:cNvPr id="25" name="楕円 24">
            <a:extLst>
              <a:ext uri="{FF2B5EF4-FFF2-40B4-BE49-F238E27FC236}">
                <a16:creationId xmlns:a16="http://schemas.microsoft.com/office/drawing/2014/main" id="{378561D5-DE33-4BAC-885D-BCFEC1DD5539}"/>
              </a:ext>
            </a:extLst>
          </p:cNvPr>
          <p:cNvSpPr/>
          <p:nvPr/>
        </p:nvSpPr>
        <p:spPr>
          <a:xfrm>
            <a:off x="100879" y="6077897"/>
            <a:ext cx="8925355" cy="780104"/>
          </a:xfrm>
          <a:prstGeom prst="ellipse">
            <a:avLst/>
          </a:prstGeom>
          <a:solidFill>
            <a:schemeClr val="accent5">
              <a:lumMod val="60000"/>
              <a:lumOff val="4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rgbClr val="FF6699"/>
                </a:solidFill>
                <a:latin typeface="メイリオ" panose="020B0604030504040204" pitchFamily="50" charset="-128"/>
                <a:ea typeface="メイリオ" panose="020B0604030504040204" pitchFamily="50" charset="-128"/>
              </a:rPr>
              <a:t>愛する自分を大切に</a:t>
            </a:r>
            <a:endParaRPr kumimoji="1" lang="en-US" altLang="ja-JP" sz="3200" b="1" dirty="0">
              <a:solidFill>
                <a:srgbClr val="FF6699"/>
              </a:solidFill>
              <a:latin typeface="メイリオ" panose="020B0604030504040204" pitchFamily="50" charset="-128"/>
              <a:ea typeface="メイリオ" panose="020B0604030504040204" pitchFamily="50" charset="-128"/>
            </a:endParaRPr>
          </a:p>
        </p:txBody>
      </p:sp>
      <p:sp>
        <p:nvSpPr>
          <p:cNvPr id="5" name="スライド番号プレースホルダー 4">
            <a:extLst>
              <a:ext uri="{FF2B5EF4-FFF2-40B4-BE49-F238E27FC236}">
                <a16:creationId xmlns:a16="http://schemas.microsoft.com/office/drawing/2014/main" id="{43EE26DA-1EAC-447B-AD97-8E2143F4F1B0}"/>
              </a:ext>
            </a:extLst>
          </p:cNvPr>
          <p:cNvSpPr>
            <a:spLocks noGrp="1"/>
          </p:cNvSpPr>
          <p:nvPr>
            <p:ph type="sldNum" sz="quarter" idx="12"/>
          </p:nvPr>
        </p:nvSpPr>
        <p:spPr>
          <a:xfrm>
            <a:off x="6985721" y="6494661"/>
            <a:ext cx="2057400" cy="365125"/>
          </a:xfrm>
        </p:spPr>
        <p:txBody>
          <a:bodyPr/>
          <a:lstStyle/>
          <a:p>
            <a:pPr>
              <a:defRPr/>
            </a:pPr>
            <a:fld id="{D2DD5E2D-7D50-420F-823C-756E1602539B}" type="slidenum">
              <a:rPr lang="ja-JP" altLang="ja-JP" smtClean="0"/>
              <a:pPr>
                <a:defRPr/>
              </a:pPr>
              <a:t>40</a:t>
            </a:fld>
            <a:endParaRPr lang="ja-JP" altLang="ja-JP" dirty="0"/>
          </a:p>
        </p:txBody>
      </p:sp>
    </p:spTree>
    <p:extLst>
      <p:ext uri="{BB962C8B-B14F-4D97-AF65-F5344CB8AC3E}">
        <p14:creationId xmlns:p14="http://schemas.microsoft.com/office/powerpoint/2010/main" val="153919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
        <p:nvSpPr>
          <p:cNvPr id="6" name="Text Box 5">
            <a:extLst>
              <a:ext uri="{FF2B5EF4-FFF2-40B4-BE49-F238E27FC236}">
                <a16:creationId xmlns:a16="http://schemas.microsoft.com/office/drawing/2014/main" id="{B18E70EF-DA91-4990-B2A2-17D4423DBBDE}"/>
              </a:ext>
            </a:extLst>
          </p:cNvPr>
          <p:cNvSpPr txBox="1">
            <a:spLocks noChangeArrowheads="1"/>
          </p:cNvSpPr>
          <p:nvPr/>
        </p:nvSpPr>
        <p:spPr bwMode="auto">
          <a:xfrm>
            <a:off x="554037" y="1750628"/>
            <a:ext cx="8035925" cy="1785104"/>
          </a:xfrm>
          <a:prstGeom prst="rect">
            <a:avLst/>
          </a:prstGeom>
          <a:noFill/>
          <a:ln w="38100">
            <a:solidFill>
              <a:schemeClr val="tx1"/>
            </a:solidFill>
            <a:prstDash val="dash"/>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just">
              <a:lnSpc>
                <a:spcPct val="140000"/>
              </a:lnSpc>
              <a:spcBef>
                <a:spcPct val="0"/>
              </a:spcBef>
              <a:buFontTx/>
              <a:buNone/>
            </a:pPr>
            <a:r>
              <a:rPr lang="ja-JP" altLang="en-US" sz="2000" dirty="0">
                <a:solidFill>
                  <a:srgbClr val="000000"/>
                </a:solidFill>
                <a:latin typeface="メイリオ" panose="020B0604030504040204" pitchFamily="50" charset="-128"/>
                <a:ea typeface="メイリオ" panose="020B0604030504040204" pitchFamily="50" charset="-128"/>
              </a:rPr>
              <a:t>（副作用の例）</a:t>
            </a:r>
            <a:endParaRPr lang="en-US" altLang="ja-JP" sz="2000" dirty="0">
              <a:solidFill>
                <a:srgbClr val="000000"/>
              </a:solidFill>
              <a:latin typeface="メイリオ" panose="020B0604030504040204" pitchFamily="50" charset="-128"/>
              <a:ea typeface="メイリオ" panose="020B0604030504040204" pitchFamily="50" charset="-128"/>
            </a:endParaRPr>
          </a:p>
          <a:p>
            <a:pPr algn="just">
              <a:lnSpc>
                <a:spcPct val="140000"/>
              </a:lnSpc>
              <a:spcBef>
                <a:spcPct val="0"/>
              </a:spcBef>
              <a:buFontTx/>
              <a:buNone/>
            </a:pPr>
            <a:r>
              <a:rPr lang="ja-JP" altLang="en-US" sz="2000" dirty="0">
                <a:solidFill>
                  <a:srgbClr val="000000"/>
                </a:solidFill>
                <a:latin typeface="メイリオ" panose="020B0604030504040204" pitchFamily="50" charset="-128"/>
                <a:ea typeface="メイリオ" panose="020B0604030504040204" pitchFamily="50" charset="-128"/>
              </a:rPr>
              <a:t>・ねむくなる　・体がかゆくなる　・赤いボツボツができる</a:t>
            </a:r>
          </a:p>
          <a:p>
            <a:pPr algn="just">
              <a:lnSpc>
                <a:spcPct val="140000"/>
              </a:lnSpc>
              <a:spcBef>
                <a:spcPct val="0"/>
              </a:spcBef>
              <a:buFontTx/>
              <a:buNone/>
            </a:pPr>
            <a:r>
              <a:rPr lang="ja-JP" altLang="en-US" sz="2000" dirty="0">
                <a:solidFill>
                  <a:srgbClr val="000000"/>
                </a:solidFill>
                <a:latin typeface="メイリオ" panose="020B0604030504040204" pitchFamily="50" charset="-128"/>
                <a:ea typeface="メイリオ" panose="020B0604030504040204" pitchFamily="50" charset="-128"/>
              </a:rPr>
              <a:t>・胃がムカムカする　・おなかが痛くなる　・きもちが悪い</a:t>
            </a:r>
          </a:p>
          <a:p>
            <a:pPr algn="just">
              <a:lnSpc>
                <a:spcPct val="140000"/>
              </a:lnSpc>
              <a:spcBef>
                <a:spcPct val="0"/>
              </a:spcBef>
              <a:buFontTx/>
              <a:buNone/>
            </a:pPr>
            <a:r>
              <a:rPr lang="ja-JP" altLang="en-US" sz="2000" dirty="0">
                <a:solidFill>
                  <a:srgbClr val="000000"/>
                </a:solidFill>
                <a:latin typeface="メイリオ" panose="020B0604030504040204" pitchFamily="50" charset="-128"/>
                <a:ea typeface="メイリオ" panose="020B0604030504040204" pitchFamily="50" charset="-128"/>
              </a:rPr>
              <a:t>・頭がふらふらする　・胸がドキドキする　　</a:t>
            </a:r>
            <a:r>
              <a:rPr lang="en-US" altLang="ja-JP" sz="2000" dirty="0">
                <a:solidFill>
                  <a:srgbClr val="000000"/>
                </a:solidFill>
                <a:latin typeface="メイリオ" panose="020B0604030504040204" pitchFamily="50" charset="-128"/>
                <a:ea typeface="メイリオ" panose="020B0604030504040204" pitchFamily="50" charset="-128"/>
              </a:rPr>
              <a:t>･･･</a:t>
            </a:r>
            <a:r>
              <a:rPr lang="ja-JP" altLang="en-US" sz="2000" dirty="0">
                <a:solidFill>
                  <a:srgbClr val="000000"/>
                </a:solidFill>
                <a:latin typeface="メイリオ" panose="020B0604030504040204" pitchFamily="50" charset="-128"/>
                <a:ea typeface="メイリオ" panose="020B0604030504040204" pitchFamily="50" charset="-128"/>
              </a:rPr>
              <a:t>などなど</a:t>
            </a:r>
          </a:p>
        </p:txBody>
      </p:sp>
      <p:pic>
        <p:nvPicPr>
          <p:cNvPr id="9" name="Picture 3" descr="hakase[1]">
            <a:extLst>
              <a:ext uri="{FF2B5EF4-FFF2-40B4-BE49-F238E27FC236}">
                <a16:creationId xmlns:a16="http://schemas.microsoft.com/office/drawing/2014/main" id="{3C20A463-2140-44E8-B09D-7DB8EB42F0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4657" y="4933670"/>
            <a:ext cx="2076267"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2">
            <a:extLst>
              <a:ext uri="{FF2B5EF4-FFF2-40B4-BE49-F238E27FC236}">
                <a16:creationId xmlns:a16="http://schemas.microsoft.com/office/drawing/2014/main" id="{CC057F7E-6D63-4198-8CA9-C10BC66D8D90}"/>
              </a:ext>
            </a:extLst>
          </p:cNvPr>
          <p:cNvSpPr txBox="1">
            <a:spLocks noChangeArrowheads="1"/>
          </p:cNvSpPr>
          <p:nvPr/>
        </p:nvSpPr>
        <p:spPr bwMode="auto">
          <a:xfrm>
            <a:off x="-17027" y="0"/>
            <a:ext cx="9161027" cy="1569660"/>
          </a:xfrm>
          <a:prstGeom prst="rect">
            <a:avLst/>
          </a:prstGeom>
          <a:solidFill>
            <a:schemeClr val="accent5">
              <a:lumMod val="40000"/>
              <a:lumOff val="60000"/>
            </a:schemeClr>
          </a:solidFill>
          <a:ln>
            <a:noFill/>
          </a:ln>
        </p:spPr>
        <p:txBody>
          <a:bodyPr wrap="square" anchor="b">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4800" b="1" dirty="0">
                <a:solidFill>
                  <a:srgbClr val="000000"/>
                </a:solidFill>
                <a:latin typeface="メイリオ" panose="020B0604030504040204" pitchFamily="50" charset="-128"/>
                <a:ea typeface="メイリオ" panose="020B0604030504040204" pitchFamily="50" charset="-128"/>
              </a:rPr>
              <a:t>「体に負担をかけること」を</a:t>
            </a:r>
            <a:endParaRPr lang="en-US" altLang="ja-JP" sz="4800" b="1" dirty="0">
              <a:solidFill>
                <a:srgbClr val="000000"/>
              </a:solidFill>
              <a:latin typeface="メイリオ" panose="020B0604030504040204" pitchFamily="50" charset="-128"/>
              <a:ea typeface="メイリオ" panose="020B0604030504040204" pitchFamily="50" charset="-128"/>
            </a:endParaRPr>
          </a:p>
          <a:p>
            <a:pPr algn="ctr" eaLnBrk="1" hangingPunct="1">
              <a:spcBef>
                <a:spcPct val="0"/>
              </a:spcBef>
              <a:buFontTx/>
              <a:buNone/>
            </a:pPr>
            <a:r>
              <a:rPr lang="ja-JP" altLang="en-US" sz="4800" b="1" u="sng" dirty="0">
                <a:solidFill>
                  <a:srgbClr val="C00000"/>
                </a:solidFill>
                <a:latin typeface="メイリオ" panose="020B0604030504040204" pitchFamily="50" charset="-128"/>
                <a:ea typeface="メイリオ" panose="020B0604030504040204" pitchFamily="50" charset="-128"/>
              </a:rPr>
              <a:t>副作用</a:t>
            </a:r>
            <a:endParaRPr lang="ja-JP" altLang="en-US" sz="4800" b="1" dirty="0">
              <a:solidFill>
                <a:srgbClr val="000000"/>
              </a:solidFill>
              <a:latin typeface="メイリオ" panose="020B0604030504040204" pitchFamily="50" charset="-128"/>
              <a:ea typeface="メイリオ" panose="020B0604030504040204" pitchFamily="50" charset="-128"/>
            </a:endParaRPr>
          </a:p>
        </p:txBody>
      </p:sp>
      <p:grpSp>
        <p:nvGrpSpPr>
          <p:cNvPr id="2" name="グループ化 1">
            <a:extLst>
              <a:ext uri="{FF2B5EF4-FFF2-40B4-BE49-F238E27FC236}">
                <a16:creationId xmlns:a16="http://schemas.microsoft.com/office/drawing/2014/main" id="{67C7603C-5B07-40F5-B026-4DCA120164FA}"/>
              </a:ext>
            </a:extLst>
          </p:cNvPr>
          <p:cNvGrpSpPr/>
          <p:nvPr/>
        </p:nvGrpSpPr>
        <p:grpSpPr>
          <a:xfrm>
            <a:off x="5542803" y="3657238"/>
            <a:ext cx="3503488" cy="1240745"/>
            <a:chOff x="5542803" y="3657238"/>
            <a:chExt cx="3503488" cy="1240745"/>
          </a:xfrm>
        </p:grpSpPr>
        <p:sp>
          <p:nvSpPr>
            <p:cNvPr id="18" name="思考の吹き出し: 雲形 17">
              <a:extLst>
                <a:ext uri="{FF2B5EF4-FFF2-40B4-BE49-F238E27FC236}">
                  <a16:creationId xmlns:a16="http://schemas.microsoft.com/office/drawing/2014/main" id="{73D95C1A-C3C6-4A1D-A13B-A531A86EDE85}"/>
                </a:ext>
              </a:extLst>
            </p:cNvPr>
            <p:cNvSpPr/>
            <p:nvPr/>
          </p:nvSpPr>
          <p:spPr>
            <a:xfrm>
              <a:off x="5542803" y="3657238"/>
              <a:ext cx="3503488" cy="1240745"/>
            </a:xfrm>
            <a:prstGeom prst="cloudCallout">
              <a:avLst>
                <a:gd name="adj1" fmla="val -53704"/>
                <a:gd name="adj2" fmla="val -6250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Text Box 5">
              <a:extLst>
                <a:ext uri="{FF2B5EF4-FFF2-40B4-BE49-F238E27FC236}">
                  <a16:creationId xmlns:a16="http://schemas.microsoft.com/office/drawing/2014/main" id="{0F1A5E2D-EA07-420A-B384-7AFDA0BD146D}"/>
                </a:ext>
              </a:extLst>
            </p:cNvPr>
            <p:cNvSpPr txBox="1">
              <a:spLocks noChangeArrowheads="1"/>
            </p:cNvSpPr>
            <p:nvPr/>
          </p:nvSpPr>
          <p:spPr bwMode="auto">
            <a:xfrm>
              <a:off x="5903258" y="3910075"/>
              <a:ext cx="3012141" cy="790601"/>
            </a:xfrm>
            <a:prstGeom prst="rect">
              <a:avLst/>
            </a:prstGeom>
            <a:noFill/>
            <a:ln w="38100">
              <a:noFill/>
              <a:prstDash val="dash"/>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just">
                <a:lnSpc>
                  <a:spcPts val="2700"/>
                </a:lnSpc>
                <a:spcBef>
                  <a:spcPct val="0"/>
                </a:spcBef>
                <a:buFontTx/>
                <a:buNone/>
              </a:pPr>
              <a:r>
                <a:rPr lang="ja-JP" altLang="en-US" sz="2400" b="1" dirty="0">
                  <a:solidFill>
                    <a:srgbClr val="000000"/>
                  </a:solidFill>
                  <a:latin typeface="メイリオ" panose="020B0604030504040204" pitchFamily="50" charset="-128"/>
                  <a:ea typeface="メイリオ" panose="020B0604030504040204" pitchFamily="50" charset="-128"/>
                </a:rPr>
                <a:t>意識障害・肝障害・救急搬送・・・</a:t>
              </a:r>
            </a:p>
          </p:txBody>
        </p:sp>
      </p:grpSp>
      <p:grpSp>
        <p:nvGrpSpPr>
          <p:cNvPr id="15" name="グループ化 14">
            <a:extLst>
              <a:ext uri="{FF2B5EF4-FFF2-40B4-BE49-F238E27FC236}">
                <a16:creationId xmlns:a16="http://schemas.microsoft.com/office/drawing/2014/main" id="{3240D871-E8E5-4015-A15F-AE551D49DB00}"/>
              </a:ext>
            </a:extLst>
          </p:cNvPr>
          <p:cNvGrpSpPr/>
          <p:nvPr/>
        </p:nvGrpSpPr>
        <p:grpSpPr>
          <a:xfrm>
            <a:off x="347741" y="3670202"/>
            <a:ext cx="5017257" cy="3183042"/>
            <a:chOff x="164092" y="4078279"/>
            <a:chExt cx="4359058" cy="2765468"/>
          </a:xfrm>
        </p:grpSpPr>
        <p:sp>
          <p:nvSpPr>
            <p:cNvPr id="16" name="爆発 2 3">
              <a:extLst>
                <a:ext uri="{FF2B5EF4-FFF2-40B4-BE49-F238E27FC236}">
                  <a16:creationId xmlns:a16="http://schemas.microsoft.com/office/drawing/2014/main" id="{DA71251C-1959-4748-8C92-755BC0580E17}"/>
                </a:ext>
              </a:extLst>
            </p:cNvPr>
            <p:cNvSpPr>
              <a:spLocks noChangeArrowheads="1"/>
            </p:cNvSpPr>
            <p:nvPr/>
          </p:nvSpPr>
          <p:spPr bwMode="auto">
            <a:xfrm>
              <a:off x="164092" y="4078279"/>
              <a:ext cx="4359058" cy="2765468"/>
            </a:xfrm>
            <a:prstGeom prst="irregularSeal2">
              <a:avLst/>
            </a:prstGeom>
            <a:solidFill>
              <a:srgbClr val="FFC000"/>
            </a:solid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solidFill>
                  <a:srgbClr val="000000"/>
                </a:solidFill>
                <a:highlight>
                  <a:srgbClr val="FFFF00"/>
                </a:highlight>
              </a:endParaRPr>
            </a:p>
          </p:txBody>
        </p:sp>
        <p:sp>
          <p:nvSpPr>
            <p:cNvPr id="17" name="テキスト ボックス 2">
              <a:extLst>
                <a:ext uri="{FF2B5EF4-FFF2-40B4-BE49-F238E27FC236}">
                  <a16:creationId xmlns:a16="http://schemas.microsoft.com/office/drawing/2014/main" id="{9D021C1F-DCF1-472C-A62D-37EEE9A0C201}"/>
                </a:ext>
              </a:extLst>
            </p:cNvPr>
            <p:cNvSpPr txBox="1">
              <a:spLocks noChangeArrowheads="1"/>
            </p:cNvSpPr>
            <p:nvPr/>
          </p:nvSpPr>
          <p:spPr bwMode="auto">
            <a:xfrm>
              <a:off x="886737" y="5042999"/>
              <a:ext cx="3064276" cy="100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nSpc>
                  <a:spcPct val="150000"/>
                </a:lnSpc>
                <a:spcBef>
                  <a:spcPct val="0"/>
                </a:spcBef>
                <a:buFontTx/>
                <a:buNone/>
              </a:pPr>
              <a:r>
                <a:rPr kumimoji="1" lang="ja-JP" altLang="en-US" sz="2400" b="1" dirty="0">
                  <a:solidFill>
                    <a:srgbClr val="C00000"/>
                  </a:solidFill>
                  <a:latin typeface="メイリオ" panose="020B0604030504040204" pitchFamily="50" charset="-128"/>
                  <a:ea typeface="メイリオ" panose="020B0604030504040204" pitchFamily="50" charset="-128"/>
                </a:rPr>
                <a:t>お薬を勝手に飲むことはとても危険です！</a:t>
              </a:r>
            </a:p>
          </p:txBody>
        </p:sp>
      </p:grpSp>
    </p:spTree>
    <p:extLst>
      <p:ext uri="{BB962C8B-B14F-4D97-AF65-F5344CB8AC3E}">
        <p14:creationId xmlns:p14="http://schemas.microsoft.com/office/powerpoint/2010/main" val="402426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CB15CFDF-519D-435A-B395-A264A33268E4}"/>
              </a:ext>
            </a:extLst>
          </p:cNvPr>
          <p:cNvSpPr txBox="1"/>
          <p:nvPr/>
        </p:nvSpPr>
        <p:spPr>
          <a:xfrm>
            <a:off x="513566" y="1648389"/>
            <a:ext cx="8517699" cy="1323439"/>
          </a:xfrm>
          <a:prstGeom prst="rect">
            <a:avLst/>
          </a:prstGeom>
          <a:noFill/>
        </p:spPr>
        <p:txBody>
          <a:bodyPr wrap="square" rtlCol="0">
            <a:spAutoFit/>
          </a:bodyPr>
          <a:lstStyle/>
          <a:p>
            <a:r>
              <a:rPr kumimoji="1" lang="ja-JP" altLang="en-US" sz="4000" dirty="0">
                <a:latin typeface="メイリオ" panose="020B0604030504040204" pitchFamily="50" charset="-128"/>
                <a:ea typeface="メイリオ" panose="020B0604030504040204" pitchFamily="50" charset="-128"/>
              </a:rPr>
              <a:t>「</a:t>
            </a:r>
            <a:r>
              <a:rPr kumimoji="1" lang="ja-JP" altLang="en-US" sz="4000" dirty="0">
                <a:solidFill>
                  <a:srgbClr val="C00000"/>
                </a:solidFill>
                <a:latin typeface="メイリオ" panose="020B0604030504040204" pitchFamily="50" charset="-128"/>
                <a:ea typeface="メイリオ" panose="020B0604030504040204" pitchFamily="50" charset="-128"/>
              </a:rPr>
              <a:t>オーバードーズ　</a:t>
            </a:r>
            <a:r>
              <a:rPr kumimoji="1" lang="en-US" altLang="ja-JP" sz="4000" dirty="0">
                <a:solidFill>
                  <a:srgbClr val="C00000"/>
                </a:solidFill>
                <a:latin typeface="メイリオ" panose="020B0604030504040204" pitchFamily="50" charset="-128"/>
                <a:ea typeface="メイリオ" panose="020B0604030504040204" pitchFamily="50" charset="-128"/>
              </a:rPr>
              <a:t>OD</a:t>
            </a:r>
            <a:r>
              <a:rPr kumimoji="1" lang="ja-JP" altLang="en-US" sz="4000" dirty="0">
                <a:latin typeface="メイリオ" panose="020B0604030504040204" pitchFamily="50" charset="-128"/>
                <a:ea typeface="メイリオ" panose="020B0604030504040204" pitchFamily="50" charset="-128"/>
              </a:rPr>
              <a:t>」</a:t>
            </a:r>
            <a:endParaRPr lang="en-US" altLang="ja-JP" sz="4000" dirty="0">
              <a:latin typeface="メイリオ" panose="020B0604030504040204" pitchFamily="50" charset="-128"/>
              <a:ea typeface="メイリオ" panose="020B0604030504040204" pitchFamily="50" charset="-128"/>
            </a:endParaRPr>
          </a:p>
          <a:p>
            <a:r>
              <a:rPr kumimoji="1" lang="ja-JP" altLang="en-US" sz="4000" dirty="0">
                <a:latin typeface="メイリオ" panose="020B0604030504040204" pitchFamily="50" charset="-128"/>
                <a:ea typeface="メイリオ" panose="020B0604030504040204" pitchFamily="50" charset="-128"/>
              </a:rPr>
              <a:t>　　　　　　って聞いたことある？</a:t>
            </a:r>
          </a:p>
        </p:txBody>
      </p:sp>
      <p:pic>
        <p:nvPicPr>
          <p:cNvPr id="7" name="図 6">
            <a:extLst>
              <a:ext uri="{FF2B5EF4-FFF2-40B4-BE49-F238E27FC236}">
                <a16:creationId xmlns:a16="http://schemas.microsoft.com/office/drawing/2014/main" id="{65FDDB17-B7F3-455D-B1BE-7A5C31630CBA}"/>
              </a:ext>
            </a:extLst>
          </p:cNvPr>
          <p:cNvPicPr>
            <a:picLocks noChangeAspect="1"/>
          </p:cNvPicPr>
          <p:nvPr/>
        </p:nvPicPr>
        <p:blipFill>
          <a:blip r:embed="rId3"/>
          <a:stretch>
            <a:fillRect/>
          </a:stretch>
        </p:blipFill>
        <p:spPr>
          <a:xfrm>
            <a:off x="2079203" y="3061458"/>
            <a:ext cx="5110737" cy="2748092"/>
          </a:xfrm>
          <a:prstGeom prst="rect">
            <a:avLst/>
          </a:prstGeom>
        </p:spPr>
      </p:pic>
      <p:pic>
        <p:nvPicPr>
          <p:cNvPr id="6" name="図 1">
            <a:extLst>
              <a:ext uri="{FF2B5EF4-FFF2-40B4-BE49-F238E27FC236}">
                <a16:creationId xmlns:a16="http://schemas.microsoft.com/office/drawing/2014/main" id="{E0F37FA7-7F15-49C1-AA47-401810F9D6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7B536B28-3696-44B6-A2FA-F6A72F85FB2A}"/>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
        <p:nvSpPr>
          <p:cNvPr id="9" name="テキスト ボックス 8">
            <a:extLst>
              <a:ext uri="{FF2B5EF4-FFF2-40B4-BE49-F238E27FC236}">
                <a16:creationId xmlns:a16="http://schemas.microsoft.com/office/drawing/2014/main" id="{E6891B65-D70E-45B4-B70F-6BB3D3328EC1}"/>
              </a:ext>
            </a:extLst>
          </p:cNvPr>
          <p:cNvSpPr txBox="1"/>
          <p:nvPr/>
        </p:nvSpPr>
        <p:spPr>
          <a:xfrm>
            <a:off x="51330" y="6582976"/>
            <a:ext cx="5901069" cy="276999"/>
          </a:xfrm>
          <a:prstGeom prst="rect">
            <a:avLst/>
          </a:prstGeom>
          <a:noFill/>
        </p:spPr>
        <p:txBody>
          <a:bodyPr wrap="square" rtlCol="0">
            <a:spAutoFit/>
          </a:bodyPr>
          <a:lstStyle/>
          <a:p>
            <a:r>
              <a:rPr kumimoji="1" lang="ja-JP" altLang="en-US" sz="1200" dirty="0">
                <a:solidFill>
                  <a:schemeClr val="bg1">
                    <a:lumMod val="50000"/>
                  </a:schemeClr>
                </a:solidFill>
                <a:latin typeface="+mn-ea"/>
              </a:rPr>
              <a:t>写真出典：薬物乱用防止読本「健康に生きようパート</a:t>
            </a:r>
            <a:r>
              <a:rPr kumimoji="1" lang="en-US" altLang="ja-JP" sz="1200" dirty="0">
                <a:solidFill>
                  <a:schemeClr val="bg1">
                    <a:lumMod val="50000"/>
                  </a:schemeClr>
                </a:solidFill>
                <a:latin typeface="+mn-ea"/>
              </a:rPr>
              <a:t>36</a:t>
            </a:r>
            <a:r>
              <a:rPr kumimoji="1" lang="ja-JP" altLang="en-US" sz="1200" dirty="0">
                <a:solidFill>
                  <a:schemeClr val="bg1">
                    <a:lumMod val="50000"/>
                  </a:schemeClr>
                </a:solidFill>
                <a:latin typeface="+mn-ea"/>
              </a:rPr>
              <a:t>」（厚生労働省）</a:t>
            </a:r>
          </a:p>
        </p:txBody>
      </p:sp>
      <p:sp>
        <p:nvSpPr>
          <p:cNvPr id="10" name="Text Box 2">
            <a:extLst>
              <a:ext uri="{FF2B5EF4-FFF2-40B4-BE49-F238E27FC236}">
                <a16:creationId xmlns:a16="http://schemas.microsoft.com/office/drawing/2014/main" id="{BE5A7273-C056-4C73-A000-AD5A5BEE1F45}"/>
              </a:ext>
            </a:extLst>
          </p:cNvPr>
          <p:cNvSpPr txBox="1">
            <a:spLocks noChangeArrowheads="1"/>
          </p:cNvSpPr>
          <p:nvPr/>
        </p:nvSpPr>
        <p:spPr bwMode="auto">
          <a:xfrm>
            <a:off x="-17027" y="11790"/>
            <a:ext cx="9161027" cy="830997"/>
          </a:xfrm>
          <a:prstGeom prst="rect">
            <a:avLst/>
          </a:prstGeom>
          <a:solidFill>
            <a:schemeClr val="accent5">
              <a:lumMod val="40000"/>
              <a:lumOff val="60000"/>
            </a:schemeClr>
          </a:solidFill>
          <a:ln>
            <a:noFill/>
          </a:ln>
        </p:spPr>
        <p:txBody>
          <a:bodyPr wrap="square" anchor="b">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4800" b="1" dirty="0">
                <a:solidFill>
                  <a:srgbClr val="000000"/>
                </a:solidFill>
                <a:latin typeface="メイリオ" panose="020B0604030504040204" pitchFamily="50" charset="-128"/>
                <a:ea typeface="メイリオ" panose="020B0604030504040204" pitchFamily="50" charset="-128"/>
              </a:rPr>
              <a:t>医薬品の大量服用</a:t>
            </a:r>
            <a:endParaRPr lang="en-US" altLang="ja-JP" sz="4800" b="1" dirty="0">
              <a:solidFill>
                <a:srgbClr val="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48200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
        <p:nvSpPr>
          <p:cNvPr id="12" name="Text Box 2">
            <a:extLst>
              <a:ext uri="{FF2B5EF4-FFF2-40B4-BE49-F238E27FC236}">
                <a16:creationId xmlns:a16="http://schemas.microsoft.com/office/drawing/2014/main" id="{CC057F7E-6D63-4198-8CA9-C10BC66D8D90}"/>
              </a:ext>
            </a:extLst>
          </p:cNvPr>
          <p:cNvSpPr txBox="1">
            <a:spLocks noChangeArrowheads="1"/>
          </p:cNvSpPr>
          <p:nvPr/>
        </p:nvSpPr>
        <p:spPr bwMode="auto">
          <a:xfrm>
            <a:off x="-17027" y="13971"/>
            <a:ext cx="9161027" cy="769441"/>
          </a:xfrm>
          <a:prstGeom prst="rect">
            <a:avLst/>
          </a:prstGeom>
          <a:solidFill>
            <a:schemeClr val="accent5">
              <a:lumMod val="40000"/>
              <a:lumOff val="60000"/>
            </a:schemeClr>
          </a:solidFill>
          <a:ln>
            <a:noFill/>
          </a:ln>
        </p:spPr>
        <p:txBody>
          <a:bodyPr wrap="square" anchor="b">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4400" b="1" dirty="0">
                <a:solidFill>
                  <a:srgbClr val="000000"/>
                </a:solidFill>
                <a:latin typeface="メイリオ" panose="020B0604030504040204" pitchFamily="50" charset="-128"/>
                <a:ea typeface="メイリオ" panose="020B0604030504040204" pitchFamily="50" charset="-128"/>
              </a:rPr>
              <a:t>オーバードーズ：過剰服用のこと</a:t>
            </a:r>
            <a:endParaRPr lang="en-US" altLang="ja-JP" sz="4400" b="1" dirty="0">
              <a:solidFill>
                <a:srgbClr val="000000"/>
              </a:solidFill>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3ED9C864-0F2E-4873-A0FF-CBCBDB20D058}"/>
              </a:ext>
            </a:extLst>
          </p:cNvPr>
          <p:cNvSpPr txBox="1"/>
          <p:nvPr/>
        </p:nvSpPr>
        <p:spPr>
          <a:xfrm>
            <a:off x="33474" y="2724729"/>
            <a:ext cx="9077052" cy="3970318"/>
          </a:xfrm>
          <a:prstGeom prst="rect">
            <a:avLst/>
          </a:prstGeom>
          <a:noFill/>
        </p:spPr>
        <p:txBody>
          <a:bodyPr wrap="square" rtlCol="0">
            <a:spAutoFit/>
          </a:bodyPr>
          <a:lstStyle/>
          <a:p>
            <a:r>
              <a:rPr lang="ja-JP" altLang="en-US" sz="2800" dirty="0">
                <a:latin typeface="メイリオ" panose="020B0604030504040204" pitchFamily="50" charset="-128"/>
                <a:ea typeface="メイリオ" panose="020B0604030504040204" pitchFamily="50" charset="-128"/>
              </a:rPr>
              <a:t>・かぜ薬や咳止めを乱用する問題が特に</a:t>
            </a:r>
            <a:r>
              <a:rPr lang="ja-JP" altLang="en-US" sz="2800" b="1" dirty="0">
                <a:solidFill>
                  <a:srgbClr val="C00000"/>
                </a:solidFill>
                <a:latin typeface="メイリオ" panose="020B0604030504040204" pitchFamily="50" charset="-128"/>
                <a:ea typeface="メイリオ" panose="020B0604030504040204" pitchFamily="50" charset="-128"/>
              </a:rPr>
              <a:t>１０代</a:t>
            </a:r>
            <a:r>
              <a:rPr lang="ja-JP" altLang="en-US" sz="2800" dirty="0">
                <a:latin typeface="メイリオ" panose="020B0604030504040204" pitchFamily="50" charset="-128"/>
                <a:ea typeface="メイリオ" panose="020B0604030504040204" pitchFamily="50" charset="-128"/>
              </a:rPr>
              <a:t>で急増し　</a:t>
            </a:r>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ています。</a:t>
            </a:r>
          </a:p>
          <a:p>
            <a:r>
              <a:rPr kumimoji="1" lang="ja-JP" altLang="en-US" sz="2800" dirty="0">
                <a:latin typeface="メイリオ" panose="020B0604030504040204" pitchFamily="50" charset="-128"/>
                <a:ea typeface="メイリオ" panose="020B0604030504040204" pitchFamily="50" charset="-128"/>
              </a:rPr>
              <a:t>・「</a:t>
            </a:r>
            <a:r>
              <a:rPr kumimoji="1" lang="ja-JP" altLang="en-US" sz="2800" b="1" dirty="0">
                <a:solidFill>
                  <a:srgbClr val="C00000"/>
                </a:solidFill>
                <a:latin typeface="メイリオ" panose="020B0604030504040204" pitchFamily="50" charset="-128"/>
                <a:ea typeface="メイリオ" panose="020B0604030504040204" pitchFamily="50" charset="-128"/>
              </a:rPr>
              <a:t>つらい感情から解放されたい</a:t>
            </a:r>
            <a:r>
              <a:rPr kumimoji="1" lang="ja-JP" altLang="en-US" sz="2800" dirty="0">
                <a:latin typeface="メイリオ" panose="020B0604030504040204" pitchFamily="50" charset="-128"/>
                <a:ea typeface="メイリオ" panose="020B0604030504040204" pitchFamily="50" charset="-128"/>
              </a:rPr>
              <a:t>」という理由で、入手　</a:t>
            </a:r>
            <a:endParaRPr kumimoji="1"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a:t>
            </a:r>
            <a:r>
              <a:rPr kumimoji="1" lang="ja-JP" altLang="en-US" sz="2800" dirty="0">
                <a:latin typeface="メイリオ" panose="020B0604030504040204" pitchFamily="50" charset="-128"/>
                <a:ea typeface="メイリオ" panose="020B0604030504040204" pitchFamily="50" charset="-128"/>
              </a:rPr>
              <a:t>しやすい「医薬品」を過剰摂取する。</a:t>
            </a:r>
            <a:r>
              <a:rPr kumimoji="1" lang="ja-JP" altLang="en-US" sz="2800" u="sng" dirty="0">
                <a:latin typeface="メイリオ" panose="020B0604030504040204" pitchFamily="50" charset="-128"/>
                <a:ea typeface="メイリオ" panose="020B0604030504040204" pitchFamily="50" charset="-128"/>
              </a:rPr>
              <a:t>違法薬物よりも</a:t>
            </a:r>
            <a:endParaRPr kumimoji="1" lang="en-US" altLang="ja-JP" sz="2800" u="sng"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a:t>
            </a:r>
            <a:r>
              <a:rPr kumimoji="1" lang="ja-JP" altLang="en-US" sz="2800" u="sng" dirty="0">
                <a:latin typeface="メイリオ" panose="020B0604030504040204" pitchFamily="50" charset="-128"/>
                <a:ea typeface="メイリオ" panose="020B0604030504040204" pitchFamily="50" charset="-128"/>
              </a:rPr>
              <a:t>罪悪</a:t>
            </a:r>
            <a:r>
              <a:rPr lang="ja-JP" altLang="en-US" sz="2800" u="sng" dirty="0">
                <a:latin typeface="メイリオ" panose="020B0604030504040204" pitchFamily="50" charset="-128"/>
                <a:ea typeface="メイリオ" panose="020B0604030504040204" pitchFamily="50" charset="-128"/>
              </a:rPr>
              <a:t>感は薄い。</a:t>
            </a:r>
            <a:r>
              <a:rPr lang="en-US" altLang="ja-JP" sz="2800" b="1" dirty="0">
                <a:solidFill>
                  <a:srgbClr val="C00000"/>
                </a:solidFill>
                <a:latin typeface="メイリオ" panose="020B0604030504040204" pitchFamily="50" charset="-128"/>
                <a:ea typeface="メイリオ" panose="020B0604030504040204" pitchFamily="50" charset="-128"/>
              </a:rPr>
              <a:t>SNS</a:t>
            </a:r>
            <a:r>
              <a:rPr lang="ja-JP" altLang="en-US" sz="2800" dirty="0">
                <a:latin typeface="メイリオ" panose="020B0604030504040204" pitchFamily="50" charset="-128"/>
                <a:ea typeface="メイリオ" panose="020B0604030504040204" pitchFamily="50" charset="-128"/>
              </a:rPr>
              <a:t>で情報を入手しやすいため、同</a:t>
            </a:r>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じ境遇の人と巡り合い、そこで情報を得ている。</a:t>
            </a:r>
            <a:endParaRPr lang="en-US" altLang="ja-JP" sz="2800" dirty="0">
              <a:latin typeface="メイリオ" panose="020B0604030504040204" pitchFamily="50" charset="-128"/>
              <a:ea typeface="メイリオ" panose="020B0604030504040204" pitchFamily="50" charset="-128"/>
            </a:endParaRPr>
          </a:p>
          <a:p>
            <a:r>
              <a:rPr kumimoji="1" lang="ja-JP" altLang="en-US" sz="2800" b="1" dirty="0">
                <a:solidFill>
                  <a:srgbClr val="C00000"/>
                </a:solidFill>
                <a:latin typeface="メイリオ" panose="020B0604030504040204" pitchFamily="50" charset="-128"/>
                <a:ea typeface="メイリオ" panose="020B0604030504040204" pitchFamily="50" charset="-128"/>
              </a:rPr>
              <a:t>・依存症</a:t>
            </a:r>
            <a:r>
              <a:rPr kumimoji="1" lang="ja-JP" altLang="en-US" sz="2800" dirty="0">
                <a:latin typeface="メイリオ" panose="020B0604030504040204" pitchFamily="50" charset="-128"/>
                <a:ea typeface="メイリオ" panose="020B0604030504040204" pitchFamily="50" charset="-128"/>
              </a:rPr>
              <a:t>に陥ったり、</a:t>
            </a:r>
            <a:r>
              <a:rPr kumimoji="1" lang="ja-JP" altLang="en-US" sz="2800" b="1" dirty="0">
                <a:solidFill>
                  <a:srgbClr val="C00000"/>
                </a:solidFill>
                <a:latin typeface="メイリオ" panose="020B0604030504040204" pitchFamily="50" charset="-128"/>
                <a:ea typeface="メイリオ" panose="020B0604030504040204" pitchFamily="50" charset="-128"/>
              </a:rPr>
              <a:t>内臓を悪く</a:t>
            </a:r>
            <a:r>
              <a:rPr kumimoji="1" lang="ja-JP" altLang="en-US" sz="2800" dirty="0">
                <a:latin typeface="メイリオ" panose="020B0604030504040204" pitchFamily="50" charset="-128"/>
                <a:ea typeface="メイリオ" panose="020B0604030504040204" pitchFamily="50" charset="-128"/>
              </a:rPr>
              <a:t>したりする例が増えて</a:t>
            </a:r>
            <a:endParaRPr kumimoji="1"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a:t>
            </a:r>
            <a:r>
              <a:rPr kumimoji="1" lang="ja-JP" altLang="en-US" sz="2800" dirty="0">
                <a:latin typeface="メイリオ" panose="020B0604030504040204" pitchFamily="50" charset="-128"/>
                <a:ea typeface="メイリオ" panose="020B0604030504040204" pitchFamily="50" charset="-128"/>
              </a:rPr>
              <a:t>いる。</a:t>
            </a:r>
            <a:r>
              <a:rPr kumimoji="1" lang="ja-JP" altLang="en-US" sz="2800" b="1" dirty="0">
                <a:solidFill>
                  <a:srgbClr val="C00000"/>
                </a:solidFill>
                <a:latin typeface="メイリオ" panose="020B0604030504040204" pitchFamily="50" charset="-128"/>
                <a:ea typeface="メイリオ" panose="020B0604030504040204" pitchFamily="50" charset="-128"/>
              </a:rPr>
              <a:t>救急搬送</a:t>
            </a:r>
            <a:r>
              <a:rPr kumimoji="1" lang="ja-JP" altLang="en-US" sz="2800" dirty="0">
                <a:latin typeface="メイリオ" panose="020B0604030504040204" pitchFamily="50" charset="-128"/>
                <a:ea typeface="メイリオ" panose="020B0604030504040204" pitchFamily="50" charset="-128"/>
              </a:rPr>
              <a:t>事例もあり、命の危険もある。</a:t>
            </a:r>
            <a:endParaRPr kumimoji="1"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a:t>
            </a:r>
            <a:endParaRPr kumimoji="1" lang="en-US" altLang="ja-JP" sz="28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C41AC534-4C1B-40B2-ADC8-7F03E8CF768B}"/>
              </a:ext>
            </a:extLst>
          </p:cNvPr>
          <p:cNvSpPr txBox="1"/>
          <p:nvPr/>
        </p:nvSpPr>
        <p:spPr>
          <a:xfrm>
            <a:off x="132782" y="1272778"/>
            <a:ext cx="8918369" cy="1077218"/>
          </a:xfrm>
          <a:prstGeom prst="rect">
            <a:avLst/>
          </a:prstGeom>
          <a:noFill/>
          <a:ln w="38100">
            <a:solidFill>
              <a:schemeClr val="accent5">
                <a:lumMod val="75000"/>
              </a:schemeClr>
            </a:solidFill>
            <a:prstDash val="dash"/>
          </a:ln>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薬を使うときの１回あたりの量（</a:t>
            </a:r>
            <a:r>
              <a:rPr kumimoji="1" lang="en-US" altLang="ja-JP" sz="3200" dirty="0">
                <a:latin typeface="メイリオ" panose="020B0604030504040204" pitchFamily="50" charset="-128"/>
                <a:ea typeface="メイリオ" panose="020B0604030504040204" pitchFamily="50" charset="-128"/>
              </a:rPr>
              <a:t>dose</a:t>
            </a:r>
            <a:r>
              <a:rPr kumimoji="1" lang="ja-JP" altLang="en-US"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が過剰である（</a:t>
            </a:r>
            <a:r>
              <a:rPr lang="en-US" altLang="ja-JP" sz="3200" dirty="0">
                <a:latin typeface="メイリオ" panose="020B0604030504040204" pitchFamily="50" charset="-128"/>
                <a:ea typeface="メイリオ" panose="020B0604030504040204" pitchFamily="50" charset="-128"/>
              </a:rPr>
              <a:t>over</a:t>
            </a:r>
            <a:r>
              <a:rPr lang="ja-JP" altLang="en-US" sz="3200" dirty="0">
                <a:latin typeface="メイリオ" panose="020B0604030504040204" pitchFamily="50" charset="-128"/>
                <a:ea typeface="メイリオ" panose="020B0604030504040204" pitchFamily="50" charset="-128"/>
              </a:rPr>
              <a:t>）こと。</a:t>
            </a:r>
            <a:endParaRPr kumimoji="1" lang="en-US" altLang="ja-JP"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4949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9754EB86-23F4-4A88-9206-1B3B16075433}"/>
              </a:ext>
            </a:extLst>
          </p:cNvPr>
          <p:cNvSpPr>
            <a:spLocks noChangeArrowheads="1"/>
          </p:cNvSpPr>
          <p:nvPr/>
        </p:nvSpPr>
        <p:spPr bwMode="auto">
          <a:xfrm>
            <a:off x="3" y="-231031"/>
            <a:ext cx="451157" cy="90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3365" tIns="111682" rIns="223365" bIns="111682" numCol="1" anchor="ctr" anchorCtr="0" compatLnSpc="1">
            <a:prstTxWarp prst="textNoShape">
              <a:avLst/>
            </a:prstTxWarp>
            <a:spAutoFit/>
          </a:bodyPr>
          <a:lstStyle/>
          <a:p>
            <a:endParaRPr lang="ja-JP" altLang="en-US" sz="4397"/>
          </a:p>
        </p:txBody>
      </p:sp>
      <p:pic>
        <p:nvPicPr>
          <p:cNvPr id="27" name="図 26">
            <a:extLst>
              <a:ext uri="{FF2B5EF4-FFF2-40B4-BE49-F238E27FC236}">
                <a16:creationId xmlns:a16="http://schemas.microsoft.com/office/drawing/2014/main" id="{AAB3243E-F331-45D6-B379-D6B17240C3D4}"/>
              </a:ext>
            </a:extLst>
          </p:cNvPr>
          <p:cNvPicPr>
            <a:picLocks noChangeAspect="1"/>
          </p:cNvPicPr>
          <p:nvPr/>
        </p:nvPicPr>
        <p:blipFill>
          <a:blip r:embed="rId3"/>
          <a:stretch>
            <a:fillRect/>
          </a:stretch>
        </p:blipFill>
        <p:spPr>
          <a:xfrm>
            <a:off x="6442058" y="1124492"/>
            <a:ext cx="1226564" cy="1264420"/>
          </a:xfrm>
          <a:prstGeom prst="rect">
            <a:avLst/>
          </a:prstGeom>
        </p:spPr>
      </p:pic>
      <p:pic>
        <p:nvPicPr>
          <p:cNvPr id="29" name="図 28">
            <a:extLst>
              <a:ext uri="{FF2B5EF4-FFF2-40B4-BE49-F238E27FC236}">
                <a16:creationId xmlns:a16="http://schemas.microsoft.com/office/drawing/2014/main" id="{68C8DFF8-456F-4389-9A34-D4E39121AD15}"/>
              </a:ext>
            </a:extLst>
          </p:cNvPr>
          <p:cNvPicPr>
            <a:picLocks noChangeAspect="1"/>
          </p:cNvPicPr>
          <p:nvPr/>
        </p:nvPicPr>
        <p:blipFill>
          <a:blip r:embed="rId4"/>
          <a:stretch>
            <a:fillRect/>
          </a:stretch>
        </p:blipFill>
        <p:spPr>
          <a:xfrm>
            <a:off x="7739995" y="1154650"/>
            <a:ext cx="1226564" cy="1221844"/>
          </a:xfrm>
          <a:prstGeom prst="rect">
            <a:avLst/>
          </a:prstGeom>
        </p:spPr>
      </p:pic>
      <p:sp>
        <p:nvSpPr>
          <p:cNvPr id="16" name="タイトル 3">
            <a:extLst>
              <a:ext uri="{FF2B5EF4-FFF2-40B4-BE49-F238E27FC236}">
                <a16:creationId xmlns:a16="http://schemas.microsoft.com/office/drawing/2014/main" id="{66C91812-D375-4F0B-BE93-7BAC531DEDB0}"/>
              </a:ext>
            </a:extLst>
          </p:cNvPr>
          <p:cNvSpPr txBox="1">
            <a:spLocks/>
          </p:cNvSpPr>
          <p:nvPr/>
        </p:nvSpPr>
        <p:spPr>
          <a:xfrm>
            <a:off x="12876" y="-11840"/>
            <a:ext cx="9144000" cy="958849"/>
          </a:xfrm>
          <a:prstGeom prst="rect">
            <a:avLst/>
          </a:prstGeom>
          <a:solidFill>
            <a:schemeClr val="accent5">
              <a:lumMod val="40000"/>
              <a:lumOff val="60000"/>
            </a:schemeClr>
          </a:solidFill>
        </p:spPr>
        <p:txBody>
          <a:bodyPr anchor="ctr">
            <a:normAutofit fontScale="92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defRPr/>
            </a:pPr>
            <a:r>
              <a:rPr lang="ja-JP" altLang="en-US" sz="4400" b="1" kern="0" dirty="0">
                <a:latin typeface="メイリオ" panose="020B0604030504040204" pitchFamily="50" charset="-128"/>
                <a:ea typeface="メイリオ" panose="020B0604030504040204" pitchFamily="50" charset="-128"/>
                <a:cs typeface="Times New Roman" panose="02020603050405020304" pitchFamily="18" charset="0"/>
              </a:rPr>
              <a:t>「生きづらさ」ひとりで悩まず相談を</a:t>
            </a:r>
            <a:endParaRPr lang="ja-JP" altLang="en-US" sz="4400" b="1" dirty="0">
              <a:latin typeface="メイリオ" panose="020B0604030504040204" pitchFamily="50" charset="-128"/>
              <a:ea typeface="メイリオ" panose="020B0604030504040204" pitchFamily="50" charset="-128"/>
            </a:endParaRPr>
          </a:p>
        </p:txBody>
      </p:sp>
      <p:pic>
        <p:nvPicPr>
          <p:cNvPr id="9" name="図 8">
            <a:extLst>
              <a:ext uri="{FF2B5EF4-FFF2-40B4-BE49-F238E27FC236}">
                <a16:creationId xmlns:a16="http://schemas.microsoft.com/office/drawing/2014/main" id="{80313996-FA7C-4D03-9B9C-FE2FB4074CA7}"/>
              </a:ext>
            </a:extLst>
          </p:cNvPr>
          <p:cNvPicPr>
            <a:picLocks noChangeAspect="1"/>
          </p:cNvPicPr>
          <p:nvPr/>
        </p:nvPicPr>
        <p:blipFill>
          <a:blip r:embed="rId5"/>
          <a:stretch>
            <a:fillRect/>
          </a:stretch>
        </p:blipFill>
        <p:spPr>
          <a:xfrm>
            <a:off x="177441" y="1148975"/>
            <a:ext cx="6153232" cy="5625430"/>
          </a:xfrm>
          <a:prstGeom prst="rect">
            <a:avLst/>
          </a:prstGeom>
        </p:spPr>
      </p:pic>
      <p:grpSp>
        <p:nvGrpSpPr>
          <p:cNvPr id="10" name="グループ化 9">
            <a:extLst>
              <a:ext uri="{FF2B5EF4-FFF2-40B4-BE49-F238E27FC236}">
                <a16:creationId xmlns:a16="http://schemas.microsoft.com/office/drawing/2014/main" id="{B71D1CF8-805C-4C30-9D06-9EF1B0486A1C}"/>
              </a:ext>
            </a:extLst>
          </p:cNvPr>
          <p:cNvGrpSpPr/>
          <p:nvPr/>
        </p:nvGrpSpPr>
        <p:grpSpPr>
          <a:xfrm>
            <a:off x="5495269" y="4802010"/>
            <a:ext cx="3365031" cy="1554046"/>
            <a:chOff x="5710393" y="3102715"/>
            <a:chExt cx="3365031" cy="2039671"/>
          </a:xfrm>
        </p:grpSpPr>
        <p:sp>
          <p:nvSpPr>
            <p:cNvPr id="23" name="雲 22">
              <a:extLst>
                <a:ext uri="{FF2B5EF4-FFF2-40B4-BE49-F238E27FC236}">
                  <a16:creationId xmlns:a16="http://schemas.microsoft.com/office/drawing/2014/main" id="{3AB1CC9F-4CDA-44AF-8692-E5519B24F347}"/>
                </a:ext>
              </a:extLst>
            </p:cNvPr>
            <p:cNvSpPr/>
            <p:nvPr/>
          </p:nvSpPr>
          <p:spPr>
            <a:xfrm>
              <a:off x="5710393" y="3102715"/>
              <a:ext cx="3365031" cy="2039671"/>
            </a:xfrm>
            <a:prstGeom prst="cloud">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397"/>
            </a:p>
          </p:txBody>
        </p:sp>
        <p:sp>
          <p:nvSpPr>
            <p:cNvPr id="19" name="テキスト ボックス 18">
              <a:extLst>
                <a:ext uri="{FF2B5EF4-FFF2-40B4-BE49-F238E27FC236}">
                  <a16:creationId xmlns:a16="http://schemas.microsoft.com/office/drawing/2014/main" id="{EC7DB220-A1A9-4B4E-AE95-9D24A2E8600E}"/>
                </a:ext>
              </a:extLst>
            </p:cNvPr>
            <p:cNvSpPr txBox="1"/>
            <p:nvPr/>
          </p:nvSpPr>
          <p:spPr>
            <a:xfrm>
              <a:off x="6040230" y="3599384"/>
              <a:ext cx="2986005" cy="693780"/>
            </a:xfrm>
            <a:prstGeom prst="rect">
              <a:avLst/>
            </a:prstGeom>
            <a:noFill/>
          </p:spPr>
          <p:txBody>
            <a:bodyPr wrap="square" rtlCol="0">
              <a:spAutoFit/>
            </a:bodyPr>
            <a:lstStyle/>
            <a:p>
              <a:r>
                <a:rPr kumimoji="1" lang="ja-JP" altLang="en-US" sz="1954" b="1" dirty="0">
                  <a:latin typeface="メイリオ" panose="020B0604030504040204" pitchFamily="50" charset="-128"/>
                  <a:ea typeface="メイリオ" panose="020B0604030504040204" pitchFamily="50" charset="-128"/>
                </a:rPr>
                <a:t>家のごみ箱に、薬の瓶が大量に捨ててあった</a:t>
              </a:r>
              <a:endParaRPr kumimoji="1" lang="en-US" altLang="ja-JP" sz="1954" b="1" dirty="0">
                <a:latin typeface="メイリオ" panose="020B0604030504040204" pitchFamily="50" charset="-128"/>
                <a:ea typeface="メイリオ" panose="020B0604030504040204" pitchFamily="50" charset="-128"/>
              </a:endParaRPr>
            </a:p>
          </p:txBody>
        </p:sp>
      </p:grpSp>
      <p:grpSp>
        <p:nvGrpSpPr>
          <p:cNvPr id="22" name="グループ化 21">
            <a:extLst>
              <a:ext uri="{FF2B5EF4-FFF2-40B4-BE49-F238E27FC236}">
                <a16:creationId xmlns:a16="http://schemas.microsoft.com/office/drawing/2014/main" id="{EF402C57-08A5-483D-A475-7122415487C1}"/>
              </a:ext>
            </a:extLst>
          </p:cNvPr>
          <p:cNvGrpSpPr/>
          <p:nvPr/>
        </p:nvGrpSpPr>
        <p:grpSpPr>
          <a:xfrm>
            <a:off x="5495269" y="2633830"/>
            <a:ext cx="3365031" cy="1600360"/>
            <a:chOff x="5710393" y="3102715"/>
            <a:chExt cx="3365031" cy="2039671"/>
          </a:xfrm>
        </p:grpSpPr>
        <p:sp>
          <p:nvSpPr>
            <p:cNvPr id="25" name="雲 24">
              <a:extLst>
                <a:ext uri="{FF2B5EF4-FFF2-40B4-BE49-F238E27FC236}">
                  <a16:creationId xmlns:a16="http://schemas.microsoft.com/office/drawing/2014/main" id="{D4BB350C-5F9B-4C30-ACBF-8760AE8A5650}"/>
                </a:ext>
              </a:extLst>
            </p:cNvPr>
            <p:cNvSpPr/>
            <p:nvPr/>
          </p:nvSpPr>
          <p:spPr>
            <a:xfrm>
              <a:off x="5710393" y="3102715"/>
              <a:ext cx="3365031" cy="2039671"/>
            </a:xfrm>
            <a:prstGeom prst="cloud">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397"/>
            </a:p>
          </p:txBody>
        </p:sp>
        <p:sp>
          <p:nvSpPr>
            <p:cNvPr id="26" name="テキスト ボックス 25">
              <a:extLst>
                <a:ext uri="{FF2B5EF4-FFF2-40B4-BE49-F238E27FC236}">
                  <a16:creationId xmlns:a16="http://schemas.microsoft.com/office/drawing/2014/main" id="{3F370A9E-BDC5-4FF9-B13F-5E0FCD677E7F}"/>
                </a:ext>
              </a:extLst>
            </p:cNvPr>
            <p:cNvSpPr txBox="1"/>
            <p:nvPr/>
          </p:nvSpPr>
          <p:spPr>
            <a:xfrm>
              <a:off x="6040230" y="3599384"/>
              <a:ext cx="2986005" cy="884228"/>
            </a:xfrm>
            <a:prstGeom prst="rect">
              <a:avLst/>
            </a:prstGeom>
            <a:noFill/>
          </p:spPr>
          <p:txBody>
            <a:bodyPr wrap="square" rtlCol="0">
              <a:spAutoFit/>
            </a:bodyPr>
            <a:lstStyle/>
            <a:p>
              <a:r>
                <a:rPr lang="ja-JP" altLang="en-US" sz="1954" b="1" dirty="0">
                  <a:latin typeface="メイリオ" panose="020B0604030504040204" pitchFamily="50" charset="-128"/>
                  <a:ea typeface="メイリオ" panose="020B0604030504040204" pitchFamily="50" charset="-128"/>
                </a:rPr>
                <a:t>ふわふわしてきもちいい</a:t>
              </a:r>
              <a:endParaRPr lang="en-US" altLang="ja-JP" sz="1954" b="1" dirty="0">
                <a:latin typeface="メイリオ" panose="020B0604030504040204" pitchFamily="50" charset="-128"/>
                <a:ea typeface="メイリオ" panose="020B0604030504040204" pitchFamily="50" charset="-128"/>
              </a:endParaRPr>
            </a:p>
            <a:p>
              <a:r>
                <a:rPr lang="ja-JP" altLang="en-US" sz="1954" b="1" dirty="0">
                  <a:latin typeface="メイリオ" panose="020B0604030504040204" pitchFamily="50" charset="-128"/>
                  <a:ea typeface="メイリオ" panose="020B0604030504040204" pitchFamily="50" charset="-128"/>
                </a:rPr>
                <a:t>たくさん飲むと安心する</a:t>
              </a:r>
              <a:endParaRPr lang="en-US" altLang="ja-JP" sz="1954" b="1" dirty="0">
                <a:latin typeface="メイリオ" panose="020B0604030504040204" pitchFamily="50" charset="-128"/>
                <a:ea typeface="メイリオ" panose="020B0604030504040204" pitchFamily="50" charset="-128"/>
              </a:endParaRPr>
            </a:p>
          </p:txBody>
        </p:sp>
      </p:grpSp>
      <p:grpSp>
        <p:nvGrpSpPr>
          <p:cNvPr id="32" name="グループ化 31">
            <a:extLst>
              <a:ext uri="{FF2B5EF4-FFF2-40B4-BE49-F238E27FC236}">
                <a16:creationId xmlns:a16="http://schemas.microsoft.com/office/drawing/2014/main" id="{EBA55FA9-4BE9-4B10-A13A-4ED402C4D221}"/>
              </a:ext>
            </a:extLst>
          </p:cNvPr>
          <p:cNvGrpSpPr/>
          <p:nvPr/>
        </p:nvGrpSpPr>
        <p:grpSpPr>
          <a:xfrm>
            <a:off x="3699563" y="3888145"/>
            <a:ext cx="2538399" cy="1554046"/>
            <a:chOff x="5710393" y="3102715"/>
            <a:chExt cx="3365031" cy="2039671"/>
          </a:xfrm>
        </p:grpSpPr>
        <p:sp>
          <p:nvSpPr>
            <p:cNvPr id="33" name="雲 32">
              <a:extLst>
                <a:ext uri="{FF2B5EF4-FFF2-40B4-BE49-F238E27FC236}">
                  <a16:creationId xmlns:a16="http://schemas.microsoft.com/office/drawing/2014/main" id="{5FDB1C3D-062E-45E5-90D5-4C857C4BBE3B}"/>
                </a:ext>
              </a:extLst>
            </p:cNvPr>
            <p:cNvSpPr/>
            <p:nvPr/>
          </p:nvSpPr>
          <p:spPr>
            <a:xfrm>
              <a:off x="5710393" y="3102715"/>
              <a:ext cx="3365031" cy="2039671"/>
            </a:xfrm>
            <a:prstGeom prst="cloud">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397"/>
            </a:p>
          </p:txBody>
        </p:sp>
        <p:sp>
          <p:nvSpPr>
            <p:cNvPr id="34" name="テキスト ボックス 33">
              <a:extLst>
                <a:ext uri="{FF2B5EF4-FFF2-40B4-BE49-F238E27FC236}">
                  <a16:creationId xmlns:a16="http://schemas.microsoft.com/office/drawing/2014/main" id="{CCA31F4A-54F9-4606-967E-482493F31776}"/>
                </a:ext>
              </a:extLst>
            </p:cNvPr>
            <p:cNvSpPr txBox="1"/>
            <p:nvPr/>
          </p:nvSpPr>
          <p:spPr>
            <a:xfrm>
              <a:off x="6040231" y="3599384"/>
              <a:ext cx="2609395" cy="1305276"/>
            </a:xfrm>
            <a:prstGeom prst="rect">
              <a:avLst/>
            </a:prstGeom>
            <a:noFill/>
          </p:spPr>
          <p:txBody>
            <a:bodyPr wrap="square" rtlCol="0">
              <a:spAutoFit/>
            </a:bodyPr>
            <a:lstStyle/>
            <a:p>
              <a:r>
                <a:rPr lang="en-US" altLang="ja-JP" sz="1954" b="1" dirty="0">
                  <a:latin typeface="メイリオ" panose="020B0604030504040204" pitchFamily="50" charset="-128"/>
                  <a:ea typeface="メイリオ" panose="020B0604030504040204" pitchFamily="50" charset="-128"/>
                </a:rPr>
                <a:t>#</a:t>
              </a:r>
              <a:r>
                <a:rPr lang="ja-JP" altLang="en-US" sz="1954" b="1" dirty="0">
                  <a:latin typeface="メイリオ" panose="020B0604030504040204" pitchFamily="50" charset="-128"/>
                  <a:ea typeface="メイリオ" panose="020B0604030504040204" pitchFamily="50" charset="-128"/>
                </a:rPr>
                <a:t>咳止め　</a:t>
              </a:r>
              <a:endParaRPr lang="en-US" altLang="ja-JP" sz="1954" b="1" dirty="0">
                <a:latin typeface="メイリオ" panose="020B0604030504040204" pitchFamily="50" charset="-128"/>
                <a:ea typeface="メイリオ" panose="020B0604030504040204" pitchFamily="50" charset="-128"/>
              </a:endParaRPr>
            </a:p>
            <a:p>
              <a:r>
                <a:rPr lang="ja-JP" altLang="en-US" sz="1954" b="1" dirty="0">
                  <a:latin typeface="メイリオ" panose="020B0604030504040204" pitchFamily="50" charset="-128"/>
                  <a:ea typeface="メイリオ" panose="020B0604030504040204" pitchFamily="50" charset="-128"/>
                </a:rPr>
                <a:t>　　　＃風邪薬</a:t>
              </a:r>
              <a:endParaRPr lang="en-US" altLang="ja-JP" sz="1954" b="1" dirty="0">
                <a:latin typeface="メイリオ" panose="020B0604030504040204" pitchFamily="50" charset="-128"/>
                <a:ea typeface="メイリオ" panose="020B0604030504040204" pitchFamily="50" charset="-128"/>
              </a:endParaRPr>
            </a:p>
            <a:p>
              <a:r>
                <a:rPr kumimoji="1" lang="ja-JP" altLang="en-US" sz="1954" b="1" dirty="0">
                  <a:latin typeface="メイリオ" panose="020B0604030504040204" pitchFamily="50" charset="-128"/>
                  <a:ea typeface="メイリオ" panose="020B0604030504040204" pitchFamily="50" charset="-128"/>
                </a:rPr>
                <a:t>　＃</a:t>
              </a:r>
              <a:r>
                <a:rPr kumimoji="1" lang="en-US" altLang="ja-JP" sz="1954" b="1" dirty="0">
                  <a:latin typeface="メイリオ" panose="020B0604030504040204" pitchFamily="50" charset="-128"/>
                  <a:ea typeface="メイリオ" panose="020B0604030504040204" pitchFamily="50" charset="-128"/>
                </a:rPr>
                <a:t>OD</a:t>
              </a:r>
            </a:p>
          </p:txBody>
        </p:sp>
      </p:grpSp>
    </p:spTree>
    <p:extLst>
      <p:ext uri="{BB962C8B-B14F-4D97-AF65-F5344CB8AC3E}">
        <p14:creationId xmlns:p14="http://schemas.microsoft.com/office/powerpoint/2010/main" val="420178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362F0ACB-9A03-4838-BEC5-0E2D406A8E56}"/>
              </a:ext>
            </a:extLst>
          </p:cNvPr>
          <p:cNvSpPr/>
          <p:nvPr/>
        </p:nvSpPr>
        <p:spPr>
          <a:xfrm>
            <a:off x="97704" y="1765733"/>
            <a:ext cx="8948582" cy="4550933"/>
          </a:xfrm>
          <a:prstGeom prst="rect">
            <a:avLst/>
          </a:prstGeom>
          <a:solidFill>
            <a:schemeClr val="accent5">
              <a:lumMod val="40000"/>
              <a:lumOff val="6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latin typeface="メイリオ" panose="020B0604030504040204" pitchFamily="50" charset="-128"/>
              <a:ea typeface="メイリオ" panose="020B0604030504040204" pitchFamily="50" charset="-128"/>
            </a:endParaRPr>
          </a:p>
        </p:txBody>
      </p:sp>
      <p:sp>
        <p:nvSpPr>
          <p:cNvPr id="25" name="テキスト ボックス 5">
            <a:extLst>
              <a:ext uri="{FF2B5EF4-FFF2-40B4-BE49-F238E27FC236}">
                <a16:creationId xmlns:a16="http://schemas.microsoft.com/office/drawing/2014/main" id="{3F7360B1-7B65-46D1-9C8E-4FD8AAFAFDB8}"/>
              </a:ext>
            </a:extLst>
          </p:cNvPr>
          <p:cNvSpPr txBox="1">
            <a:spLocks noChangeArrowheads="1"/>
          </p:cNvSpPr>
          <p:nvPr/>
        </p:nvSpPr>
        <p:spPr bwMode="auto">
          <a:xfrm>
            <a:off x="346838" y="4223734"/>
            <a:ext cx="8450317" cy="14465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4400" b="1" dirty="0">
                <a:solidFill>
                  <a:srgbClr val="FF66FF"/>
                </a:solidFill>
                <a:latin typeface="メイリオ" panose="020B0604030504040204" pitchFamily="50" charset="-128"/>
                <a:ea typeface="メイリオ" panose="020B0604030504040204" pitchFamily="50" charset="-128"/>
              </a:rPr>
              <a:t>決められたルール</a:t>
            </a:r>
            <a:r>
              <a:rPr kumimoji="1" lang="ja-JP" altLang="en-US" sz="4400" b="1" dirty="0">
                <a:latin typeface="メイリオ" panose="020B0604030504040204" pitchFamily="50" charset="-128"/>
                <a:ea typeface="メイリオ" panose="020B0604030504040204" pitchFamily="50" charset="-128"/>
              </a:rPr>
              <a:t>を守らないで、薬物を使用すること</a:t>
            </a:r>
          </a:p>
        </p:txBody>
      </p:sp>
      <p:sp>
        <p:nvSpPr>
          <p:cNvPr id="26" name="次の値と等しい 25">
            <a:extLst>
              <a:ext uri="{FF2B5EF4-FFF2-40B4-BE49-F238E27FC236}">
                <a16:creationId xmlns:a16="http://schemas.microsoft.com/office/drawing/2014/main" id="{628B83CF-EE9A-4552-B894-80C55E38DD7A}"/>
              </a:ext>
            </a:extLst>
          </p:cNvPr>
          <p:cNvSpPr/>
          <p:nvPr/>
        </p:nvSpPr>
        <p:spPr>
          <a:xfrm rot="5400000">
            <a:off x="4210488" y="3174000"/>
            <a:ext cx="723014" cy="478467"/>
          </a:xfrm>
          <a:prstGeom prst="mathEqual">
            <a:avLst>
              <a:gd name="adj1" fmla="val 23520"/>
              <a:gd name="adj2" fmla="val 1176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0" name="テキスト ボックス 5">
            <a:extLst>
              <a:ext uri="{FF2B5EF4-FFF2-40B4-BE49-F238E27FC236}">
                <a16:creationId xmlns:a16="http://schemas.microsoft.com/office/drawing/2014/main" id="{5CD2490C-CEC2-4AC9-B9B8-2828A29CB53E}"/>
              </a:ext>
            </a:extLst>
          </p:cNvPr>
          <p:cNvSpPr txBox="1">
            <a:spLocks noChangeArrowheads="1"/>
          </p:cNvSpPr>
          <p:nvPr/>
        </p:nvSpPr>
        <p:spPr bwMode="auto">
          <a:xfrm>
            <a:off x="2738064" y="2126434"/>
            <a:ext cx="4146330" cy="1015663"/>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6000" b="1" dirty="0">
                <a:solidFill>
                  <a:srgbClr val="C00000"/>
                </a:solidFill>
                <a:latin typeface="メイリオ" panose="020B0604030504040204" pitchFamily="50" charset="-128"/>
                <a:ea typeface="メイリオ" panose="020B0604030504040204" pitchFamily="50" charset="-128"/>
              </a:rPr>
              <a:t>薬物乱用</a:t>
            </a:r>
          </a:p>
        </p:txBody>
      </p:sp>
      <p:sp>
        <p:nvSpPr>
          <p:cNvPr id="31" name="Text Box 2">
            <a:extLst>
              <a:ext uri="{FF2B5EF4-FFF2-40B4-BE49-F238E27FC236}">
                <a16:creationId xmlns:a16="http://schemas.microsoft.com/office/drawing/2014/main" id="{7FD15B70-5833-4057-A648-CAAFCC653D99}"/>
              </a:ext>
            </a:extLst>
          </p:cNvPr>
          <p:cNvSpPr txBox="1">
            <a:spLocks noChangeArrowheads="1"/>
          </p:cNvSpPr>
          <p:nvPr/>
        </p:nvSpPr>
        <p:spPr bwMode="auto">
          <a:xfrm>
            <a:off x="-5" y="150881"/>
            <a:ext cx="9144000" cy="1107996"/>
          </a:xfrm>
          <a:prstGeom prst="rect">
            <a:avLst/>
          </a:prstGeom>
          <a:solidFill>
            <a:schemeClr val="accent5">
              <a:lumMod val="40000"/>
              <a:lumOff val="60000"/>
            </a:schemeClr>
          </a:solidFill>
          <a:ln>
            <a:noFill/>
          </a:ln>
        </p:spPr>
        <p:txBody>
          <a:bodyPr wrap="square" anchor="b">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1" lang="ja-JP" altLang="en-US" sz="6600" b="1" dirty="0">
                <a:latin typeface="メイリオ" panose="020B0604030504040204" pitchFamily="50" charset="-128"/>
                <a:ea typeface="メイリオ" panose="020B0604030504040204" pitchFamily="50" charset="-128"/>
              </a:rPr>
              <a:t>「</a:t>
            </a:r>
            <a:r>
              <a:rPr kumimoji="1" lang="ja-JP" altLang="en-US" sz="6600" b="1" dirty="0">
                <a:solidFill>
                  <a:srgbClr val="C00000"/>
                </a:solidFill>
                <a:latin typeface="メイリオ" panose="020B0604030504040204" pitchFamily="50" charset="-128"/>
                <a:ea typeface="メイリオ" panose="020B0604030504040204" pitchFamily="50" charset="-128"/>
              </a:rPr>
              <a:t>薬物乱用</a:t>
            </a:r>
            <a:r>
              <a:rPr kumimoji="1" lang="ja-JP" altLang="en-US" sz="6600" b="1" dirty="0">
                <a:latin typeface="メイリオ" panose="020B0604030504040204" pitchFamily="50" charset="-128"/>
                <a:ea typeface="メイリオ" panose="020B0604030504040204" pitchFamily="50" charset="-128"/>
              </a:rPr>
              <a:t>」とは？</a:t>
            </a:r>
          </a:p>
        </p:txBody>
      </p:sp>
      <p:pic>
        <p:nvPicPr>
          <p:cNvPr id="32" name="図 1">
            <a:extLst>
              <a:ext uri="{FF2B5EF4-FFF2-40B4-BE49-F238E27FC236}">
                <a16:creationId xmlns:a16="http://schemas.microsoft.com/office/drawing/2014/main" id="{AD3C4CB3-A9A1-481D-9A31-88556E7E08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3" name="テキスト ボックス 32">
            <a:extLst>
              <a:ext uri="{FF2B5EF4-FFF2-40B4-BE49-F238E27FC236}">
                <a16:creationId xmlns:a16="http://schemas.microsoft.com/office/drawing/2014/main" id="{52D5EC86-984E-4726-AC85-805980A90532}"/>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Tree>
    <p:extLst>
      <p:ext uri="{BB962C8B-B14F-4D97-AF65-F5344CB8AC3E}">
        <p14:creationId xmlns:p14="http://schemas.microsoft.com/office/powerpoint/2010/main" val="348010818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C000"/>
        </a:solidFill>
        <a:effectLst>
          <a:softEdge rad="127000"/>
        </a:effectLst>
      </a:spPr>
      <a:bodyPr rtlCol="0" anchor="ctr"/>
      <a:lstStyle>
        <a:defPPr algn="ctr">
          <a:defRPr kumimoji="1" sz="2800" b="1" dirty="0">
            <a:latin typeface="メイリオ" panose="020B0604030504040204" pitchFamily="50" charset="-128"/>
            <a:ea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4200</TotalTime>
  <Words>4231</Words>
  <Application>Microsoft Office PowerPoint</Application>
  <PresentationFormat>画面に合わせる (4:3)</PresentationFormat>
  <Paragraphs>471</Paragraphs>
  <Slides>40</Slides>
  <Notes>40</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40</vt:i4>
      </vt:variant>
    </vt:vector>
  </HeadingPairs>
  <TitlesOfParts>
    <vt:vector size="48" baseType="lpstr">
      <vt:lpstr>HG丸ｺﾞｼｯｸM-PRO</vt:lpstr>
      <vt:lpstr>UD Digi Kyokasho NK-R</vt:lpstr>
      <vt:lpstr>メイリオ</vt:lpstr>
      <vt:lpstr>游ゴシック</vt:lpstr>
      <vt:lpstr>游ゴシック Light</vt:lpstr>
      <vt:lpstr>Arial</vt:lpstr>
      <vt:lpstr>Office テーマ</vt:lpstr>
      <vt:lpstr>Image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野崎 哲也</dc:creator>
  <cp:lastModifiedBy>原田俊介</cp:lastModifiedBy>
  <cp:revision>179</cp:revision>
  <cp:lastPrinted>2024-03-15T11:38:30Z</cp:lastPrinted>
  <dcterms:created xsi:type="dcterms:W3CDTF">2022-07-15T06:09:39Z</dcterms:created>
  <dcterms:modified xsi:type="dcterms:W3CDTF">2024-03-15T11:52:57Z</dcterms:modified>
</cp:coreProperties>
</file>