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7" r:id="rId1"/>
  </p:sldMasterIdLst>
  <p:notesMasterIdLst>
    <p:notesMasterId r:id="rId61"/>
  </p:notesMasterIdLst>
  <p:sldIdLst>
    <p:sldId id="256" r:id="rId2"/>
    <p:sldId id="304" r:id="rId3"/>
    <p:sldId id="259" r:id="rId4"/>
    <p:sldId id="260" r:id="rId5"/>
    <p:sldId id="1906" r:id="rId6"/>
    <p:sldId id="1888" r:id="rId7"/>
    <p:sldId id="1890" r:id="rId8"/>
    <p:sldId id="266" r:id="rId9"/>
    <p:sldId id="1863" r:id="rId10"/>
    <p:sldId id="1864" r:id="rId11"/>
    <p:sldId id="387" r:id="rId12"/>
    <p:sldId id="386" r:id="rId13"/>
    <p:sldId id="1870" r:id="rId14"/>
    <p:sldId id="356" r:id="rId15"/>
    <p:sldId id="1897" r:id="rId16"/>
    <p:sldId id="280" r:id="rId17"/>
    <p:sldId id="267" r:id="rId18"/>
    <p:sldId id="381" r:id="rId19"/>
    <p:sldId id="265" r:id="rId20"/>
    <p:sldId id="968" r:id="rId21"/>
    <p:sldId id="1872" r:id="rId22"/>
    <p:sldId id="274" r:id="rId23"/>
    <p:sldId id="276" r:id="rId24"/>
    <p:sldId id="390" r:id="rId25"/>
    <p:sldId id="1874" r:id="rId26"/>
    <p:sldId id="1875" r:id="rId27"/>
    <p:sldId id="281" r:id="rId28"/>
    <p:sldId id="1858" r:id="rId29"/>
    <p:sldId id="1909" r:id="rId30"/>
    <p:sldId id="1878" r:id="rId31"/>
    <p:sldId id="1881" r:id="rId32"/>
    <p:sldId id="1893" r:id="rId33"/>
    <p:sldId id="1894" r:id="rId34"/>
    <p:sldId id="1882" r:id="rId35"/>
    <p:sldId id="1883" r:id="rId36"/>
    <p:sldId id="1891" r:id="rId37"/>
    <p:sldId id="1892" r:id="rId38"/>
    <p:sldId id="1884" r:id="rId39"/>
    <p:sldId id="1885" r:id="rId40"/>
    <p:sldId id="1895" r:id="rId41"/>
    <p:sldId id="1896" r:id="rId42"/>
    <p:sldId id="1886" r:id="rId43"/>
    <p:sldId id="1887" r:id="rId44"/>
    <p:sldId id="283" r:id="rId45"/>
    <p:sldId id="289" r:id="rId46"/>
    <p:sldId id="1907" r:id="rId47"/>
    <p:sldId id="1908" r:id="rId48"/>
    <p:sldId id="1866" r:id="rId49"/>
    <p:sldId id="269" r:id="rId50"/>
    <p:sldId id="292" r:id="rId51"/>
    <p:sldId id="350" r:id="rId52"/>
    <p:sldId id="349" r:id="rId53"/>
    <p:sldId id="364" r:id="rId54"/>
    <p:sldId id="991" r:id="rId55"/>
    <p:sldId id="1869" r:id="rId56"/>
    <p:sldId id="365" r:id="rId57"/>
    <p:sldId id="1868" r:id="rId58"/>
    <p:sldId id="317" r:id="rId59"/>
    <p:sldId id="257" r:id="rId6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DB3"/>
    <a:srgbClr val="FF66FF"/>
    <a:srgbClr val="FF9933"/>
    <a:srgbClr val="0000FF"/>
    <a:srgbClr val="FEECFD"/>
    <a:srgbClr val="FCD8FA"/>
    <a:srgbClr val="FF6600"/>
    <a:srgbClr val="009900"/>
    <a:srgbClr val="FFECAF"/>
    <a:srgbClr val="FF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6" autoAdjust="0"/>
    <p:restoredTop sz="71805" autoAdjust="0"/>
  </p:normalViewPr>
  <p:slideViewPr>
    <p:cSldViewPr snapToGrid="0">
      <p:cViewPr varScale="1">
        <p:scale>
          <a:sx n="79" d="100"/>
          <a:sy n="79" d="100"/>
        </p:scale>
        <p:origin x="15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b="1"/>
              <a:t>大麻を初めて使用した経緯（初回使用年齢層別）</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9.7839247707931232E-2"/>
          <c:y val="6.1931581506746922E-2"/>
          <c:w val="0.88576892736567647"/>
          <c:h val="0.8900886027165763"/>
        </c:manualLayout>
      </c:layout>
      <c:barChart>
        <c:barDir val="bar"/>
        <c:grouping val="percentStacked"/>
        <c:varyColors val="0"/>
        <c:ser>
          <c:idx val="0"/>
          <c:order val="0"/>
          <c:tx>
            <c:strRef>
              <c:f>Sheet1!$B$1</c:f>
              <c:strCache>
                <c:ptCount val="1"/>
                <c:pt idx="0">
                  <c:v>誘われて</c:v>
                </c:pt>
              </c:strCache>
            </c:strRef>
          </c:tx>
          <c:spPr>
            <a:solidFill>
              <a:schemeClr val="accent1">
                <a:lumMod val="40000"/>
                <a:lumOff val="60000"/>
              </a:schemeClr>
            </a:solidFill>
            <a:ln>
              <a:solidFill>
                <a:schemeClr val="bg1">
                  <a:lumMod val="50000"/>
                </a:schemeClr>
              </a:solidFill>
            </a:ln>
            <a:effectLst/>
          </c:spPr>
          <c:invertIfNegative val="0"/>
          <c:dLbls>
            <c:dLbl>
              <c:idx val="0"/>
              <c:tx>
                <c:rich>
                  <a:bodyPr/>
                  <a:lstStyle/>
                  <a:p>
                    <a:fld id="{0D74FD10-5D86-43E3-ADB4-7E4536CB4B47}" type="CELLRANGE">
                      <a:rPr lang="en-US" altLang="ja-JP" b="1" baseline="0" dirty="0">
                        <a:solidFill>
                          <a:schemeClr val="tx1"/>
                        </a:solidFill>
                        <a:latin typeface="メイリオ" panose="020B0604030504040204" pitchFamily="50" charset="-128"/>
                        <a:ea typeface="メイリオ" panose="020B0604030504040204" pitchFamily="50" charset="-128"/>
                      </a:rPr>
                      <a:pPr/>
                      <a:t>[CELLRANGE]</a:t>
                    </a:fld>
                    <a:r>
                      <a:rPr lang="en-US" altLang="ja-JP" b="1" baseline="0" dirty="0">
                        <a:solidFill>
                          <a:schemeClr val="tx1"/>
                        </a:solidFill>
                        <a:latin typeface="メイリオ" panose="020B0604030504040204" pitchFamily="50" charset="-128"/>
                        <a:ea typeface="メイリオ" panose="020B0604030504040204" pitchFamily="50" charset="-128"/>
                      </a:rPr>
                      <a:t>, </a:t>
                    </a:r>
                    <a:fld id="{C8131B76-918F-4D8B-98FF-E7C1FB1A0B94}" type="VALUE">
                      <a:rPr lang="en-US" altLang="ja-JP" b="1" baseline="0" dirty="0">
                        <a:solidFill>
                          <a:schemeClr val="tx1"/>
                        </a:solidFill>
                        <a:latin typeface="メイリオ" panose="020B0604030504040204" pitchFamily="50" charset="-128"/>
                        <a:ea typeface="メイリオ" panose="020B0604030504040204" pitchFamily="50" charset="-128"/>
                      </a:rPr>
                      <a:pPr/>
                      <a:t>[値]</a:t>
                    </a:fld>
                    <a:endParaRPr lang="en-US" altLang="ja-JP" b="1" baseline="0" dirty="0">
                      <a:solidFill>
                        <a:schemeClr val="tx1"/>
                      </a:solidFill>
                      <a:latin typeface="メイリオ" panose="020B0604030504040204" pitchFamily="50" charset="-128"/>
                      <a:ea typeface="メイリオ" panose="020B0604030504040204" pitchFamily="50" charset="-128"/>
                    </a:endParaRPr>
                  </a:p>
                </c:rich>
              </c:tx>
              <c:showLegendKey val="0"/>
              <c:showVal val="1"/>
              <c:showCatName val="0"/>
              <c:showSerName val="0"/>
              <c:showPercent val="0"/>
              <c:showBubbleSize val="0"/>
              <c:extLst>
                <c:ext xmlns:c15="http://schemas.microsoft.com/office/drawing/2012/chart" uri="{CE6537A1-D6FC-4f65-9D91-7224C49458BB}">
                  <c15:layout>
                    <c:manualLayout>
                      <c:w val="0.24532707157010689"/>
                      <c:h val="5.0454438055065214E-2"/>
                    </c:manualLayout>
                  </c15:layout>
                  <c15:dlblFieldTable/>
                  <c15:showDataLabelsRange val="1"/>
                </c:ext>
                <c:ext xmlns:c16="http://schemas.microsoft.com/office/drawing/2014/chart" uri="{C3380CC4-5D6E-409C-BE32-E72D297353CC}">
                  <c16:uniqueId val="{00000000-9565-4A5B-B2B3-052CDE87100B}"/>
                </c:ext>
              </c:extLst>
            </c:dLbl>
            <c:dLbl>
              <c:idx val="1"/>
              <c:tx>
                <c:rich>
                  <a:bodyPr/>
                  <a:lstStyle/>
                  <a:p>
                    <a:fld id="{B4C91BB5-F9A1-4B89-A141-504E80CC4B31}" type="CELLRANGE">
                      <a:rPr lang="en-US" altLang="ja-JP"/>
                      <a:pPr/>
                      <a:t>[CELLRANGE]</a:t>
                    </a:fld>
                    <a:r>
                      <a:rPr lang="en-US" altLang="ja-JP" baseline="0"/>
                      <a:t>, </a:t>
                    </a:r>
                    <a:fld id="{55B36272-4AB1-41CB-9388-65BBEEA8C0FF}" type="VALUE">
                      <a:rPr lang="en-US" altLang="ja-JP" baseline="0"/>
                      <a:pPr/>
                      <a:t>[値]</a:t>
                    </a:fld>
                    <a:endParaRPr lang="en-US" altLang="ja-JP"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565-4A5B-B2B3-052CDE87100B}"/>
                </c:ext>
              </c:extLst>
            </c:dLbl>
            <c:dLbl>
              <c:idx val="2"/>
              <c:tx>
                <c:rich>
                  <a:bodyPr/>
                  <a:lstStyle/>
                  <a:p>
                    <a:fld id="{CCD1831C-B7B7-420F-9661-721A50CC89A6}" type="CELLRANGE">
                      <a:rPr lang="en-US" altLang="ja-JP"/>
                      <a:pPr/>
                      <a:t>[CELLRANGE]</a:t>
                    </a:fld>
                    <a:r>
                      <a:rPr lang="en-US" altLang="ja-JP" baseline="0"/>
                      <a:t>, </a:t>
                    </a:r>
                    <a:fld id="{FE3E2872-57A8-4CBF-BA62-5996C0C9ADF6}" type="VALUE">
                      <a:rPr lang="en-US" altLang="ja-JP" baseline="0"/>
                      <a:pPr/>
                      <a:t>[値]</a:t>
                    </a:fld>
                    <a:endParaRPr lang="en-US" altLang="ja-JP"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565-4A5B-B2B3-052CDE87100B}"/>
                </c:ext>
              </c:extLst>
            </c:dLbl>
            <c:dLbl>
              <c:idx val="3"/>
              <c:tx>
                <c:rich>
                  <a:bodyPr/>
                  <a:lstStyle/>
                  <a:p>
                    <a:fld id="{FAAFCB9C-A58C-4773-B4BA-3F1AE4F0A8DD}" type="CELLRANGE">
                      <a:rPr lang="en-US" altLang="ja-JP"/>
                      <a:pPr/>
                      <a:t>[CELLRANGE]</a:t>
                    </a:fld>
                    <a:r>
                      <a:rPr lang="en-US" altLang="ja-JP" baseline="0"/>
                      <a:t>, </a:t>
                    </a:r>
                    <a:fld id="{6231F194-3783-4381-93C2-35FA6028ACA3}" type="VALUE">
                      <a:rPr lang="en-US" altLang="ja-JP" baseline="0"/>
                      <a:pPr/>
                      <a:t>[値]</a:t>
                    </a:fld>
                    <a:endParaRPr lang="en-US" altLang="ja-JP"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565-4A5B-B2B3-052CDE87100B}"/>
                </c:ext>
              </c:extLst>
            </c:dLbl>
            <c:dLbl>
              <c:idx val="4"/>
              <c:tx>
                <c:rich>
                  <a:bodyPr/>
                  <a:lstStyle/>
                  <a:p>
                    <a:fld id="{72E0C4D1-CBE9-4F5D-AD7A-81E6D958D541}" type="CELLRANGE">
                      <a:rPr lang="en-US" altLang="ja-JP"/>
                      <a:pPr/>
                      <a:t>[CELLRANGE]</a:t>
                    </a:fld>
                    <a:r>
                      <a:rPr lang="en-US" altLang="ja-JP" baseline="0"/>
                      <a:t>, </a:t>
                    </a:r>
                    <a:fld id="{39415D82-ED3C-4DF9-B57F-536B2C7A75A1}" type="VALUE">
                      <a:rPr lang="en-US" altLang="ja-JP" baseline="0"/>
                      <a:pPr/>
                      <a:t>[値]</a:t>
                    </a:fld>
                    <a:endParaRPr lang="en-US" altLang="ja-JP"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565-4A5B-B2B3-052CDE87100B}"/>
                </c:ext>
              </c:extLst>
            </c:dLbl>
            <c:dLbl>
              <c:idx val="5"/>
              <c:tx>
                <c:rich>
                  <a:bodyPr/>
                  <a:lstStyle/>
                  <a:p>
                    <a:endParaRPr lang="en-US" altLang="ja-JP"/>
                  </a:p>
                </c:rich>
              </c:tx>
              <c:showLegendKey val="0"/>
              <c:showVal val="1"/>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A16A-4FA8-8ED7-F66E3A69373C}"/>
                </c:ext>
              </c:extLst>
            </c:dLbl>
            <c:numFmt formatCode="#,##0&quot;人&quot;" sourceLinked="0"/>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全体</c:v>
                </c:pt>
                <c:pt idx="1">
                  <c:v>20歳未満</c:v>
                </c:pt>
                <c:pt idx="2">
                  <c:v>20歳代</c:v>
                </c:pt>
                <c:pt idx="3">
                  <c:v>30歳代</c:v>
                </c:pt>
                <c:pt idx="4">
                  <c:v>40歳代</c:v>
                </c:pt>
              </c:strCache>
            </c:strRef>
          </c:cat>
          <c:val>
            <c:numRef>
              <c:f>Sheet1!$B$2:$B$7</c:f>
              <c:numCache>
                <c:formatCode>General</c:formatCode>
                <c:ptCount val="6"/>
                <c:pt idx="0">
                  <c:v>634</c:v>
                </c:pt>
                <c:pt idx="1">
                  <c:v>381</c:v>
                </c:pt>
                <c:pt idx="2">
                  <c:v>213</c:v>
                </c:pt>
                <c:pt idx="3">
                  <c:v>19</c:v>
                </c:pt>
                <c:pt idx="4">
                  <c:v>8</c:v>
                </c:pt>
              </c:numCache>
            </c:numRef>
          </c:val>
          <c:extLst>
            <c:ext xmlns:c15="http://schemas.microsoft.com/office/drawing/2012/chart" uri="{02D57815-91ED-43cb-92C2-25804820EDAC}">
              <c15:datalabelsRange>
                <c15:f>Sheet1!$F$2:$F$6</c15:f>
                <c15:dlblRangeCache>
                  <c:ptCount val="5"/>
                  <c:pt idx="0">
                    <c:v>69.6%</c:v>
                  </c:pt>
                  <c:pt idx="1">
                    <c:v>80.2%</c:v>
                  </c:pt>
                  <c:pt idx="2">
                    <c:v>70.8%</c:v>
                  </c:pt>
                  <c:pt idx="3">
                    <c:v>47.5%</c:v>
                  </c:pt>
                  <c:pt idx="4">
                    <c:v>57.1%</c:v>
                  </c:pt>
                </c15:dlblRangeCache>
              </c15:datalabelsRange>
            </c:ext>
            <c:ext xmlns:c16="http://schemas.microsoft.com/office/drawing/2014/chart" uri="{C3380CC4-5D6E-409C-BE32-E72D297353CC}">
              <c16:uniqueId val="{00000005-9565-4A5B-B2B3-052CDE87100B}"/>
            </c:ext>
          </c:extLst>
        </c:ser>
        <c:ser>
          <c:idx val="1"/>
          <c:order val="1"/>
          <c:tx>
            <c:strRef>
              <c:f>Sheet1!$C$1</c:f>
              <c:strCache>
                <c:ptCount val="1"/>
                <c:pt idx="0">
                  <c:v>自分から求めて</c:v>
                </c:pt>
              </c:strCache>
            </c:strRef>
          </c:tx>
          <c:spPr>
            <a:solidFill>
              <a:schemeClr val="accent5"/>
            </a:solidFill>
            <a:ln>
              <a:solidFill>
                <a:schemeClr val="bg1">
                  <a:lumMod val="50000"/>
                </a:schemeClr>
              </a:solidFill>
            </a:ln>
            <a:effectLst/>
          </c:spPr>
          <c:invertIfNegative val="0"/>
          <c:dLbls>
            <c:dLbl>
              <c:idx val="0"/>
              <c:tx>
                <c:rich>
                  <a:bodyPr/>
                  <a:lstStyle/>
                  <a:p>
                    <a:fld id="{D2F7DFB3-E6F6-4EB5-B404-9BAE918FE2FB}" type="CELLRANGE">
                      <a:rPr lang="en-US" altLang="ja-JP"/>
                      <a:pPr/>
                      <a:t>[CELLRANGE]</a:t>
                    </a:fld>
                    <a:r>
                      <a:rPr lang="en-US" altLang="ja-JP" baseline="0"/>
                      <a:t>, </a:t>
                    </a:r>
                    <a:fld id="{1101F9C2-820F-4D55-BAC6-08AA33D302C0}" type="VALUE">
                      <a:rPr lang="en-US" altLang="ja-JP" baseline="0"/>
                      <a:pPr/>
                      <a:t>[値]</a:t>
                    </a:fld>
                    <a:endParaRPr lang="en-US" altLang="ja-JP"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565-4A5B-B2B3-052CDE87100B}"/>
                </c:ext>
              </c:extLst>
            </c:dLbl>
            <c:dLbl>
              <c:idx val="1"/>
              <c:tx>
                <c:rich>
                  <a:bodyPr/>
                  <a:lstStyle/>
                  <a:p>
                    <a:fld id="{0323154C-85CE-4108-AE82-A1627661ABF4}" type="CELLRANGE">
                      <a:rPr lang="en-US" altLang="ja-JP"/>
                      <a:pPr/>
                      <a:t>[CELLRANGE]</a:t>
                    </a:fld>
                    <a:r>
                      <a:rPr lang="en-US" altLang="ja-JP" baseline="0"/>
                      <a:t>, </a:t>
                    </a:r>
                    <a:fld id="{31939325-5930-4ED5-8058-18BD0C084DE4}" type="VALUE">
                      <a:rPr lang="en-US" altLang="ja-JP" baseline="0"/>
                      <a:pPr/>
                      <a:t>[値]</a:t>
                    </a:fld>
                    <a:endParaRPr lang="en-US" altLang="ja-JP"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565-4A5B-B2B3-052CDE87100B}"/>
                </c:ext>
              </c:extLst>
            </c:dLbl>
            <c:dLbl>
              <c:idx val="2"/>
              <c:tx>
                <c:rich>
                  <a:bodyPr/>
                  <a:lstStyle/>
                  <a:p>
                    <a:fld id="{9E99E81E-74B8-454D-85E6-1850ECF8B8FF}" type="CELLRANGE">
                      <a:rPr lang="en-US" altLang="ja-JP"/>
                      <a:pPr/>
                      <a:t>[CELLRANGE]</a:t>
                    </a:fld>
                    <a:r>
                      <a:rPr lang="en-US" altLang="ja-JP" baseline="0"/>
                      <a:t>, </a:t>
                    </a:r>
                    <a:fld id="{536BB9C5-7E84-4B8E-96A7-32476ACF0661}" type="VALUE">
                      <a:rPr lang="en-US" altLang="ja-JP" baseline="0"/>
                      <a:pPr/>
                      <a:t>[値]</a:t>
                    </a:fld>
                    <a:endParaRPr lang="en-US" altLang="ja-JP"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565-4A5B-B2B3-052CDE87100B}"/>
                </c:ext>
              </c:extLst>
            </c:dLbl>
            <c:dLbl>
              <c:idx val="3"/>
              <c:tx>
                <c:rich>
                  <a:bodyPr/>
                  <a:lstStyle/>
                  <a:p>
                    <a:fld id="{95CBEE6B-05D7-4BF2-ACCF-DA91055D7614}" type="CELLRANGE">
                      <a:rPr lang="en-US" altLang="ja-JP"/>
                      <a:pPr/>
                      <a:t>[CELLRANGE]</a:t>
                    </a:fld>
                    <a:r>
                      <a:rPr lang="en-US" altLang="ja-JP" baseline="0"/>
                      <a:t>, </a:t>
                    </a:r>
                    <a:fld id="{1DC174C5-F0FB-4B8E-9B84-D13168E1F2AA}" type="VALUE">
                      <a:rPr lang="en-US" altLang="ja-JP" baseline="0"/>
                      <a:pPr/>
                      <a:t>[値]</a:t>
                    </a:fld>
                    <a:endParaRPr lang="en-US" altLang="ja-JP"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565-4A5B-B2B3-052CDE87100B}"/>
                </c:ext>
              </c:extLst>
            </c:dLbl>
            <c:dLbl>
              <c:idx val="4"/>
              <c:tx>
                <c:rich>
                  <a:bodyPr/>
                  <a:lstStyle/>
                  <a:p>
                    <a:fld id="{9609796E-817B-4B06-9BD8-03859ADF9571}" type="CELLRANGE">
                      <a:rPr lang="en-US" altLang="ja-JP"/>
                      <a:pPr/>
                      <a:t>[CELLRANGE]</a:t>
                    </a:fld>
                    <a:r>
                      <a:rPr lang="en-US" altLang="ja-JP" baseline="0"/>
                      <a:t>, </a:t>
                    </a:r>
                    <a:fld id="{1EC5B049-8B0B-4AED-A625-91DF92C32C75}" type="VALUE">
                      <a:rPr lang="en-US" altLang="ja-JP" baseline="0"/>
                      <a:pPr/>
                      <a:t>[値]</a:t>
                    </a:fld>
                    <a:endParaRPr lang="en-US" altLang="ja-JP"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565-4A5B-B2B3-052CDE87100B}"/>
                </c:ext>
              </c:extLst>
            </c:dLbl>
            <c:dLbl>
              <c:idx val="5"/>
              <c:tx>
                <c:rich>
                  <a:bodyPr/>
                  <a:lstStyle/>
                  <a:p>
                    <a:endParaRPr lang="en-US" altLang="ja-JP"/>
                  </a:p>
                </c:rich>
              </c:tx>
              <c:showLegendKey val="0"/>
              <c:showVal val="1"/>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A16A-4FA8-8ED7-F66E3A69373C}"/>
                </c:ext>
              </c:extLst>
            </c:dLbl>
            <c:numFmt formatCode="#,##0&quot;人&quot;" sourceLinked="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全体</c:v>
                </c:pt>
                <c:pt idx="1">
                  <c:v>20歳未満</c:v>
                </c:pt>
                <c:pt idx="2">
                  <c:v>20歳代</c:v>
                </c:pt>
                <c:pt idx="3">
                  <c:v>30歳代</c:v>
                </c:pt>
                <c:pt idx="4">
                  <c:v>40歳代</c:v>
                </c:pt>
              </c:strCache>
            </c:strRef>
          </c:cat>
          <c:val>
            <c:numRef>
              <c:f>Sheet1!$C$2:$C$7</c:f>
              <c:numCache>
                <c:formatCode>General</c:formatCode>
                <c:ptCount val="6"/>
                <c:pt idx="0">
                  <c:v>188</c:v>
                </c:pt>
                <c:pt idx="1">
                  <c:v>86</c:v>
                </c:pt>
                <c:pt idx="2">
                  <c:v>80</c:v>
                </c:pt>
                <c:pt idx="3">
                  <c:v>15</c:v>
                </c:pt>
                <c:pt idx="4">
                  <c:v>5</c:v>
                </c:pt>
              </c:numCache>
            </c:numRef>
          </c:val>
          <c:extLst>
            <c:ext xmlns:c15="http://schemas.microsoft.com/office/drawing/2012/chart" uri="{02D57815-91ED-43cb-92C2-25804820EDAC}">
              <c15:datalabelsRange>
                <c15:f>Sheet1!$G$2:$G$6</c15:f>
                <c15:dlblRangeCache>
                  <c:ptCount val="5"/>
                  <c:pt idx="0">
                    <c:v>20.6%</c:v>
                  </c:pt>
                  <c:pt idx="1">
                    <c:v>18.1%</c:v>
                  </c:pt>
                  <c:pt idx="2">
                    <c:v>26.6%</c:v>
                  </c:pt>
                  <c:pt idx="3">
                    <c:v>37.5%</c:v>
                  </c:pt>
                  <c:pt idx="4">
                    <c:v>37.5%</c:v>
                  </c:pt>
                </c15:dlblRangeCache>
              </c15:datalabelsRange>
            </c:ext>
            <c:ext xmlns:c16="http://schemas.microsoft.com/office/drawing/2014/chart" uri="{C3380CC4-5D6E-409C-BE32-E72D297353CC}">
              <c16:uniqueId val="{0000000B-9565-4A5B-B2B3-052CDE87100B}"/>
            </c:ext>
          </c:extLst>
        </c:ser>
        <c:ser>
          <c:idx val="2"/>
          <c:order val="2"/>
          <c:tx>
            <c:strRef>
              <c:f>Sheet1!$D$1</c:f>
              <c:strCache>
                <c:ptCount val="1"/>
                <c:pt idx="0">
                  <c:v>その他</c:v>
                </c:pt>
              </c:strCache>
            </c:strRef>
          </c:tx>
          <c:spPr>
            <a:pattFill prst="pct20">
              <a:fgClr>
                <a:srgbClr val="0000FF"/>
              </a:fgClr>
              <a:bgClr>
                <a:schemeClr val="bg1"/>
              </a:bgClr>
            </a:pattFill>
            <a:ln>
              <a:solidFill>
                <a:schemeClr val="bg1">
                  <a:lumMod val="50000"/>
                </a:schemeClr>
              </a:solidFill>
            </a:ln>
            <a:effectLst/>
          </c:spPr>
          <c:invertIfNegative val="0"/>
          <c:dLbls>
            <c:dLbl>
              <c:idx val="0"/>
              <c:layout>
                <c:manualLayout>
                  <c:x val="-1.1413346358328075E-2"/>
                  <c:y val="8.7149063768213783E-2"/>
                </c:manualLayout>
              </c:layout>
              <c:tx>
                <c:rich>
                  <a:bodyPr/>
                  <a:lstStyle/>
                  <a:p>
                    <a:fld id="{8459255F-813A-44D8-9D4C-823AF6991E40}" type="CELLRANGE">
                      <a:rPr lang="en-US" altLang="ja-JP" baseline="0"/>
                      <a:pPr/>
                      <a:t>[CELLRANGE]</a:t>
                    </a:fld>
                    <a:r>
                      <a:rPr lang="en-US" altLang="ja-JP" baseline="0"/>
                      <a:t>, </a:t>
                    </a:r>
                    <a:fld id="{C48E28F5-357F-4E76-A6C0-B373C3154C09}" type="VALUE">
                      <a:rPr lang="en-US" altLang="ja-JP" baseline="0"/>
                      <a:pPr/>
                      <a:t>[値]</a:t>
                    </a:fld>
                    <a:endParaRPr lang="en-US" altLang="ja-JP"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9565-4A5B-B2B3-052CDE87100B}"/>
                </c:ext>
              </c:extLst>
            </c:dLbl>
            <c:dLbl>
              <c:idx val="1"/>
              <c:layout>
                <c:manualLayout>
                  <c:x val="-8.5600097687461608E-3"/>
                  <c:y val="8.0082953537636031E-2"/>
                </c:manualLayout>
              </c:layout>
              <c:tx>
                <c:rich>
                  <a:bodyPr/>
                  <a:lstStyle/>
                  <a:p>
                    <a:fld id="{AD89B127-D4B8-46A5-A6C1-E8E961092E14}" type="CELLRANGE">
                      <a:rPr lang="en-US" altLang="ja-JP" baseline="0"/>
                      <a:pPr/>
                      <a:t>[CELLRANGE]</a:t>
                    </a:fld>
                    <a:r>
                      <a:rPr lang="en-US" altLang="ja-JP" baseline="0"/>
                      <a:t>, </a:t>
                    </a:r>
                    <a:fld id="{2503D302-6DC6-429D-8ABA-28CEAD3879DC}" type="VALUE">
                      <a:rPr lang="en-US" altLang="ja-JP" baseline="0"/>
                      <a:pPr/>
                      <a:t>[値]</a:t>
                    </a:fld>
                    <a:endParaRPr lang="en-US" altLang="ja-JP"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9565-4A5B-B2B3-052CDE87100B}"/>
                </c:ext>
              </c:extLst>
            </c:dLbl>
            <c:dLbl>
              <c:idx val="2"/>
              <c:layout>
                <c:manualLayout>
                  <c:x val="-7.1333414739550467E-3"/>
                  <c:y val="8.0082768075425262E-2"/>
                </c:manualLayout>
              </c:layout>
              <c:tx>
                <c:rich>
                  <a:bodyPr/>
                  <a:lstStyle/>
                  <a:p>
                    <a:fld id="{8B883F09-00DB-4FEA-8E8F-82B2DCE10D4C}" type="CELLRANGE">
                      <a:rPr lang="en-US" altLang="ja-JP" baseline="0"/>
                      <a:pPr/>
                      <a:t>[CELLRANGE]</a:t>
                    </a:fld>
                    <a:r>
                      <a:rPr lang="en-US" altLang="ja-JP" baseline="0"/>
                      <a:t>, </a:t>
                    </a:r>
                    <a:fld id="{684EC802-D3C2-4D3D-93A6-2E4F620676DB}" type="VALUE">
                      <a:rPr lang="en-US" altLang="ja-JP" baseline="0"/>
                      <a:pPr/>
                      <a:t>[値]</a:t>
                    </a:fld>
                    <a:endParaRPr lang="en-US" altLang="ja-JP"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9565-4A5B-B2B3-052CDE87100B}"/>
                </c:ext>
              </c:extLst>
            </c:dLbl>
            <c:dLbl>
              <c:idx val="3"/>
              <c:tx>
                <c:rich>
                  <a:bodyPr/>
                  <a:lstStyle/>
                  <a:p>
                    <a:fld id="{9D51249F-4411-4C85-BCD2-438F2CCD8C10}" type="CELLRANGE">
                      <a:rPr lang="en-US" altLang="ja-JP"/>
                      <a:pPr/>
                      <a:t>[CELLRANGE]</a:t>
                    </a:fld>
                    <a:r>
                      <a:rPr lang="en-US" altLang="ja-JP" baseline="0"/>
                      <a:t>, </a:t>
                    </a:r>
                    <a:fld id="{F01FF0C9-797A-4AF4-A960-4DFA59EF8D06}" type="VALUE">
                      <a:rPr lang="en-US" altLang="ja-JP" baseline="0"/>
                      <a:pPr/>
                      <a:t>[値]</a:t>
                    </a:fld>
                    <a:endParaRPr lang="en-US" altLang="ja-JP"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9565-4A5B-B2B3-052CDE87100B}"/>
                </c:ext>
              </c:extLst>
            </c:dLbl>
            <c:dLbl>
              <c:idx val="4"/>
              <c:tx>
                <c:rich>
                  <a:bodyPr/>
                  <a:lstStyle/>
                  <a:p>
                    <a:fld id="{8D13173F-125D-4042-866D-47BB7BD194A6}" type="CELLRANGE">
                      <a:rPr lang="en-US" altLang="ja-JP"/>
                      <a:pPr/>
                      <a:t>[CELLRANGE]</a:t>
                    </a:fld>
                    <a:r>
                      <a:rPr lang="en-US" altLang="ja-JP" baseline="0"/>
                      <a:t>, </a:t>
                    </a:r>
                    <a:fld id="{E232DA66-A5B2-479F-86E5-7A5DB3F4D419}" type="VALUE">
                      <a:rPr lang="en-US" altLang="ja-JP" baseline="0"/>
                      <a:pPr/>
                      <a:t>[値]</a:t>
                    </a:fld>
                    <a:endParaRPr lang="en-US" altLang="ja-JP"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9565-4A5B-B2B3-052CDE87100B}"/>
                </c:ext>
              </c:extLst>
            </c:dLbl>
            <c:dLbl>
              <c:idx val="5"/>
              <c:tx>
                <c:rich>
                  <a:bodyPr/>
                  <a:lstStyle/>
                  <a:p>
                    <a:endParaRPr lang="en-US" altLang="ja-JP"/>
                  </a:p>
                </c:rich>
              </c:tx>
              <c:showLegendKey val="0"/>
              <c:showVal val="1"/>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3-A16A-4FA8-8ED7-F66E3A69373C}"/>
                </c:ext>
              </c:extLst>
            </c:dLbl>
            <c:numFmt formatCode="#,##0&quot;人&quot;" sourceLinked="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solidFill>
                      <a:round/>
                    </a:ln>
                    <a:effectLst/>
                  </c:spPr>
                </c15:leaderLines>
              </c:ext>
            </c:extLst>
          </c:dLbls>
          <c:cat>
            <c:strRef>
              <c:f>Sheet1!$A$2:$A$7</c:f>
              <c:strCache>
                <c:ptCount val="5"/>
                <c:pt idx="0">
                  <c:v>全体</c:v>
                </c:pt>
                <c:pt idx="1">
                  <c:v>20歳未満</c:v>
                </c:pt>
                <c:pt idx="2">
                  <c:v>20歳代</c:v>
                </c:pt>
                <c:pt idx="3">
                  <c:v>30歳代</c:v>
                </c:pt>
                <c:pt idx="4">
                  <c:v>40歳代</c:v>
                </c:pt>
              </c:strCache>
            </c:strRef>
          </c:cat>
          <c:val>
            <c:numRef>
              <c:f>Sheet1!$D$2:$D$7</c:f>
              <c:numCache>
                <c:formatCode>General</c:formatCode>
                <c:ptCount val="6"/>
                <c:pt idx="0">
                  <c:v>89</c:v>
                </c:pt>
                <c:pt idx="1">
                  <c:v>8</c:v>
                </c:pt>
                <c:pt idx="2">
                  <c:v>8</c:v>
                </c:pt>
                <c:pt idx="3">
                  <c:v>6</c:v>
                </c:pt>
                <c:pt idx="4">
                  <c:v>1</c:v>
                </c:pt>
              </c:numCache>
            </c:numRef>
          </c:val>
          <c:extLst>
            <c:ext xmlns:c15="http://schemas.microsoft.com/office/drawing/2012/chart" uri="{02D57815-91ED-43cb-92C2-25804820EDAC}">
              <c15:datalabelsRange>
                <c15:f>Sheet1!$H$2:$H$6</c15:f>
                <c15:dlblRangeCache>
                  <c:ptCount val="5"/>
                  <c:pt idx="0">
                    <c:v>9.8%</c:v>
                  </c:pt>
                  <c:pt idx="1">
                    <c:v>1.7%</c:v>
                  </c:pt>
                  <c:pt idx="2">
                    <c:v>2.7%</c:v>
                  </c:pt>
                  <c:pt idx="3">
                    <c:v>15.0%</c:v>
                  </c:pt>
                  <c:pt idx="4">
                    <c:v>7.1%</c:v>
                  </c:pt>
                </c15:dlblRangeCache>
              </c15:datalabelsRange>
            </c:ext>
            <c:ext xmlns:c16="http://schemas.microsoft.com/office/drawing/2014/chart" uri="{C3380CC4-5D6E-409C-BE32-E72D297353CC}">
              <c16:uniqueId val="{00000011-9565-4A5B-B2B3-052CDE87100B}"/>
            </c:ext>
          </c:extLst>
        </c:ser>
        <c:dLbls>
          <c:showLegendKey val="0"/>
          <c:showVal val="0"/>
          <c:showCatName val="0"/>
          <c:showSerName val="0"/>
          <c:showPercent val="0"/>
          <c:showBubbleSize val="0"/>
        </c:dLbls>
        <c:gapWidth val="150"/>
        <c:overlap val="100"/>
        <c:axId val="236681416"/>
        <c:axId val="236678136"/>
      </c:barChart>
      <c:catAx>
        <c:axId val="236681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36678136"/>
        <c:crosses val="autoZero"/>
        <c:auto val="1"/>
        <c:lblAlgn val="ctr"/>
        <c:lblOffset val="100"/>
        <c:noMultiLvlLbl val="0"/>
      </c:catAx>
      <c:valAx>
        <c:axId val="23667813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36681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lumMod val="50000"/>
        </a:schemeClr>
      </a:solidFill>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0.00088</cdr:x>
      <cdr:y>0.29541</cdr:y>
    </cdr:from>
    <cdr:to>
      <cdr:x>0.09289</cdr:x>
      <cdr:y>0.29541</cdr:y>
    </cdr:to>
    <cdr:cxnSp macro="">
      <cdr:nvCxnSpPr>
        <cdr:cNvPr id="2" name="直線コネクタ 1">
          <a:extLst xmlns:a="http://schemas.openxmlformats.org/drawingml/2006/main">
            <a:ext uri="{FF2B5EF4-FFF2-40B4-BE49-F238E27FC236}">
              <a16:creationId xmlns:a16="http://schemas.microsoft.com/office/drawing/2014/main" id="{0C035687-C0C4-44D6-B2B4-6AB06C72C6CD}"/>
            </a:ext>
          </a:extLst>
        </cdr:cNvPr>
        <cdr:cNvCxnSpPr/>
      </cdr:nvCxnSpPr>
      <cdr:spPr>
        <a:xfrm xmlns:a="http://schemas.openxmlformats.org/drawingml/2006/main">
          <a:off x="7850" y="1592841"/>
          <a:ext cx="819060" cy="0"/>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A0EF3FC-259A-48B9-81DB-F65A897ABEA5}" type="datetimeFigureOut">
              <a:rPr kumimoji="1" lang="ja-JP" altLang="en-US" smtClean="0"/>
              <a:t>2024/3/15</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F2D1FE9-7755-4F23-A277-DF482A85342D}" type="slidenum">
              <a:rPr kumimoji="1" lang="ja-JP" altLang="en-US" smtClean="0"/>
              <a:t>‹#›</a:t>
            </a:fld>
            <a:endParaRPr kumimoji="1" lang="ja-JP" altLang="en-US"/>
          </a:p>
        </p:txBody>
      </p:sp>
    </p:spTree>
    <p:extLst>
      <p:ext uri="{BB962C8B-B14F-4D97-AF65-F5344CB8AC3E}">
        <p14:creationId xmlns:p14="http://schemas.microsoft.com/office/powerpoint/2010/main" val="17671876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右上の「高校生用」は削除してください。</a:t>
            </a:r>
          </a:p>
          <a:p>
            <a:r>
              <a:rPr kumimoji="1" lang="en-US" altLang="ja-JP" dirty="0"/>
              <a:t>※</a:t>
            </a:r>
            <a:r>
              <a:rPr kumimoji="1" lang="ja-JP" altLang="en-US" dirty="0"/>
              <a:t>タイトル適宜変更して構いません。</a:t>
            </a:r>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a:t>
            </a:fld>
            <a:endParaRPr kumimoji="1" lang="ja-JP" altLang="en-US"/>
          </a:p>
        </p:txBody>
      </p:sp>
    </p:spTree>
    <p:extLst>
      <p:ext uri="{BB962C8B-B14F-4D97-AF65-F5344CB8AC3E}">
        <p14:creationId xmlns:p14="http://schemas.microsoft.com/office/powerpoint/2010/main" val="1477143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en-US" altLang="ja-JP" dirty="0"/>
              <a:t>【</a:t>
            </a:r>
            <a:r>
              <a:rPr lang="ja-JP" altLang="en-US" dirty="0"/>
              <a:t>講義のポイント</a:t>
            </a:r>
            <a:r>
              <a:rPr lang="en-US" altLang="ja-JP" dirty="0"/>
              <a:t>】</a:t>
            </a:r>
          </a:p>
          <a:p>
            <a:pPr eaLnBrk="1" hangingPunct="1"/>
            <a:r>
              <a:rPr lang="ja-JP" altLang="en-US" u="none" dirty="0"/>
              <a:t>具体的な内容まで説明の必要はなく、各法律で禁止されていて、罰則がある、ということにとどめる。</a:t>
            </a:r>
          </a:p>
          <a:p>
            <a:pPr eaLnBrk="1" hangingPunct="1"/>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10</a:t>
            </a:fld>
            <a:endParaRPr kumimoji="1" lang="ja-JP" altLang="en-US"/>
          </a:p>
        </p:txBody>
      </p:sp>
    </p:spTree>
    <p:extLst>
      <p:ext uri="{BB962C8B-B14F-4D97-AF65-F5344CB8AC3E}">
        <p14:creationId xmlns:p14="http://schemas.microsoft.com/office/powerpoint/2010/main" val="2935768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15F464CF-EFD9-404B-8BDB-0447D33222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19FD8601-10B8-4A0E-BE8F-0B42435258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dirty="0"/>
              <a:t>大麻は違法であること、さまざまな形態があることを紹介する。</a:t>
            </a:r>
            <a:endParaRPr lang="en-US" altLang="ja-JP" dirty="0"/>
          </a:p>
          <a:p>
            <a:endParaRPr lang="en-US" altLang="ja-JP" dirty="0"/>
          </a:p>
        </p:txBody>
      </p:sp>
      <p:sp>
        <p:nvSpPr>
          <p:cNvPr id="45060" name="スライド番号プレースホルダー 3">
            <a:extLst>
              <a:ext uri="{FF2B5EF4-FFF2-40B4-BE49-F238E27FC236}">
                <a16:creationId xmlns:a16="http://schemas.microsoft.com/office/drawing/2014/main" id="{DE9F83F7-A298-42F2-9C3E-3E49CFBECB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CECB4A0D-E3E8-4AF0-A725-1C995E993CCD}" type="slidenum">
              <a:rPr lang="ja-JP" altLang="en-US" smtClean="0">
                <a:solidFill>
                  <a:srgbClr val="000000"/>
                </a:solidFill>
              </a:rPr>
              <a:pPr/>
              <a:t>11</a:t>
            </a:fld>
            <a:endParaRPr lang="ja-JP" altLang="en-US">
              <a:solidFill>
                <a:srgbClr val="000000"/>
              </a:solidFill>
            </a:endParaRPr>
          </a:p>
        </p:txBody>
      </p:sp>
      <p:sp>
        <p:nvSpPr>
          <p:cNvPr id="45061" name="ヘッダー プレースホルダー 1">
            <a:extLst>
              <a:ext uri="{FF2B5EF4-FFF2-40B4-BE49-F238E27FC236}">
                <a16:creationId xmlns:a16="http://schemas.microsoft.com/office/drawing/2014/main" id="{6BB992D9-B5A4-4BE9-8DBC-0BA0A5B58B4E}"/>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7532412A-C69B-45E6-A654-77C2982D00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9E16AD64-F5BF-4C90-BA04-B76561780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dirty="0"/>
              <a:t>覚醒剤の再犯率は非常に高いことを説明する。</a:t>
            </a:r>
          </a:p>
        </p:txBody>
      </p:sp>
      <p:sp>
        <p:nvSpPr>
          <p:cNvPr id="48132" name="スライド番号プレースホルダー 3">
            <a:extLst>
              <a:ext uri="{FF2B5EF4-FFF2-40B4-BE49-F238E27FC236}">
                <a16:creationId xmlns:a16="http://schemas.microsoft.com/office/drawing/2014/main" id="{20781E6E-D4DF-4A53-98A8-68E5DED5C1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241C412C-FDA2-48E1-8420-8B7165B5EB3B}" type="slidenum">
              <a:rPr lang="ja-JP" altLang="en-US" smtClean="0">
                <a:solidFill>
                  <a:srgbClr val="000000"/>
                </a:solidFill>
              </a:rPr>
              <a:pPr/>
              <a:t>12</a:t>
            </a:fld>
            <a:endParaRPr lang="ja-JP" altLang="en-US">
              <a:solidFill>
                <a:srgbClr val="000000"/>
              </a:solidFill>
            </a:endParaRPr>
          </a:p>
        </p:txBody>
      </p:sp>
      <p:sp>
        <p:nvSpPr>
          <p:cNvPr id="48133" name="ヘッダー プレースホルダー 1">
            <a:extLst>
              <a:ext uri="{FF2B5EF4-FFF2-40B4-BE49-F238E27FC236}">
                <a16:creationId xmlns:a16="http://schemas.microsoft.com/office/drawing/2014/main" id="{0EC16BFE-5672-4C17-82B7-8F836112FB96}"/>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7532412A-C69B-45E6-A654-77C2982D00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9E16AD64-F5BF-4C90-BA04-B76561780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en-US" altLang="ja-JP" dirty="0"/>
              <a:t>MDMA</a:t>
            </a:r>
            <a:r>
              <a:rPr lang="ja-JP" altLang="en-US" dirty="0"/>
              <a:t>など、ラムネ状であり、キャラクター等が印字されているものがあること、</a:t>
            </a:r>
            <a:r>
              <a:rPr lang="en-US" altLang="ja-JP" dirty="0"/>
              <a:t>LSD</a:t>
            </a:r>
            <a:br>
              <a:rPr lang="en-US" altLang="ja-JP" dirty="0"/>
            </a:br>
            <a:r>
              <a:rPr lang="ja-JP" altLang="en-US" dirty="0"/>
              <a:t>についても見た目がカラフルであること、こういうものをみたら危ないという意識をもたせること。</a:t>
            </a:r>
          </a:p>
        </p:txBody>
      </p:sp>
      <p:sp>
        <p:nvSpPr>
          <p:cNvPr id="48132" name="スライド番号プレースホルダー 3">
            <a:extLst>
              <a:ext uri="{FF2B5EF4-FFF2-40B4-BE49-F238E27FC236}">
                <a16:creationId xmlns:a16="http://schemas.microsoft.com/office/drawing/2014/main" id="{20781E6E-D4DF-4A53-98A8-68E5DED5C1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241C412C-FDA2-48E1-8420-8B7165B5EB3B}" type="slidenum">
              <a:rPr lang="ja-JP" altLang="en-US" smtClean="0">
                <a:solidFill>
                  <a:srgbClr val="000000"/>
                </a:solidFill>
              </a:rPr>
              <a:pPr/>
              <a:t>13</a:t>
            </a:fld>
            <a:endParaRPr lang="ja-JP" altLang="en-US">
              <a:solidFill>
                <a:srgbClr val="000000"/>
              </a:solidFill>
            </a:endParaRPr>
          </a:p>
        </p:txBody>
      </p:sp>
      <p:sp>
        <p:nvSpPr>
          <p:cNvPr id="48133" name="ヘッダー プレースホルダー 1">
            <a:extLst>
              <a:ext uri="{FF2B5EF4-FFF2-40B4-BE49-F238E27FC236}">
                <a16:creationId xmlns:a16="http://schemas.microsoft.com/office/drawing/2014/main" id="{0EC16BFE-5672-4C17-82B7-8F836112FB96}"/>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629233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a:extLst>
              <a:ext uri="{FF2B5EF4-FFF2-40B4-BE49-F238E27FC236}">
                <a16:creationId xmlns:a16="http://schemas.microsoft.com/office/drawing/2014/main" id="{3CABCEC7-61E0-4884-8017-2E13253D6B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55E8E17B-3099-49B0-B64D-AB4C0C4DB935}"/>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ja-JP" dirty="0"/>
              <a:t>【</a:t>
            </a:r>
            <a:r>
              <a:rPr lang="ja-JP" altLang="en-US" dirty="0"/>
              <a:t>講義のポイント</a:t>
            </a:r>
            <a:r>
              <a:rPr lang="en-US" altLang="ja-JP" dirty="0"/>
              <a:t>】</a:t>
            </a:r>
          </a:p>
          <a:p>
            <a:pPr>
              <a:defRPr/>
            </a:pPr>
            <a:r>
              <a:rPr lang="ja-JP" altLang="en-US" dirty="0"/>
              <a:t>中身を調べてみると、麻薬が入っていたりするものがあるが、実際のところ何がどの位入っているのかわからないものも多い。</a:t>
            </a:r>
            <a:endParaRPr lang="en-US" altLang="ja-JP" dirty="0"/>
          </a:p>
          <a:p>
            <a:pPr>
              <a:defRPr/>
            </a:pPr>
            <a:r>
              <a:rPr lang="ja-JP" altLang="en-US" dirty="0"/>
              <a:t>決して脱法（法を脱する）、合法（法に合っている）というと「安全な物」とではないことを理解させること。</a:t>
            </a:r>
            <a:endParaRPr lang="en-US" altLang="ja-JP" dirty="0"/>
          </a:p>
          <a:p>
            <a:pPr>
              <a:defRPr/>
            </a:pPr>
            <a:endParaRPr lang="en-US" altLang="ja-JP" dirty="0"/>
          </a:p>
          <a:p>
            <a:pPr>
              <a:defRPr/>
            </a:pPr>
            <a:r>
              <a:rPr lang="ja-JP" altLang="en-US" dirty="0"/>
              <a:t>シンナー等については、ずいぶん少なくなったが、危ないことには変わりないことを理解させること。</a:t>
            </a:r>
          </a:p>
        </p:txBody>
      </p:sp>
      <p:sp>
        <p:nvSpPr>
          <p:cNvPr id="50180" name="スライド番号プレースホルダー 3">
            <a:extLst>
              <a:ext uri="{FF2B5EF4-FFF2-40B4-BE49-F238E27FC236}">
                <a16:creationId xmlns:a16="http://schemas.microsoft.com/office/drawing/2014/main" id="{D3A62C3C-7902-45BC-A9E3-3CE2677545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579A33EB-7CC6-43D8-9006-ED3D5EDC53D6}" type="slidenum">
              <a:rPr lang="ja-JP" altLang="en-US" smtClean="0"/>
              <a:pPr/>
              <a:t>14</a:t>
            </a:fld>
            <a:endParaRPr lang="ja-JP" altLang="en-US"/>
          </a:p>
        </p:txBody>
      </p:sp>
      <p:sp>
        <p:nvSpPr>
          <p:cNvPr id="50181" name="ヘッダー プレースホルダー 1">
            <a:extLst>
              <a:ext uri="{FF2B5EF4-FFF2-40B4-BE49-F238E27FC236}">
                <a16:creationId xmlns:a16="http://schemas.microsoft.com/office/drawing/2014/main" id="{9993CEC0-84FA-4694-9B11-B5221C6E55E3}"/>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a:extLst>
              <a:ext uri="{FF2B5EF4-FFF2-40B4-BE49-F238E27FC236}">
                <a16:creationId xmlns:a16="http://schemas.microsoft.com/office/drawing/2014/main" id="{3CABCEC7-61E0-4884-8017-2E13253D6B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55E8E17B-3099-49B0-B64D-AB4C0C4DB935}"/>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ja-JP" dirty="0"/>
              <a:t>【</a:t>
            </a:r>
            <a:r>
              <a:rPr lang="ja-JP" altLang="en-US" dirty="0"/>
              <a:t>講義のポイント</a:t>
            </a:r>
            <a:r>
              <a:rPr lang="en-US" altLang="ja-JP" dirty="0"/>
              <a:t>】</a:t>
            </a:r>
          </a:p>
          <a:p>
            <a:pPr>
              <a:defRPr/>
            </a:pPr>
            <a:r>
              <a:rPr lang="ja-JP" altLang="en-US" dirty="0"/>
              <a:t>身近なたばこやアルコールが薬物乱用の入り口となるゲートウェイドラッグとなりえることを説明する。</a:t>
            </a:r>
            <a:endParaRPr lang="en-US" altLang="ja-JP" dirty="0"/>
          </a:p>
        </p:txBody>
      </p:sp>
      <p:sp>
        <p:nvSpPr>
          <p:cNvPr id="50180" name="スライド番号プレースホルダー 3">
            <a:extLst>
              <a:ext uri="{FF2B5EF4-FFF2-40B4-BE49-F238E27FC236}">
                <a16:creationId xmlns:a16="http://schemas.microsoft.com/office/drawing/2014/main" id="{D3A62C3C-7902-45BC-A9E3-3CE2677545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579A33EB-7CC6-43D8-9006-ED3D5EDC53D6}" type="slidenum">
              <a:rPr lang="ja-JP" altLang="en-US" smtClean="0"/>
              <a:pPr/>
              <a:t>15</a:t>
            </a:fld>
            <a:endParaRPr lang="ja-JP" altLang="en-US"/>
          </a:p>
        </p:txBody>
      </p:sp>
      <p:sp>
        <p:nvSpPr>
          <p:cNvPr id="50181" name="ヘッダー プレースホルダー 1">
            <a:extLst>
              <a:ext uri="{FF2B5EF4-FFF2-40B4-BE49-F238E27FC236}">
                <a16:creationId xmlns:a16="http://schemas.microsoft.com/office/drawing/2014/main" id="{9993CEC0-84FA-4694-9B11-B5221C6E55E3}"/>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2693485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16</a:t>
            </a:fld>
            <a:endParaRPr kumimoji="1" lang="ja-JP" altLang="en-US"/>
          </a:p>
        </p:txBody>
      </p:sp>
    </p:spTree>
    <p:extLst>
      <p:ext uri="{BB962C8B-B14F-4D97-AF65-F5344CB8AC3E}">
        <p14:creationId xmlns:p14="http://schemas.microsoft.com/office/powerpoint/2010/main" val="4280359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具体的な事例から、脳の働きがどれほど素晴らしいものなのか、理解させる。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17</a:t>
            </a:fld>
            <a:endParaRPr kumimoji="1" lang="ja-JP" altLang="en-US"/>
          </a:p>
        </p:txBody>
      </p:sp>
    </p:spTree>
    <p:extLst>
      <p:ext uri="{BB962C8B-B14F-4D97-AF65-F5344CB8AC3E}">
        <p14:creationId xmlns:p14="http://schemas.microsoft.com/office/powerpoint/2010/main" val="1937203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a:extLst>
              <a:ext uri="{FF2B5EF4-FFF2-40B4-BE49-F238E27FC236}">
                <a16:creationId xmlns:a16="http://schemas.microsoft.com/office/drawing/2014/main" id="{32CC56B7-113C-4CFB-810B-2E923326E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a:extLst>
              <a:ext uri="{FF2B5EF4-FFF2-40B4-BE49-F238E27FC236}">
                <a16:creationId xmlns:a16="http://schemas.microsoft.com/office/drawing/2014/main" id="{3C236CD9-702E-44A3-BF89-F309E860E8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dirty="0"/>
              <a:t>脳は１４０億個の神経細胞があり、感情や思考、記憶、運動などをコントロールしていること、薬物によってその機能が障害されるため、行動のコントロールをできなくなること。</a:t>
            </a:r>
            <a:endParaRPr lang="en-US" altLang="ja-JP" dirty="0"/>
          </a:p>
          <a:p>
            <a:r>
              <a:rPr lang="ja-JP" altLang="en-US" dirty="0"/>
              <a:t>心臓を動かそうと思って動かしているのではないこと等を説明しながら、意識とは無関係な部分もコントロールしている、その機能が破壊されることを理解させること。</a:t>
            </a:r>
            <a:endParaRPr lang="en-US" altLang="ja-JP" dirty="0"/>
          </a:p>
        </p:txBody>
      </p:sp>
      <p:sp>
        <p:nvSpPr>
          <p:cNvPr id="56324" name="スライド番号プレースホルダー 4">
            <a:extLst>
              <a:ext uri="{FF2B5EF4-FFF2-40B4-BE49-F238E27FC236}">
                <a16:creationId xmlns:a16="http://schemas.microsoft.com/office/drawing/2014/main" id="{C38B6631-3703-4E74-94B4-A59CE75DFC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A3F8A11-2946-4E49-AADC-51D7002C6BD2}" type="slidenum">
              <a:rPr lang="ja-JP" altLang="en-US" smtClean="0"/>
              <a:pPr/>
              <a:t>18</a:t>
            </a:fld>
            <a:endParaRPr lang="ja-JP" altLang="en-US"/>
          </a:p>
        </p:txBody>
      </p:sp>
      <p:sp>
        <p:nvSpPr>
          <p:cNvPr id="56325" name="ヘッダー プレースホルダー 1">
            <a:extLst>
              <a:ext uri="{FF2B5EF4-FFF2-40B4-BE49-F238E27FC236}">
                <a16:creationId xmlns:a16="http://schemas.microsoft.com/office/drawing/2014/main" id="{68A897CD-0E7E-4572-8ED4-8F807BE90F5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視覚的な薬物による脳への影響を示す。</a:t>
            </a:r>
            <a:endParaRPr kumimoji="1" lang="en-US" altLang="ja-JP" dirty="0"/>
          </a:p>
          <a:p>
            <a:r>
              <a:rPr kumimoji="1" lang="ja-JP" altLang="en-US" dirty="0"/>
              <a:t>左の写真は正常な人の脳で、右側がシンナーを乱用した人の脳。</a:t>
            </a:r>
          </a:p>
          <a:p>
            <a:r>
              <a:rPr kumimoji="1" lang="ja-JP" altLang="en-US" dirty="0"/>
              <a:t>脳が縮んで、隙間がたくさん空いているのがわかる。</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19</a:t>
            </a:fld>
            <a:endParaRPr kumimoji="1" lang="ja-JP" altLang="en-US"/>
          </a:p>
        </p:txBody>
      </p:sp>
    </p:spTree>
    <p:extLst>
      <p:ext uri="{BB962C8B-B14F-4D97-AF65-F5344CB8AC3E}">
        <p14:creationId xmlns:p14="http://schemas.microsoft.com/office/powerpoint/2010/main" val="137505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「薬」とは何か説明すること。</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a:t>
            </a:fld>
            <a:endParaRPr kumimoji="1" lang="ja-JP" altLang="en-US"/>
          </a:p>
        </p:txBody>
      </p:sp>
    </p:spTree>
    <p:extLst>
      <p:ext uri="{BB962C8B-B14F-4D97-AF65-F5344CB8AC3E}">
        <p14:creationId xmlns:p14="http://schemas.microsoft.com/office/powerpoint/2010/main" val="2158448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２９歳という年齢、漢字がないこと等から大麻によって知的機能が低下することを理解させる。</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20</a:t>
            </a:fld>
            <a:endParaRPr kumimoji="1" lang="ja-JP" altLang="en-US"/>
          </a:p>
        </p:txBody>
      </p:sp>
    </p:spTree>
    <p:extLst>
      <p:ext uri="{BB962C8B-B14F-4D97-AF65-F5344CB8AC3E}">
        <p14:creationId xmlns:p14="http://schemas.microsoft.com/office/powerpoint/2010/main" val="91215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a:extLst>
              <a:ext uri="{FF2B5EF4-FFF2-40B4-BE49-F238E27FC236}">
                <a16:creationId xmlns:a16="http://schemas.microsoft.com/office/drawing/2014/main" id="{32CC56B7-113C-4CFB-810B-2E923326E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a:extLst>
              <a:ext uri="{FF2B5EF4-FFF2-40B4-BE49-F238E27FC236}">
                <a16:creationId xmlns:a16="http://schemas.microsoft.com/office/drawing/2014/main" id="{3C236CD9-702E-44A3-BF89-F309E860E8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dirty="0"/>
              <a:t>脳の機能が阻害されることで、身体のコントロールができなくなることを具体的に示す。</a:t>
            </a:r>
            <a:endParaRPr lang="en-US" altLang="ja-JP" dirty="0"/>
          </a:p>
        </p:txBody>
      </p:sp>
      <p:sp>
        <p:nvSpPr>
          <p:cNvPr id="56324" name="スライド番号プレースホルダー 4">
            <a:extLst>
              <a:ext uri="{FF2B5EF4-FFF2-40B4-BE49-F238E27FC236}">
                <a16:creationId xmlns:a16="http://schemas.microsoft.com/office/drawing/2014/main" id="{C38B6631-3703-4E74-94B4-A59CE75DFC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A3F8A11-2946-4E49-AADC-51D7002C6BD2}" type="slidenum">
              <a:rPr lang="ja-JP" altLang="en-US" smtClean="0"/>
              <a:pPr/>
              <a:t>21</a:t>
            </a:fld>
            <a:endParaRPr lang="ja-JP" altLang="en-US"/>
          </a:p>
        </p:txBody>
      </p:sp>
      <p:sp>
        <p:nvSpPr>
          <p:cNvPr id="56325" name="ヘッダー プレースホルダー 1">
            <a:extLst>
              <a:ext uri="{FF2B5EF4-FFF2-40B4-BE49-F238E27FC236}">
                <a16:creationId xmlns:a16="http://schemas.microsoft.com/office/drawing/2014/main" id="{68A897CD-0E7E-4572-8ED4-8F807BE90F5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430670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薬物乱用の結果、脳や身体に影響し、どのような行動につながるのかを理解させる。</a:t>
            </a:r>
            <a:endParaRPr kumimoji="1" lang="en-US" altLang="ja-JP" dirty="0"/>
          </a:p>
          <a:p>
            <a:r>
              <a:rPr kumimoji="1" lang="ja-JP" altLang="en-US" dirty="0"/>
              <a:t>薬物の乱用が、自分だけでなく、他者へ影響することを理解させる。</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22</a:t>
            </a:fld>
            <a:endParaRPr kumimoji="1" lang="ja-JP" altLang="en-US"/>
          </a:p>
        </p:txBody>
      </p:sp>
    </p:spTree>
    <p:extLst>
      <p:ext uri="{BB962C8B-B14F-4D97-AF65-F5344CB8AC3E}">
        <p14:creationId xmlns:p14="http://schemas.microsoft.com/office/powerpoint/2010/main" val="263578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薬物乱用によって生じることが、自分の意識とは違うところで、気づいた時にには自覚できずにこのような状況に陥ることを理解させる。</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23</a:t>
            </a:fld>
            <a:endParaRPr kumimoji="1" lang="ja-JP" altLang="en-US"/>
          </a:p>
        </p:txBody>
      </p:sp>
    </p:spTree>
    <p:extLst>
      <p:ext uri="{BB962C8B-B14F-4D97-AF65-F5344CB8AC3E}">
        <p14:creationId xmlns:p14="http://schemas.microsoft.com/office/powerpoint/2010/main" val="2338963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「薬物」による特徴として、耐性・依存について伝えること。</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24</a:t>
            </a:fld>
            <a:endParaRPr kumimoji="1" lang="ja-JP" altLang="en-US"/>
          </a:p>
        </p:txBody>
      </p:sp>
    </p:spTree>
    <p:extLst>
      <p:ext uri="{BB962C8B-B14F-4D97-AF65-F5344CB8AC3E}">
        <p14:creationId xmlns:p14="http://schemas.microsoft.com/office/powerpoint/2010/main" val="751491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身体依存と精神依存があることを理解させる。</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25</a:t>
            </a:fld>
            <a:endParaRPr kumimoji="1" lang="ja-JP" altLang="en-US"/>
          </a:p>
        </p:txBody>
      </p:sp>
    </p:spTree>
    <p:extLst>
      <p:ext uri="{BB962C8B-B14F-4D97-AF65-F5344CB8AC3E}">
        <p14:creationId xmlns:p14="http://schemas.microsoft.com/office/powerpoint/2010/main" val="638057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フラッシュバックについて、説明すること。</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26</a:t>
            </a:fld>
            <a:endParaRPr kumimoji="1" lang="ja-JP" altLang="en-US"/>
          </a:p>
        </p:txBody>
      </p:sp>
    </p:spTree>
    <p:extLst>
      <p:ext uri="{BB962C8B-B14F-4D97-AF65-F5344CB8AC3E}">
        <p14:creationId xmlns:p14="http://schemas.microsoft.com/office/powerpoint/2010/main" val="1738275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大麻については、特に話をすること。</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27</a:t>
            </a:fld>
            <a:endParaRPr kumimoji="1" lang="ja-JP" altLang="en-US"/>
          </a:p>
        </p:txBody>
      </p:sp>
    </p:spTree>
    <p:extLst>
      <p:ext uri="{BB962C8B-B14F-4D97-AF65-F5344CB8AC3E}">
        <p14:creationId xmlns:p14="http://schemas.microsoft.com/office/powerpoint/2010/main" val="2950936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講義ポイント</a:t>
            </a:r>
            <a:r>
              <a:rPr kumimoji="1" lang="en-US" altLang="ja-JP" dirty="0"/>
              <a:t>】</a:t>
            </a:r>
          </a:p>
          <a:p>
            <a:r>
              <a:rPr kumimoji="1" lang="ja-JP" altLang="en-US" dirty="0"/>
              <a:t>検挙者数は８年連続で増加（</a:t>
            </a:r>
            <a:r>
              <a:rPr kumimoji="1" lang="en-US" altLang="ja-JP" dirty="0"/>
              <a:t>R4</a:t>
            </a:r>
            <a:r>
              <a:rPr kumimoji="1" lang="ja-JP" altLang="en-US" dirty="0"/>
              <a:t>まで）しており、その約７割が３０歳未満であることを説明すること。</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28</a:t>
            </a:fld>
            <a:endParaRPr kumimoji="1" lang="ja-JP" altLang="en-US"/>
          </a:p>
        </p:txBody>
      </p:sp>
    </p:spTree>
    <p:extLst>
      <p:ext uri="{BB962C8B-B14F-4D97-AF65-F5344CB8AC3E}">
        <p14:creationId xmlns:p14="http://schemas.microsoft.com/office/powerpoint/2010/main" val="1332037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全国の状況と同様に、長崎県でも同様の傾向にあること、決して他人事ではないことを理解させる。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29</a:t>
            </a:fld>
            <a:endParaRPr kumimoji="1" lang="ja-JP" altLang="en-US"/>
          </a:p>
        </p:txBody>
      </p:sp>
    </p:spTree>
    <p:extLst>
      <p:ext uri="{BB962C8B-B14F-4D97-AF65-F5344CB8AC3E}">
        <p14:creationId xmlns:p14="http://schemas.microsoft.com/office/powerpoint/2010/main" val="3907218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「医薬品」のルールが何か説明すること。ルールに基づいて使用することが決められていること。</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a:t>
            </a:fld>
            <a:endParaRPr kumimoji="1" lang="ja-JP" altLang="en-US"/>
          </a:p>
        </p:txBody>
      </p:sp>
    </p:spTree>
    <p:extLst>
      <p:ext uri="{BB962C8B-B14F-4D97-AF65-F5344CB8AC3E}">
        <p14:creationId xmlns:p14="http://schemas.microsoft.com/office/powerpoint/2010/main" val="1418805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大麻について、質問形式により実施する。</a:t>
            </a:r>
            <a:endParaRPr kumimoji="1" lang="en-US" altLang="ja-JP" dirty="0"/>
          </a:p>
          <a:p>
            <a:r>
              <a:rPr kumimoji="1" lang="ja-JP" altLang="en-US" dirty="0"/>
              <a:t>質問については、全てではなく、必要に応じて選択すること。</a:t>
            </a:r>
            <a:endParaRPr kumimoji="1" lang="en-US" altLang="ja-JP" dirty="0"/>
          </a:p>
          <a:p>
            <a:r>
              <a:rPr kumimoji="1" lang="ja-JP" altLang="en-US" dirty="0"/>
              <a:t>質問は、</a:t>
            </a:r>
            <a:endParaRPr kumimoji="1" lang="en-US" altLang="ja-JP"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30</a:t>
            </a:fld>
            <a:endParaRPr kumimoji="1" lang="ja-JP" altLang="en-US"/>
          </a:p>
        </p:txBody>
      </p:sp>
    </p:spTree>
    <p:extLst>
      <p:ext uri="{BB962C8B-B14F-4D97-AF65-F5344CB8AC3E}">
        <p14:creationId xmlns:p14="http://schemas.microsoft.com/office/powerpoint/2010/main" val="1151141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31</a:t>
            </a:fld>
            <a:endParaRPr kumimoji="1" lang="ja-JP" altLang="en-US"/>
          </a:p>
        </p:txBody>
      </p:sp>
    </p:spTree>
    <p:extLst>
      <p:ext uri="{BB962C8B-B14F-4D97-AF65-F5344CB8AC3E}">
        <p14:creationId xmlns:p14="http://schemas.microsoft.com/office/powerpoint/2010/main" val="1386585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32</a:t>
            </a:fld>
            <a:endParaRPr kumimoji="1" lang="ja-JP" altLang="en-US"/>
          </a:p>
        </p:txBody>
      </p:sp>
    </p:spTree>
    <p:extLst>
      <p:ext uri="{BB962C8B-B14F-4D97-AF65-F5344CB8AC3E}">
        <p14:creationId xmlns:p14="http://schemas.microsoft.com/office/powerpoint/2010/main" val="3239653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33</a:t>
            </a:fld>
            <a:endParaRPr kumimoji="1" lang="ja-JP" altLang="en-US"/>
          </a:p>
        </p:txBody>
      </p:sp>
    </p:spTree>
    <p:extLst>
      <p:ext uri="{BB962C8B-B14F-4D97-AF65-F5344CB8AC3E}">
        <p14:creationId xmlns:p14="http://schemas.microsoft.com/office/powerpoint/2010/main" val="15249924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34</a:t>
            </a:fld>
            <a:endParaRPr kumimoji="1" lang="ja-JP" altLang="en-US"/>
          </a:p>
        </p:txBody>
      </p:sp>
    </p:spTree>
    <p:extLst>
      <p:ext uri="{BB962C8B-B14F-4D97-AF65-F5344CB8AC3E}">
        <p14:creationId xmlns:p14="http://schemas.microsoft.com/office/powerpoint/2010/main" val="299685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35</a:t>
            </a:fld>
            <a:endParaRPr kumimoji="1" lang="ja-JP" altLang="en-US"/>
          </a:p>
        </p:txBody>
      </p:sp>
    </p:spTree>
    <p:extLst>
      <p:ext uri="{BB962C8B-B14F-4D97-AF65-F5344CB8AC3E}">
        <p14:creationId xmlns:p14="http://schemas.microsoft.com/office/powerpoint/2010/main" val="3301190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36</a:t>
            </a:fld>
            <a:endParaRPr kumimoji="1" lang="ja-JP" altLang="en-US"/>
          </a:p>
        </p:txBody>
      </p:sp>
    </p:spTree>
    <p:extLst>
      <p:ext uri="{BB962C8B-B14F-4D97-AF65-F5344CB8AC3E}">
        <p14:creationId xmlns:p14="http://schemas.microsoft.com/office/powerpoint/2010/main" val="29764479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37</a:t>
            </a:fld>
            <a:endParaRPr kumimoji="1" lang="ja-JP" altLang="en-US"/>
          </a:p>
        </p:txBody>
      </p:sp>
    </p:spTree>
    <p:extLst>
      <p:ext uri="{BB962C8B-B14F-4D97-AF65-F5344CB8AC3E}">
        <p14:creationId xmlns:p14="http://schemas.microsoft.com/office/powerpoint/2010/main" val="3580138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38</a:t>
            </a:fld>
            <a:endParaRPr kumimoji="1" lang="ja-JP" altLang="en-US"/>
          </a:p>
        </p:txBody>
      </p:sp>
    </p:spTree>
    <p:extLst>
      <p:ext uri="{BB962C8B-B14F-4D97-AF65-F5344CB8AC3E}">
        <p14:creationId xmlns:p14="http://schemas.microsoft.com/office/powerpoint/2010/main" val="35659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39</a:t>
            </a:fld>
            <a:endParaRPr kumimoji="1" lang="ja-JP" altLang="en-US"/>
          </a:p>
        </p:txBody>
      </p:sp>
    </p:spTree>
    <p:extLst>
      <p:ext uri="{BB962C8B-B14F-4D97-AF65-F5344CB8AC3E}">
        <p14:creationId xmlns:p14="http://schemas.microsoft.com/office/powerpoint/2010/main" val="50176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軽い副作用から、ルールを破った場合に最悪どういうことが起こるのか、事例も踏まえ説明する。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4</a:t>
            </a:fld>
            <a:endParaRPr kumimoji="1" lang="ja-JP" altLang="en-US"/>
          </a:p>
        </p:txBody>
      </p:sp>
    </p:spTree>
    <p:extLst>
      <p:ext uri="{BB962C8B-B14F-4D97-AF65-F5344CB8AC3E}">
        <p14:creationId xmlns:p14="http://schemas.microsoft.com/office/powerpoint/2010/main" val="14729109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40</a:t>
            </a:fld>
            <a:endParaRPr kumimoji="1" lang="ja-JP" altLang="en-US"/>
          </a:p>
        </p:txBody>
      </p:sp>
    </p:spTree>
    <p:extLst>
      <p:ext uri="{BB962C8B-B14F-4D97-AF65-F5344CB8AC3E}">
        <p14:creationId xmlns:p14="http://schemas.microsoft.com/office/powerpoint/2010/main" val="28139195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41</a:t>
            </a:fld>
            <a:endParaRPr kumimoji="1" lang="ja-JP" altLang="en-US"/>
          </a:p>
        </p:txBody>
      </p:sp>
    </p:spTree>
    <p:extLst>
      <p:ext uri="{BB962C8B-B14F-4D97-AF65-F5344CB8AC3E}">
        <p14:creationId xmlns:p14="http://schemas.microsoft.com/office/powerpoint/2010/main" val="15686719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42</a:t>
            </a:fld>
            <a:endParaRPr kumimoji="1" lang="ja-JP" altLang="en-US"/>
          </a:p>
        </p:txBody>
      </p:sp>
    </p:spTree>
    <p:extLst>
      <p:ext uri="{BB962C8B-B14F-4D97-AF65-F5344CB8AC3E}">
        <p14:creationId xmlns:p14="http://schemas.microsoft.com/office/powerpoint/2010/main" val="29967130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43</a:t>
            </a:fld>
            <a:endParaRPr kumimoji="1" lang="ja-JP" altLang="en-US"/>
          </a:p>
        </p:txBody>
      </p:sp>
    </p:spTree>
    <p:extLst>
      <p:ext uri="{BB962C8B-B14F-4D97-AF65-F5344CB8AC3E}">
        <p14:creationId xmlns:p14="http://schemas.microsoft.com/office/powerpoint/2010/main" val="3458296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44</a:t>
            </a:fld>
            <a:endParaRPr kumimoji="1" lang="ja-JP" altLang="en-US"/>
          </a:p>
        </p:txBody>
      </p:sp>
    </p:spTree>
    <p:extLst>
      <p:ext uri="{BB962C8B-B14F-4D97-AF65-F5344CB8AC3E}">
        <p14:creationId xmlns:p14="http://schemas.microsoft.com/office/powerpoint/2010/main" val="18098602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次のスライドへつながる導入のスライドとなっています。</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45</a:t>
            </a:fld>
            <a:endParaRPr kumimoji="1" lang="ja-JP" altLang="en-US"/>
          </a:p>
        </p:txBody>
      </p:sp>
    </p:spTree>
    <p:extLst>
      <p:ext uri="{BB962C8B-B14F-4D97-AF65-F5344CB8AC3E}">
        <p14:creationId xmlns:p14="http://schemas.microsoft.com/office/powerpoint/2010/main" val="9464771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警察庁が令和４年中の一定時期に大麻取締法違反で検挙されたもの９１１人に対して行った調査。</a:t>
            </a:r>
            <a:endParaRPr kumimoji="1" lang="en-US" altLang="ja-JP" dirty="0"/>
          </a:p>
          <a:p>
            <a:r>
              <a:rPr kumimoji="1" lang="ja-JP" altLang="en-US" dirty="0"/>
              <a:t>大麻による検挙者へ特に若年層ほど、２０歳未満では「誘われて」使用した人が多いこと。</a:t>
            </a:r>
            <a:endParaRPr kumimoji="1" lang="en-US" altLang="ja-JP" dirty="0"/>
          </a:p>
          <a:p>
            <a:r>
              <a:rPr kumimoji="1" lang="ja-JP" altLang="en-US" dirty="0"/>
              <a:t>また、別の調査「薬物使用に関する全国住民調査」２０２１によれば、一般人口の約３３人に１人（３</a:t>
            </a:r>
            <a:r>
              <a:rPr kumimoji="1" lang="en-US" altLang="ja-JP" dirty="0"/>
              <a:t>.0</a:t>
            </a:r>
            <a:r>
              <a:rPr kumimoji="1" lang="ja-JP" altLang="en-US" dirty="0"/>
              <a:t>％）が大麻使用に誘われた経験があると答えている。</a:t>
            </a:r>
            <a:endParaRPr kumimoji="1" lang="en-US" altLang="ja-JP" dirty="0"/>
          </a:p>
          <a:p>
            <a:r>
              <a:rPr kumimoji="1" lang="ja-JP" altLang="en-US" dirty="0"/>
              <a:t>クラスに１人は、誘われた経験があるかもしれないし、今後誘われるかもしれないくらい身近なことだと理解させる。</a:t>
            </a:r>
          </a:p>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スライド番号プレースホルダー 4"/>
          <p:cNvSpPr>
            <a:spLocks noGrp="1"/>
          </p:cNvSpPr>
          <p:nvPr>
            <p:ph type="sldNum" sz="quarter" idx="5"/>
          </p:nvPr>
        </p:nvSpPr>
        <p:spPr/>
        <p:txBody>
          <a:bodyPr/>
          <a:lstStyle/>
          <a:p>
            <a:pPr>
              <a:defRPr/>
            </a:pPr>
            <a:fld id="{030FBD49-DF20-4A90-8F2E-FC1B2B048E8E}" type="slidenum">
              <a:rPr lang="ja-JP" altLang="en-US" smtClean="0"/>
              <a:pPr>
                <a:defRPr/>
              </a:pPr>
              <a:t>46</a:t>
            </a:fld>
            <a:endParaRPr lang="ja-JP" altLang="en-US"/>
          </a:p>
        </p:txBody>
      </p:sp>
    </p:spTree>
    <p:extLst>
      <p:ext uri="{BB962C8B-B14F-4D97-AF65-F5344CB8AC3E}">
        <p14:creationId xmlns:p14="http://schemas.microsoft.com/office/powerpoint/2010/main" val="36640507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前のスライドど同様の調査結果を利用。</a:t>
            </a:r>
            <a:endParaRPr kumimoji="1" lang="en-US" altLang="ja-JP" dirty="0"/>
          </a:p>
          <a:p>
            <a:r>
              <a:rPr kumimoji="1" lang="ja-JP" altLang="en-US" dirty="0"/>
              <a:t>初めて大麻を使用した動機について、特に２０歳未満では「好奇心・興味本位」が最多、次いで「その場の雰囲気」が多い。</a:t>
            </a:r>
            <a:endParaRPr kumimoji="1" lang="en-US" altLang="ja-JP" dirty="0"/>
          </a:p>
          <a:p>
            <a:r>
              <a:rPr kumimoji="1" lang="ja-JP" altLang="en-US" dirty="0"/>
              <a:t>身近であることを理解させたうえで、誘われたらどうしますかと投げかける。</a:t>
            </a:r>
            <a:endParaRPr kumimoji="1" lang="en-US" altLang="ja-JP" dirty="0"/>
          </a:p>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スライド番号プレースホルダー 4"/>
          <p:cNvSpPr>
            <a:spLocks noGrp="1"/>
          </p:cNvSpPr>
          <p:nvPr>
            <p:ph type="sldNum" sz="quarter" idx="5"/>
          </p:nvPr>
        </p:nvSpPr>
        <p:spPr/>
        <p:txBody>
          <a:bodyPr/>
          <a:lstStyle/>
          <a:p>
            <a:pPr>
              <a:defRPr/>
            </a:pPr>
            <a:fld id="{030FBD49-DF20-4A90-8F2E-FC1B2B048E8E}" type="slidenum">
              <a:rPr lang="ja-JP" altLang="en-US" smtClean="0"/>
              <a:pPr>
                <a:defRPr/>
              </a:pPr>
              <a:t>47</a:t>
            </a:fld>
            <a:endParaRPr lang="ja-JP" altLang="en-US"/>
          </a:p>
        </p:txBody>
      </p:sp>
    </p:spTree>
    <p:extLst>
      <p:ext uri="{BB962C8B-B14F-4D97-AF65-F5344CB8AC3E}">
        <p14:creationId xmlns:p14="http://schemas.microsoft.com/office/powerpoint/2010/main" val="10831659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85C68083-D750-4653-A84E-ACA46021E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31C07A54-42A5-4AEE-BC8E-42D0787F6A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dirty="0"/>
              <a:t>【</a:t>
            </a:r>
            <a:r>
              <a:rPr lang="ja-JP" altLang="en-US" dirty="0"/>
              <a:t>講義のポイント</a:t>
            </a:r>
            <a:r>
              <a:rPr lang="en-US" altLang="ja-JP" dirty="0"/>
              <a:t>】</a:t>
            </a:r>
          </a:p>
          <a:p>
            <a:pPr eaLnBrk="1" hangingPunct="1"/>
            <a:r>
              <a:rPr lang="ja-JP" altLang="en-US" dirty="0"/>
              <a:t>特に大麻はインターネット、ＳＮＳを介してやりとりが行われているのでこのような誘われ方をすることがあることを伝える。</a:t>
            </a:r>
            <a:endParaRPr lang="en-US" altLang="ja-JP" dirty="0"/>
          </a:p>
          <a:p>
            <a:pPr eaLnBrk="1" hangingPunct="1"/>
            <a:r>
              <a:rPr lang="ja-JP" altLang="en-US" dirty="0"/>
              <a:t>このスライドを使用するかどうかは、学校側と相談すること。</a:t>
            </a:r>
            <a:endParaRPr lang="en-US" altLang="ja-JP" dirty="0"/>
          </a:p>
          <a:p>
            <a:pPr eaLnBrk="1" hangingPunct="1"/>
            <a:r>
              <a:rPr lang="ja-JP" altLang="en-US" dirty="0"/>
              <a:t>もしかしたら、既にこのようなメッセージを受け取ったことがある学生がいるかもしれないというつもりで、伝える。</a:t>
            </a:r>
            <a:endParaRPr lang="en-US" altLang="ja-JP" dirty="0"/>
          </a:p>
          <a:p>
            <a:pPr eaLnBrk="1" hangingPunct="1"/>
            <a:r>
              <a:rPr lang="en-US" altLang="ja-JP" dirty="0"/>
              <a:t>SNS</a:t>
            </a:r>
            <a:r>
              <a:rPr lang="ja-JP" altLang="en-US" dirty="0"/>
              <a:t>等で誘われたら、何も返信しない、連絡先も削除、ブロックするように伝える。</a:t>
            </a:r>
            <a:endParaRPr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SNS</a:t>
            </a:r>
            <a:r>
              <a:rPr kumimoji="1" lang="ja-JP" altLang="en-US"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やインターネットでは、正しい情報もあるが、</a:t>
            </a:r>
            <a:r>
              <a:rPr kumimoji="1" lang="ja-JP" altLang="en-US" sz="1200" b="0" i="0" u="none" strike="noStrike" kern="1200" cap="none" spc="0" normalizeH="0" baseline="0" noProof="0" dirty="0">
                <a:ln>
                  <a:noFill/>
                </a:ln>
                <a:solidFill>
                  <a:srgbClr val="FF0000"/>
                </a:solidFill>
                <a:effectLst/>
                <a:uLnTx/>
                <a:uFillTx/>
                <a:latin typeface="MS PGothic" panose="020B0600070205080204" pitchFamily="34" charset="-128"/>
                <a:ea typeface="MS PGothic" panose="020B0600070205080204" pitchFamily="34" charset="-128"/>
                <a:cs typeface="+mn-cs"/>
              </a:rPr>
              <a:t>フェイクニュースやあおり、唆しが含まれた情報</a:t>
            </a:r>
            <a:r>
              <a:rPr kumimoji="1" lang="ja-JP" altLang="en-US"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が多く確認されている。</a:t>
            </a:r>
            <a:endParaRPr kumimoji="1" lang="en-US" altLang="ja-JP"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得られた多くの情報について、正しい知識と理解をもとに、主体的に判断できるようになるよう、伝える。</a:t>
            </a:r>
            <a:endParaRPr kumimoji="1" lang="en-US" altLang="ja-JP"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eaLnBrk="1" hangingPunct="1"/>
            <a:endParaRPr lang="en-US" altLang="ja-JP" dirty="0"/>
          </a:p>
          <a:p>
            <a:pPr eaLnBrk="1" hangingPunct="1"/>
            <a:endParaRPr lang="en-US" altLang="ja-JP" dirty="0"/>
          </a:p>
        </p:txBody>
      </p:sp>
      <p:sp>
        <p:nvSpPr>
          <p:cNvPr id="43012" name="スライド番号プレースホルダー 3">
            <a:extLst>
              <a:ext uri="{FF2B5EF4-FFF2-40B4-BE49-F238E27FC236}">
                <a16:creationId xmlns:a16="http://schemas.microsoft.com/office/drawing/2014/main" id="{9862D697-4A15-4C9C-ABAB-6B46179445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46DCEDCA-1BF5-441D-805D-EFF4BD7B53A3}" type="slidenum">
              <a:rPr lang="en-US" altLang="ja-JP" smtClean="0"/>
              <a:pPr/>
              <a:t>48</a:t>
            </a:fld>
            <a:endParaRPr lang="en-US" altLang="ja-JP"/>
          </a:p>
        </p:txBody>
      </p:sp>
      <p:sp>
        <p:nvSpPr>
          <p:cNvPr id="43013" name="ヘッダー プレースホルダー 1">
            <a:extLst>
              <a:ext uri="{FF2B5EF4-FFF2-40B4-BE49-F238E27FC236}">
                <a16:creationId xmlns:a16="http://schemas.microsoft.com/office/drawing/2014/main" id="{EF4F3025-289D-4153-A5C8-FF23B5843F68}"/>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22043183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特に</a:t>
            </a:r>
            <a:r>
              <a:rPr kumimoji="1" lang="en-US" altLang="ja-JP" dirty="0"/>
              <a:t>SNS</a:t>
            </a:r>
            <a:r>
              <a:rPr kumimoji="1" lang="ja-JP" altLang="en-US" dirty="0"/>
              <a:t>等でこのような言葉をみたり、誘われた時は要注意であることを伝える。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49</a:t>
            </a:fld>
            <a:endParaRPr kumimoji="1" lang="ja-JP" altLang="en-US"/>
          </a:p>
        </p:txBody>
      </p:sp>
    </p:spTree>
    <p:extLst>
      <p:ext uri="{BB962C8B-B14F-4D97-AF65-F5344CB8AC3E}">
        <p14:creationId xmlns:p14="http://schemas.microsoft.com/office/powerpoint/2010/main" val="2185984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オーバードーズの話を入れるかどうかは、学校側と協議のうえで決定すること。</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5</a:t>
            </a:fld>
            <a:endParaRPr kumimoji="1" lang="ja-JP" altLang="en-US"/>
          </a:p>
        </p:txBody>
      </p:sp>
    </p:spTree>
    <p:extLst>
      <p:ext uri="{BB962C8B-B14F-4D97-AF65-F5344CB8AC3E}">
        <p14:creationId xmlns:p14="http://schemas.microsoft.com/office/powerpoint/2010/main" val="1430163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実際に時間をとってグループワークを行うとよい。</a:t>
            </a:r>
            <a:endParaRPr kumimoji="1" lang="en-US" altLang="ja-JP" dirty="0"/>
          </a:p>
          <a:p>
            <a:r>
              <a:rPr kumimoji="1" lang="ja-JP" altLang="en-US" dirty="0"/>
              <a:t>時間数などを考慮し、参加型の教室とする。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50</a:t>
            </a:fld>
            <a:endParaRPr kumimoji="1" lang="ja-JP" altLang="en-US"/>
          </a:p>
        </p:txBody>
      </p:sp>
    </p:spTree>
    <p:extLst>
      <p:ext uri="{BB962C8B-B14F-4D97-AF65-F5344CB8AC3E}">
        <p14:creationId xmlns:p14="http://schemas.microsoft.com/office/powerpoint/2010/main" val="21169194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a:extLst>
              <a:ext uri="{FF2B5EF4-FFF2-40B4-BE49-F238E27FC236}">
                <a16:creationId xmlns:a16="http://schemas.microsoft.com/office/drawing/2014/main" id="{6CDF192E-D334-47E9-B3BD-AB6B27C8A5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a:extLst>
              <a:ext uri="{FF2B5EF4-FFF2-40B4-BE49-F238E27FC236}">
                <a16:creationId xmlns:a16="http://schemas.microsoft.com/office/drawing/2014/main" id="{AB8C42D7-1FB2-4D62-B42C-669CD8D20E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講義例</a:t>
            </a:r>
            <a:r>
              <a:rPr lang="en-US" altLang="ja-JP" dirty="0"/>
              <a:t>】</a:t>
            </a:r>
          </a:p>
          <a:p>
            <a:r>
              <a:rPr lang="ja-JP" altLang="en-US" dirty="0"/>
              <a:t>場面１、２、３のいずれかをロールプレイングとしてもよい。</a:t>
            </a:r>
            <a:endParaRPr lang="en-US" altLang="ja-JP" dirty="0"/>
          </a:p>
          <a:p>
            <a:r>
              <a:rPr lang="ja-JP" altLang="en-US" dirty="0"/>
              <a:t>講義を受ける学生の集団の特徴等も考慮したうえで、題材を選ぶ。</a:t>
            </a:r>
          </a:p>
        </p:txBody>
      </p:sp>
      <p:sp>
        <p:nvSpPr>
          <p:cNvPr id="75780" name="スライド番号プレースホルダー 3">
            <a:extLst>
              <a:ext uri="{FF2B5EF4-FFF2-40B4-BE49-F238E27FC236}">
                <a16:creationId xmlns:a16="http://schemas.microsoft.com/office/drawing/2014/main" id="{9F815480-2C9C-45FA-9078-665EBCB50F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B0B13806-8F8F-41FD-80D8-372D57873E90}" type="slidenum">
              <a:rPr lang="ja-JP" altLang="en-US" smtClean="0"/>
              <a:pPr/>
              <a:t>51</a:t>
            </a:fld>
            <a:endParaRPr lang="ja-JP" altLang="en-US"/>
          </a:p>
        </p:txBody>
      </p:sp>
      <p:sp>
        <p:nvSpPr>
          <p:cNvPr id="75781" name="ヘッダー プレースホルダー 1">
            <a:extLst>
              <a:ext uri="{FF2B5EF4-FFF2-40B4-BE49-F238E27FC236}">
                <a16:creationId xmlns:a16="http://schemas.microsoft.com/office/drawing/2014/main" id="{7A9E4FFC-F31A-48B5-BB0C-9D283BB440C3}"/>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a:extLst>
              <a:ext uri="{FF2B5EF4-FFF2-40B4-BE49-F238E27FC236}">
                <a16:creationId xmlns:a16="http://schemas.microsoft.com/office/drawing/2014/main" id="{D6E0176D-FD2E-462B-9E15-96E3BAC675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ノート プレースホルダー 2">
            <a:extLst>
              <a:ext uri="{FF2B5EF4-FFF2-40B4-BE49-F238E27FC236}">
                <a16:creationId xmlns:a16="http://schemas.microsoft.com/office/drawing/2014/main" id="{85C39B47-E31B-4AD5-91C7-84183D45C2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u="sng" dirty="0"/>
              <a:t>こういう場面でどう対応するか生徒に考えさせる。</a:t>
            </a:r>
            <a:endParaRPr lang="en-US" altLang="ja-JP" u="sng" dirty="0"/>
          </a:p>
          <a:p>
            <a:endParaRPr lang="en-US" altLang="ja-JP" dirty="0"/>
          </a:p>
          <a:p>
            <a:r>
              <a:rPr lang="ja-JP" altLang="en-US" dirty="0"/>
              <a:t>ハッパとは大麻の隠語（別名）です。</a:t>
            </a:r>
            <a:endParaRPr lang="en-US" altLang="ja-JP" dirty="0"/>
          </a:p>
          <a:p>
            <a:r>
              <a:rPr lang="ja-JP" altLang="en-US" dirty="0"/>
              <a:t>あなたも薬物はダメ、とわかっているはずです。</a:t>
            </a:r>
            <a:endParaRPr lang="en-US" altLang="ja-JP" dirty="0"/>
          </a:p>
          <a:p>
            <a:r>
              <a:rPr lang="ja-JP" altLang="en-US" dirty="0"/>
              <a:t>でも憧れの先輩のウチに遊びにいけるという誘惑。</a:t>
            </a:r>
            <a:endParaRPr lang="en-US" altLang="ja-JP" dirty="0"/>
          </a:p>
          <a:p>
            <a:r>
              <a:rPr lang="ja-JP" altLang="en-US" dirty="0"/>
              <a:t>みなさんは、もしこういう場面に出くわしたらハッキリ断ることはできますか？</a:t>
            </a:r>
            <a:endParaRPr lang="en-US" altLang="ja-JP" dirty="0"/>
          </a:p>
        </p:txBody>
      </p:sp>
      <p:sp>
        <p:nvSpPr>
          <p:cNvPr id="77828" name="スライド番号プレースホルダー 3">
            <a:extLst>
              <a:ext uri="{FF2B5EF4-FFF2-40B4-BE49-F238E27FC236}">
                <a16:creationId xmlns:a16="http://schemas.microsoft.com/office/drawing/2014/main" id="{49FFCF35-8855-49FC-92B5-7911B7FC70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97F59B1D-2972-4D0C-AD51-A9D264113FA7}" type="slidenum">
              <a:rPr lang="ja-JP" altLang="en-US" smtClean="0"/>
              <a:pPr/>
              <a:t>52</a:t>
            </a:fld>
            <a:endParaRPr lang="ja-JP" altLang="en-US"/>
          </a:p>
        </p:txBody>
      </p:sp>
      <p:sp>
        <p:nvSpPr>
          <p:cNvPr id="77829" name="ヘッダー プレースホルダー 1">
            <a:extLst>
              <a:ext uri="{FF2B5EF4-FFF2-40B4-BE49-F238E27FC236}">
                <a16:creationId xmlns:a16="http://schemas.microsoft.com/office/drawing/2014/main" id="{FC3A3788-26E6-4269-99C6-1113CC20F287}"/>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a:extLst>
              <a:ext uri="{FF2B5EF4-FFF2-40B4-BE49-F238E27FC236}">
                <a16:creationId xmlns:a16="http://schemas.microsoft.com/office/drawing/2014/main" id="{C575CAEE-7559-44F1-A9BE-149CABD6E1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a:extLst>
              <a:ext uri="{FF2B5EF4-FFF2-40B4-BE49-F238E27FC236}">
                <a16:creationId xmlns:a16="http://schemas.microsoft.com/office/drawing/2014/main" id="{0D373FA2-9D32-4EE1-A4C2-D31F04A953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dirty="0"/>
              <a:t>こういう場面でどう対応するか生徒に考えさせる。</a:t>
            </a:r>
          </a:p>
          <a:p>
            <a:endParaRPr lang="ja-JP" altLang="en-US" dirty="0"/>
          </a:p>
          <a:p>
            <a:r>
              <a:rPr lang="ja-JP" altLang="en-US" dirty="0"/>
              <a:t>灰色君はハッパのことを大麻だと気づきましたが、海外では合法という知識で使ってしまうことになりました。</a:t>
            </a:r>
          </a:p>
          <a:p>
            <a:r>
              <a:rPr lang="ja-JP" altLang="en-US" dirty="0"/>
              <a:t>あなたはやめておこうと思ったのに、仲間はずれにされたくない、という意識が。</a:t>
            </a:r>
          </a:p>
          <a:p>
            <a:r>
              <a:rPr lang="ja-JP" altLang="en-US" dirty="0"/>
              <a:t>みなさんは、もしこういう場面に出くわしたらどうしますか？あなたは何と言って断りますか。</a:t>
            </a:r>
          </a:p>
          <a:p>
            <a:endParaRPr lang="en-US" altLang="ja-JP" dirty="0"/>
          </a:p>
        </p:txBody>
      </p:sp>
      <p:sp>
        <p:nvSpPr>
          <p:cNvPr id="79876" name="スライド番号プレースホルダー 3">
            <a:extLst>
              <a:ext uri="{FF2B5EF4-FFF2-40B4-BE49-F238E27FC236}">
                <a16:creationId xmlns:a16="http://schemas.microsoft.com/office/drawing/2014/main" id="{C201DA83-14EC-4D08-A8DE-D38368E5D9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5CA2E50A-6E4A-4538-AE04-BFE955B13018}" type="slidenum">
              <a:rPr lang="ja-JP" altLang="en-US" smtClean="0"/>
              <a:pPr/>
              <a:t>53</a:t>
            </a:fld>
            <a:endParaRPr lang="ja-JP" altLang="en-US"/>
          </a:p>
        </p:txBody>
      </p:sp>
      <p:sp>
        <p:nvSpPr>
          <p:cNvPr id="79877" name="ヘッダー プレースホルダー 1">
            <a:extLst>
              <a:ext uri="{FF2B5EF4-FFF2-40B4-BE49-F238E27FC236}">
                <a16:creationId xmlns:a16="http://schemas.microsoft.com/office/drawing/2014/main" id="{DA35178F-4F4D-415F-9B9F-8C646DD3993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a:extLst>
              <a:ext uri="{FF2B5EF4-FFF2-40B4-BE49-F238E27FC236}">
                <a16:creationId xmlns:a16="http://schemas.microsoft.com/office/drawing/2014/main" id="{369B8088-A1FB-48B5-940A-487521FCAA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ノート プレースホルダー 2">
            <a:extLst>
              <a:ext uri="{FF2B5EF4-FFF2-40B4-BE49-F238E27FC236}">
                <a16:creationId xmlns:a16="http://schemas.microsoft.com/office/drawing/2014/main" id="{2DC8F885-2902-475C-90B2-DC1C84D170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こういう場面でどう対応するか生徒に考えさせる。</a:t>
            </a:r>
          </a:p>
          <a:p>
            <a:endParaRPr lang="en-US" altLang="ja-JP" dirty="0"/>
          </a:p>
        </p:txBody>
      </p:sp>
      <p:sp>
        <p:nvSpPr>
          <p:cNvPr id="81924" name="スライド番号プレースホルダー 3">
            <a:extLst>
              <a:ext uri="{FF2B5EF4-FFF2-40B4-BE49-F238E27FC236}">
                <a16:creationId xmlns:a16="http://schemas.microsoft.com/office/drawing/2014/main" id="{DA37EDE8-B310-40C2-A30A-71360FD0D8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C80DD7AC-C0EE-46EE-BF9D-E5A042E87E8C}" type="slidenum">
              <a:rPr lang="ja-JP" altLang="en-US" smtClean="0"/>
              <a:pPr/>
              <a:t>54</a:t>
            </a:fld>
            <a:endParaRPr lang="ja-JP" altLang="en-US"/>
          </a:p>
        </p:txBody>
      </p:sp>
      <p:sp>
        <p:nvSpPr>
          <p:cNvPr id="81925" name="ヘッダー プレースホルダー 1">
            <a:extLst>
              <a:ext uri="{FF2B5EF4-FFF2-40B4-BE49-F238E27FC236}">
                <a16:creationId xmlns:a16="http://schemas.microsoft.com/office/drawing/2014/main" id="{49BB0287-F8B2-443A-930D-4E0E4E18874F}"/>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85C68083-D750-4653-A84E-ACA46021E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31C07A54-42A5-4AEE-BC8E-42D0787F6A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dirty="0"/>
              <a:t>【</a:t>
            </a:r>
            <a:r>
              <a:rPr lang="ja-JP" altLang="en-US" dirty="0"/>
              <a:t>講義のポイント</a:t>
            </a:r>
            <a:r>
              <a:rPr lang="en-US" altLang="ja-JP" dirty="0"/>
              <a:t>】</a:t>
            </a:r>
          </a:p>
          <a:p>
            <a:pPr eaLnBrk="1" hangingPunct="1"/>
            <a:r>
              <a:rPr lang="ja-JP" altLang="en-US" dirty="0"/>
              <a:t>人には性格があるので、できるだけこのような方法でという形式で理解を促す。</a:t>
            </a:r>
            <a:endParaRPr lang="en-US" altLang="ja-JP" dirty="0"/>
          </a:p>
          <a:p>
            <a:pPr eaLnBrk="1" hangingPunct="1"/>
            <a:r>
              <a:rPr lang="ja-JP" altLang="en-US" dirty="0"/>
              <a:t>実際やってみてもよい。</a:t>
            </a:r>
          </a:p>
        </p:txBody>
      </p:sp>
      <p:sp>
        <p:nvSpPr>
          <p:cNvPr id="43012" name="スライド番号プレースホルダー 3">
            <a:extLst>
              <a:ext uri="{FF2B5EF4-FFF2-40B4-BE49-F238E27FC236}">
                <a16:creationId xmlns:a16="http://schemas.microsoft.com/office/drawing/2014/main" id="{9862D697-4A15-4C9C-ABAB-6B46179445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46DCEDCA-1BF5-441D-805D-EFF4BD7B53A3}" type="slidenum">
              <a:rPr lang="en-US" altLang="ja-JP" smtClean="0"/>
              <a:pPr/>
              <a:t>55</a:t>
            </a:fld>
            <a:endParaRPr lang="en-US" altLang="ja-JP"/>
          </a:p>
        </p:txBody>
      </p:sp>
      <p:sp>
        <p:nvSpPr>
          <p:cNvPr id="43013" name="ヘッダー プレースホルダー 1">
            <a:extLst>
              <a:ext uri="{FF2B5EF4-FFF2-40B4-BE49-F238E27FC236}">
                <a16:creationId xmlns:a16="http://schemas.microsoft.com/office/drawing/2014/main" id="{EF4F3025-289D-4153-A5C8-FF23B5843F68}"/>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41369361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a:extLst>
              <a:ext uri="{FF2B5EF4-FFF2-40B4-BE49-F238E27FC236}">
                <a16:creationId xmlns:a16="http://schemas.microsoft.com/office/drawing/2014/main" id="{E63F4514-DBA4-4774-BA2A-45C8A6E9F4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B7B70455-8992-4BAE-B02B-1DEEABF24A28}"/>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ja-JP" dirty="0">
                <a:latin typeface="+mn-ea"/>
              </a:rPr>
              <a:t>【</a:t>
            </a:r>
            <a:r>
              <a:rPr lang="ja-JP" altLang="en-US" dirty="0">
                <a:latin typeface="+mn-ea"/>
              </a:rPr>
              <a:t>講義のポイント</a:t>
            </a:r>
            <a:r>
              <a:rPr lang="en-US" altLang="ja-JP" dirty="0">
                <a:latin typeface="+mn-ea"/>
              </a:rPr>
              <a:t>】</a:t>
            </a:r>
          </a:p>
          <a:p>
            <a:pPr>
              <a:defRPr/>
            </a:pPr>
            <a:r>
              <a:rPr lang="ja-JP" altLang="en-US" dirty="0">
                <a:latin typeface="+mn-ea"/>
              </a:rPr>
              <a:t>まず甘い誘い文句に騙されないように、何かおかしいと気づくようになってもらう。</a:t>
            </a:r>
            <a:endParaRPr lang="en-US" altLang="ja-JP" dirty="0">
              <a:latin typeface="+mn-ea"/>
            </a:endParaRPr>
          </a:p>
          <a:p>
            <a:pPr>
              <a:defRPr/>
            </a:pPr>
            <a:r>
              <a:rPr lang="ja-JP" altLang="en-US" dirty="0">
                <a:latin typeface="+mn-ea"/>
              </a:rPr>
              <a:t>・「</a:t>
            </a:r>
            <a:r>
              <a:rPr lang="en-US" altLang="ja-JP" dirty="0">
                <a:latin typeface="+mn-ea"/>
              </a:rPr>
              <a:t>1</a:t>
            </a:r>
            <a:r>
              <a:rPr lang="ja-JP" altLang="en-US" dirty="0">
                <a:latin typeface="+mn-ea"/>
              </a:rPr>
              <a:t>回でも薬物乱用だ」「興味ない」などと言える時はハッキリ、キッパリ断ってください。決して迷わないこと。</a:t>
            </a:r>
            <a:endParaRPr lang="en-US" altLang="ja-JP" dirty="0">
              <a:latin typeface="+mn-ea"/>
            </a:endParaRPr>
          </a:p>
          <a:p>
            <a:pPr>
              <a:defRPr/>
            </a:pPr>
            <a:r>
              <a:rPr lang="ja-JP" altLang="en-US" dirty="0">
                <a:latin typeface="+mn-ea"/>
              </a:rPr>
              <a:t>でも、多くの場合、使いたくないけど断ってイジメられたらどうしようという怖さが先にくるだろうこと、その時は・・・　とにかく逃げる！その場から一刻も早く離れる、誘われる場所は多くの場合人目につかない場所なので、とにかく、人の声のする、明るい方に、狭い場所から広い場所にとにかく逃げるということを伝える。</a:t>
            </a:r>
            <a:endParaRPr lang="en-US" altLang="ja-JP" dirty="0">
              <a:latin typeface="+mn-ea"/>
            </a:endParaRPr>
          </a:p>
          <a:p>
            <a:pPr>
              <a:defRPr/>
            </a:pPr>
            <a:endParaRPr lang="en-US" altLang="ja-JP" dirty="0"/>
          </a:p>
        </p:txBody>
      </p:sp>
      <p:sp>
        <p:nvSpPr>
          <p:cNvPr id="84996" name="スライド番号プレースホルダー 3">
            <a:extLst>
              <a:ext uri="{FF2B5EF4-FFF2-40B4-BE49-F238E27FC236}">
                <a16:creationId xmlns:a16="http://schemas.microsoft.com/office/drawing/2014/main" id="{02C9E1DC-5DD6-4801-BF4B-933DFE94B2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1394B1D-CE90-49DD-9FBD-13E55BF77829}" type="slidenum">
              <a:rPr kumimoji="0" lang="ja-JP" altLang="en-US" sz="1800" smtClean="0"/>
              <a:pPr/>
              <a:t>56</a:t>
            </a:fld>
            <a:endParaRPr kumimoji="0" lang="ja-JP" altLang="en-US" sz="1800"/>
          </a:p>
        </p:txBody>
      </p:sp>
      <p:sp>
        <p:nvSpPr>
          <p:cNvPr id="84997" name="ヘッダー プレースホルダー 1">
            <a:extLst>
              <a:ext uri="{FF2B5EF4-FFF2-40B4-BE49-F238E27FC236}">
                <a16:creationId xmlns:a16="http://schemas.microsoft.com/office/drawing/2014/main" id="{78F1CAA6-91C6-4A17-9D4A-0563E8FC1BCB}"/>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自分を大切にする考え方のポイントを説明するつもりでひとつ１つ問いかけながらすすめる。</a:t>
            </a:r>
            <a:endParaRPr kumimoji="1" lang="en-US" altLang="ja-JP" dirty="0"/>
          </a:p>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スライド番号プレースホルダー 4"/>
          <p:cNvSpPr>
            <a:spLocks noGrp="1"/>
          </p:cNvSpPr>
          <p:nvPr>
            <p:ph type="sldNum" sz="quarter" idx="5"/>
          </p:nvPr>
        </p:nvSpPr>
        <p:spPr/>
        <p:txBody>
          <a:bodyPr/>
          <a:lstStyle/>
          <a:p>
            <a:pPr>
              <a:defRPr/>
            </a:pPr>
            <a:fld id="{030FBD49-DF20-4A90-8F2E-FC1B2B048E8E}" type="slidenum">
              <a:rPr lang="ja-JP" altLang="en-US" smtClean="0"/>
              <a:pPr>
                <a:defRPr/>
              </a:pPr>
              <a:t>57</a:t>
            </a:fld>
            <a:endParaRPr lang="ja-JP" altLang="en-US"/>
          </a:p>
        </p:txBody>
      </p:sp>
    </p:spTree>
    <p:extLst>
      <p:ext uri="{BB962C8B-B14F-4D97-AF65-F5344CB8AC3E}">
        <p14:creationId xmlns:p14="http://schemas.microsoft.com/office/powerpoint/2010/main" val="36681715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a:extLst>
              <a:ext uri="{FF2B5EF4-FFF2-40B4-BE49-F238E27FC236}">
                <a16:creationId xmlns:a16="http://schemas.microsoft.com/office/drawing/2014/main" id="{A557DFD5-B44D-4471-AE1D-7CBD20AFFC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30C1A0A7-7B70-4BCE-B180-0CBE3CA06AA2}"/>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ja-JP" dirty="0"/>
              <a:t>【</a:t>
            </a:r>
            <a:r>
              <a:rPr lang="ja-JP" altLang="en-US" dirty="0"/>
              <a:t>講義のポイント</a:t>
            </a:r>
            <a:r>
              <a:rPr lang="en-US" altLang="ja-JP" dirty="0"/>
              <a:t>】</a:t>
            </a:r>
          </a:p>
          <a:p>
            <a:pPr>
              <a:defRPr/>
            </a:pPr>
            <a:r>
              <a:rPr lang="ja-JP" altLang="en-US" dirty="0"/>
              <a:t>悩んだら思い出せるように丁寧に説明する。</a:t>
            </a:r>
            <a:endParaRPr lang="en-US" altLang="ja-JP" dirty="0"/>
          </a:p>
          <a:p>
            <a:pPr>
              <a:defRPr/>
            </a:pPr>
            <a:r>
              <a:rPr lang="ja-JP" altLang="en-US" dirty="0"/>
              <a:t>ただ、どうにもならないことがおこるかもしれないので、その場合は、大人を頼るよう、相談できる場所を伝える。</a:t>
            </a:r>
            <a:endParaRPr lang="en-US" altLang="ja-JP" dirty="0"/>
          </a:p>
          <a:p>
            <a:pPr>
              <a:defRPr/>
            </a:pPr>
            <a:endParaRPr lang="en-US" altLang="ja-JP" dirty="0"/>
          </a:p>
        </p:txBody>
      </p:sp>
      <p:sp>
        <p:nvSpPr>
          <p:cNvPr id="105476" name="スライド番号プレースホルダー 3">
            <a:extLst>
              <a:ext uri="{FF2B5EF4-FFF2-40B4-BE49-F238E27FC236}">
                <a16:creationId xmlns:a16="http://schemas.microsoft.com/office/drawing/2014/main" id="{7A1C7634-A71A-48D7-907D-3F1632A720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1282382D-C248-44A1-AE30-BD290993F8EC}" type="slidenum">
              <a:rPr lang="ja-JP" altLang="en-US" smtClean="0"/>
              <a:pPr/>
              <a:t>58</a:t>
            </a:fld>
            <a:endParaRPr lang="ja-JP" altLang="en-US"/>
          </a:p>
        </p:txBody>
      </p:sp>
      <p:sp>
        <p:nvSpPr>
          <p:cNvPr id="105477" name="ヘッダー プレースホルダー 1">
            <a:extLst>
              <a:ext uri="{FF2B5EF4-FFF2-40B4-BE49-F238E27FC236}">
                <a16:creationId xmlns:a16="http://schemas.microsoft.com/office/drawing/2014/main" id="{ADD5ECA4-3E4B-4F56-BE85-C2FF6E00AAA6}"/>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吹き出し内の文言は自由に変更可。</a:t>
            </a:r>
            <a:endParaRPr kumimoji="1" lang="en-US" altLang="ja-JP" dirty="0"/>
          </a:p>
          <a:p>
            <a:r>
              <a:rPr kumimoji="1" lang="ja-JP" altLang="en-US" dirty="0"/>
              <a:t>ＱＲコードを読み込むと、全国の相談窓口、長崎県の相談窓口電話番号一覧がでるので、困ったら電話するように伝える。</a:t>
            </a:r>
            <a:endParaRPr kumimoji="1" lang="en-US" altLang="ja-JP" dirty="0"/>
          </a:p>
          <a:p>
            <a:r>
              <a:rPr kumimoji="1" lang="ja-JP" altLang="en-US" dirty="0"/>
              <a:t>友達のこと、家族のこと、相談したかったら連絡するように伝えること。</a:t>
            </a:r>
          </a:p>
        </p:txBody>
      </p:sp>
      <p:sp>
        <p:nvSpPr>
          <p:cNvPr id="4" name="スライド番号プレースホルダー 3"/>
          <p:cNvSpPr>
            <a:spLocks noGrp="1"/>
          </p:cNvSpPr>
          <p:nvPr>
            <p:ph type="sldNum" sz="quarter" idx="5"/>
          </p:nvPr>
        </p:nvSpPr>
        <p:spPr/>
        <p:txBody>
          <a:bodyPr/>
          <a:lstStyle/>
          <a:p>
            <a:fld id="{BF9E2073-9B46-4539-80A8-894B8008C8F3}" type="slidenum">
              <a:rPr kumimoji="1" lang="ja-JP" altLang="en-US" smtClean="0"/>
              <a:t>59</a:t>
            </a:fld>
            <a:endParaRPr kumimoji="1" lang="ja-JP" altLang="en-US"/>
          </a:p>
        </p:txBody>
      </p:sp>
      <p:sp>
        <p:nvSpPr>
          <p:cNvPr id="5" name="ヘッダー プレースホルダー 4">
            <a:extLst>
              <a:ext uri="{FF2B5EF4-FFF2-40B4-BE49-F238E27FC236}">
                <a16:creationId xmlns:a16="http://schemas.microsoft.com/office/drawing/2014/main" id="{7FAB9F5A-FD26-452C-AB37-E45E4336DD17}"/>
              </a:ext>
            </a:extLst>
          </p:cNvPr>
          <p:cNvSpPr>
            <a:spLocks noGrp="1"/>
          </p:cNvSpPr>
          <p:nvPr>
            <p:ph type="hdr" sz="quarter"/>
          </p:nvPr>
        </p:nvSpPr>
        <p:spPr/>
        <p:txBody>
          <a:bodyPr/>
          <a:lstStyle/>
          <a:p>
            <a:pPr>
              <a:defRPr/>
            </a:pPr>
            <a:endParaRPr lang="ja-JP" altLang="en-US"/>
          </a:p>
        </p:txBody>
      </p:sp>
    </p:spTree>
    <p:extLst>
      <p:ext uri="{BB962C8B-B14F-4D97-AF65-F5344CB8AC3E}">
        <p14:creationId xmlns:p14="http://schemas.microsoft.com/office/powerpoint/2010/main" val="2146493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6</a:t>
            </a:fld>
            <a:endParaRPr kumimoji="1" lang="ja-JP" altLang="en-US"/>
          </a:p>
        </p:txBody>
      </p:sp>
    </p:spTree>
    <p:extLst>
      <p:ext uri="{BB962C8B-B14F-4D97-AF65-F5344CB8AC3E}">
        <p14:creationId xmlns:p14="http://schemas.microsoft.com/office/powerpoint/2010/main" val="158542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市販薬乱用の背景から、相談窓口のスライドは必ず入れること。</a:t>
            </a:r>
            <a:endParaRPr kumimoji="1" lang="en-US" altLang="ja-JP" dirty="0"/>
          </a:p>
          <a:p>
            <a:r>
              <a:rPr kumimoji="1" lang="ja-JP" altLang="en-US" dirty="0"/>
              <a:t>ＱＲコードから相談窓口の電話連絡先等も見えるので、印刷して配布すること。</a:t>
            </a:r>
            <a:endParaRPr kumimoji="1" lang="en-US" altLang="ja-JP" dirty="0"/>
          </a:p>
          <a:p>
            <a:r>
              <a:rPr kumimoji="1" lang="ja-JP" altLang="en-US" dirty="0"/>
              <a:t>その際、吹き出し内の文言は状況に合わせ変更すること。</a:t>
            </a:r>
            <a:endParaRPr kumimoji="1" lang="en-US" altLang="ja-JP" dirty="0"/>
          </a:p>
        </p:txBody>
      </p:sp>
      <p:sp>
        <p:nvSpPr>
          <p:cNvPr id="4" name="スライド番号プレースホルダー 3"/>
          <p:cNvSpPr>
            <a:spLocks noGrp="1"/>
          </p:cNvSpPr>
          <p:nvPr>
            <p:ph type="sldNum" sz="quarter" idx="5"/>
          </p:nvPr>
        </p:nvSpPr>
        <p:spPr/>
        <p:txBody>
          <a:bodyPr/>
          <a:lstStyle/>
          <a:p>
            <a:fld id="{BF9E2073-9B46-4539-80A8-894B8008C8F3}" type="slidenum">
              <a:rPr kumimoji="1" lang="ja-JP" altLang="en-US" smtClean="0"/>
              <a:t>7</a:t>
            </a:fld>
            <a:endParaRPr kumimoji="1" lang="ja-JP" altLang="en-US"/>
          </a:p>
        </p:txBody>
      </p:sp>
      <p:sp>
        <p:nvSpPr>
          <p:cNvPr id="5" name="ヘッダー プレースホルダー 4">
            <a:extLst>
              <a:ext uri="{FF2B5EF4-FFF2-40B4-BE49-F238E27FC236}">
                <a16:creationId xmlns:a16="http://schemas.microsoft.com/office/drawing/2014/main" id="{6821A8E4-4415-49B1-A177-71EAD4070414}"/>
              </a:ext>
            </a:extLst>
          </p:cNvPr>
          <p:cNvSpPr>
            <a:spLocks noGrp="1"/>
          </p:cNvSpPr>
          <p:nvPr>
            <p:ph type="hdr" sz="quarter"/>
          </p:nvPr>
        </p:nvSpPr>
        <p:spPr/>
        <p:txBody>
          <a:bodyPr/>
          <a:lstStyle/>
          <a:p>
            <a:pPr>
              <a:defRPr/>
            </a:pPr>
            <a:endParaRPr lang="ja-JP" altLang="en-US"/>
          </a:p>
        </p:txBody>
      </p:sp>
    </p:spTree>
    <p:extLst>
      <p:ext uri="{BB962C8B-B14F-4D97-AF65-F5344CB8AC3E}">
        <p14:creationId xmlns:p14="http://schemas.microsoft.com/office/powerpoint/2010/main" val="125578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8</a:t>
            </a:fld>
            <a:endParaRPr kumimoji="1" lang="ja-JP" altLang="en-US"/>
          </a:p>
        </p:txBody>
      </p:sp>
    </p:spTree>
    <p:extLst>
      <p:ext uri="{BB962C8B-B14F-4D97-AF65-F5344CB8AC3E}">
        <p14:creationId xmlns:p14="http://schemas.microsoft.com/office/powerpoint/2010/main" val="1684808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市販薬の乱用も薬物乱用であること、違法薬物も薬物乱用であることを並列で説明し、理解を促すこと。</a:t>
            </a:r>
            <a:endParaRPr kumimoji="1" lang="en-US" altLang="ja-JP" dirty="0"/>
          </a:p>
          <a:p>
            <a:r>
              <a:rPr kumimoji="1" lang="ja-JP" altLang="en-US" dirty="0"/>
              <a:t>以降、違法薬物の講義に重点を置く。</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9</a:t>
            </a:fld>
            <a:endParaRPr kumimoji="1" lang="ja-JP" altLang="en-US"/>
          </a:p>
        </p:txBody>
      </p:sp>
      <p:sp>
        <p:nvSpPr>
          <p:cNvPr id="5" name="ヘッダー プレースホルダー 4">
            <a:extLst>
              <a:ext uri="{FF2B5EF4-FFF2-40B4-BE49-F238E27FC236}">
                <a16:creationId xmlns:a16="http://schemas.microsoft.com/office/drawing/2014/main" id="{12A893E6-B91C-4D46-A771-BCA306D33C87}"/>
              </a:ext>
            </a:extLst>
          </p:cNvPr>
          <p:cNvSpPr>
            <a:spLocks noGrp="1"/>
          </p:cNvSpPr>
          <p:nvPr>
            <p:ph type="hdr" sz="quarter"/>
          </p:nvPr>
        </p:nvSpPr>
        <p:spPr/>
        <p:txBody>
          <a:bodyPr/>
          <a:lstStyle/>
          <a:p>
            <a:pPr>
              <a:defRPr/>
            </a:pPr>
            <a:endParaRPr lang="ja-JP" altLang="en-US"/>
          </a:p>
        </p:txBody>
      </p:sp>
    </p:spTree>
    <p:extLst>
      <p:ext uri="{BB962C8B-B14F-4D97-AF65-F5344CB8AC3E}">
        <p14:creationId xmlns:p14="http://schemas.microsoft.com/office/powerpoint/2010/main" val="130135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716E26-A396-4A9D-A6BE-56AEE51AB489}"/>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42E48FA-63AB-400D-A7B1-34372C27335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E63E847-8C6E-49D5-8FF5-A31A215015C1}"/>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5" name="フッター プレースホルダー 4">
            <a:extLst>
              <a:ext uri="{FF2B5EF4-FFF2-40B4-BE49-F238E27FC236}">
                <a16:creationId xmlns:a16="http://schemas.microsoft.com/office/drawing/2014/main" id="{B8B43012-7B66-4ECE-BDBD-441206220C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B33391-7EE7-4C57-A3EB-322E360E571B}"/>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243167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0BBF4A-E45F-4428-B43B-21590ACC5BD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8B5C3D4-2BEE-4788-A834-7E5384C156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55FD8D-1D92-44F8-9D8F-0E9B997E9E82}"/>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5" name="フッター プレースホルダー 4">
            <a:extLst>
              <a:ext uri="{FF2B5EF4-FFF2-40B4-BE49-F238E27FC236}">
                <a16:creationId xmlns:a16="http://schemas.microsoft.com/office/drawing/2014/main" id="{006530BE-E982-4D5A-9973-0F5329357D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9B3F30-0010-415E-84A9-B5231E1D9BD9}"/>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305214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C6FD628-2CCE-4BE0-8719-B3D2A65B8B21}"/>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07C604-8C39-4EE5-AB5B-FD43FFCEFA02}"/>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5192C6-9212-4F07-A610-5500CD294571}"/>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5" name="フッター プレースホルダー 4">
            <a:extLst>
              <a:ext uri="{FF2B5EF4-FFF2-40B4-BE49-F238E27FC236}">
                <a16:creationId xmlns:a16="http://schemas.microsoft.com/office/drawing/2014/main" id="{21CF0C18-626F-40F4-BF7E-206C78265B3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4A1D9D-F948-49D6-9ADF-A53A54C822F7}"/>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738669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F008C9A4-21AE-4D8F-AC3A-6B8B7BAAEDF3}"/>
              </a:ext>
            </a:extLst>
          </p:cNvPr>
          <p:cNvSpPr>
            <a:spLocks noGrp="1" noChangeArrowheads="1"/>
          </p:cNvSpPr>
          <p:nvPr>
            <p:ph type="dt" sz="half" idx="10"/>
          </p:nvPr>
        </p:nvSpPr>
        <p:spPr>
          <a:ln/>
        </p:spPr>
        <p:txBody>
          <a:bodyPr/>
          <a:lstStyle>
            <a:lvl1pPr>
              <a:defRPr/>
            </a:lvl1pPr>
          </a:lstStyle>
          <a:p>
            <a:pPr>
              <a:defRPr/>
            </a:pPr>
            <a:endParaRPr lang="ja-JP" altLang="ja-JP"/>
          </a:p>
        </p:txBody>
      </p:sp>
      <p:sp>
        <p:nvSpPr>
          <p:cNvPr id="6" name="Rectangle 5">
            <a:extLst>
              <a:ext uri="{FF2B5EF4-FFF2-40B4-BE49-F238E27FC236}">
                <a16:creationId xmlns:a16="http://schemas.microsoft.com/office/drawing/2014/main" id="{6E9ACAE3-13BB-4BE3-9278-0B15F654A447}"/>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Rectangle 6">
            <a:extLst>
              <a:ext uri="{FF2B5EF4-FFF2-40B4-BE49-F238E27FC236}">
                <a16:creationId xmlns:a16="http://schemas.microsoft.com/office/drawing/2014/main" id="{70351F53-170A-4B17-9302-86020CAAD0C1}"/>
              </a:ext>
            </a:extLst>
          </p:cNvPr>
          <p:cNvSpPr>
            <a:spLocks noGrp="1" noChangeArrowheads="1"/>
          </p:cNvSpPr>
          <p:nvPr>
            <p:ph type="sldNum" sz="quarter" idx="12"/>
          </p:nvPr>
        </p:nvSpPr>
        <p:spPr>
          <a:ln/>
        </p:spPr>
        <p:txBody>
          <a:bodyPr/>
          <a:lstStyle>
            <a:lvl1pPr>
              <a:defRPr/>
            </a:lvl1pPr>
          </a:lstStyle>
          <a:p>
            <a:pPr>
              <a:defRPr/>
            </a:pPr>
            <a:fld id="{384EEB73-C030-49D4-B6D7-81ACF7CD0B44}" type="slidenum">
              <a:rPr lang="ja-JP" altLang="ja-JP"/>
              <a:pPr>
                <a:defRPr/>
              </a:pPr>
              <a:t>‹#›</a:t>
            </a:fld>
            <a:endParaRPr lang="ja-JP" altLang="ja-JP"/>
          </a:p>
        </p:txBody>
      </p:sp>
    </p:spTree>
    <p:extLst>
      <p:ext uri="{BB962C8B-B14F-4D97-AF65-F5344CB8AC3E}">
        <p14:creationId xmlns:p14="http://schemas.microsoft.com/office/powerpoint/2010/main" val="198205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54A699-E1DC-4F22-BA88-8C05BCB20DB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18A3EF1-15CE-47BB-A4D7-4A84EA6E626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82F9E3-912C-4670-BCF1-43D13AFF656B}"/>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5" name="フッター プレースホルダー 4">
            <a:extLst>
              <a:ext uri="{FF2B5EF4-FFF2-40B4-BE49-F238E27FC236}">
                <a16:creationId xmlns:a16="http://schemas.microsoft.com/office/drawing/2014/main" id="{C4F8C2B4-B7D0-4E30-B99E-78A670D194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566600-8FA0-48C2-A92D-918DABB0D2AE}"/>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323795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2A059A-3E26-471A-86AB-5C2E8221FB40}"/>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A5F69C-BA51-47FE-8AC0-26A0FAD826E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9BD1B79-44E8-4C97-92ED-029609F5EA0F}"/>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5" name="フッター プレースホルダー 4">
            <a:extLst>
              <a:ext uri="{FF2B5EF4-FFF2-40B4-BE49-F238E27FC236}">
                <a16:creationId xmlns:a16="http://schemas.microsoft.com/office/drawing/2014/main" id="{8D4BF16D-BC26-4C45-9488-D77A46E76C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CCAB81-700E-4DD6-B9DB-60DE6F43AB64}"/>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378465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3FF60B-8B39-42B8-874E-21ADDAAA23F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6BF0743-D067-48AB-A7C5-26FA2BA0474C}"/>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53160F3-D3A4-48E4-8CF8-7487FDFEECB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95A1D80-1F48-4C9B-AF86-5E967607EE6D}"/>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6" name="フッター プレースホルダー 5">
            <a:extLst>
              <a:ext uri="{FF2B5EF4-FFF2-40B4-BE49-F238E27FC236}">
                <a16:creationId xmlns:a16="http://schemas.microsoft.com/office/drawing/2014/main" id="{E0D9C91B-31F0-4037-9D68-BA10D0DE06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64C362-45C6-4661-8598-0E6F38E96518}"/>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146036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896698-3C6F-484C-8A5D-BCD4FCF7105A}"/>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56E718-3699-49D0-827C-9863E015727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9CD31F3-8A85-4B35-8F30-01F2151DFEBA}"/>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BA504B3-5884-4E21-9600-8D548475426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048FC5A-DDC7-4CE3-9938-5F5788BA93F1}"/>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466DAC2-2767-4DC5-9C2F-F53B8E4F2F7A}"/>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8" name="フッター プレースホルダー 7">
            <a:extLst>
              <a:ext uri="{FF2B5EF4-FFF2-40B4-BE49-F238E27FC236}">
                <a16:creationId xmlns:a16="http://schemas.microsoft.com/office/drawing/2014/main" id="{492FC087-6CF7-44BB-B8C2-A9E08B1579C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2CC53C5-0F0C-4159-BFC4-C4840671399A}"/>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18838680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CAC9D6-1D6D-4579-8C34-379ADDDAD94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AFDEDD3-7CBA-4EBE-AB0E-853966C3B82E}"/>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4" name="フッター プレースホルダー 3">
            <a:extLst>
              <a:ext uri="{FF2B5EF4-FFF2-40B4-BE49-F238E27FC236}">
                <a16:creationId xmlns:a16="http://schemas.microsoft.com/office/drawing/2014/main" id="{EA8A58F8-5EAE-42C9-B977-2803339F9F3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A9C2854-6C39-4B24-9900-F813884A3BAC}"/>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151535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F4E12E4-51A7-484F-9C96-AF6FE7E545D2}"/>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3" name="フッター プレースホルダー 2">
            <a:extLst>
              <a:ext uri="{FF2B5EF4-FFF2-40B4-BE49-F238E27FC236}">
                <a16:creationId xmlns:a16="http://schemas.microsoft.com/office/drawing/2014/main" id="{9A119883-82D8-46CB-920C-E8BDA7F9DAE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929A827-8527-4F32-AAFB-AE2C32FC0B02}"/>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280377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6F76AD-889B-4C76-B378-A8ACB4ADB331}"/>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0550E8-D3D2-4B55-B757-49BB425D215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2CBE828-B5E2-4B4B-80F7-8490933F3E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1D5D0B2-F84E-4310-9449-F0D05FBA8A91}"/>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6" name="フッター プレースホルダー 5">
            <a:extLst>
              <a:ext uri="{FF2B5EF4-FFF2-40B4-BE49-F238E27FC236}">
                <a16:creationId xmlns:a16="http://schemas.microsoft.com/office/drawing/2014/main" id="{9B764419-BBB6-4E76-B6E5-EAE77D5A54C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33D0425-6D30-477F-8508-4C4728120D0C}"/>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26627336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8C7998-8224-454B-8B4F-73DFD799D20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FCCB77E-8EBE-443E-A311-D35B8F57550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95A7A1DC-1C3A-45B1-9774-2DE2E7A9E90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A1838CA-6D45-4255-8FA3-84BE1EFE66F8}"/>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6" name="フッター プレースホルダー 5">
            <a:extLst>
              <a:ext uri="{FF2B5EF4-FFF2-40B4-BE49-F238E27FC236}">
                <a16:creationId xmlns:a16="http://schemas.microsoft.com/office/drawing/2014/main" id="{3E62634A-9412-4374-8404-DD365349B1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E8BE9B6-F78A-40BE-9024-BAEB805C9527}"/>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291726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BF1D129-5556-4A87-B75E-A8A875F0879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C9633CB-20DF-4887-BBA0-33FC047B219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2099AE1-213C-49C0-8112-37CCC4308B6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B2E4763-4454-4614-8E8B-CCB378E76FCB}" type="datetimeFigureOut">
              <a:rPr kumimoji="1" lang="ja-JP" altLang="en-US" smtClean="0"/>
              <a:t>2024/3/15</a:t>
            </a:fld>
            <a:endParaRPr kumimoji="1" lang="ja-JP" altLang="en-US"/>
          </a:p>
        </p:txBody>
      </p:sp>
      <p:sp>
        <p:nvSpPr>
          <p:cNvPr id="5" name="フッター プレースホルダー 4">
            <a:extLst>
              <a:ext uri="{FF2B5EF4-FFF2-40B4-BE49-F238E27FC236}">
                <a16:creationId xmlns:a16="http://schemas.microsoft.com/office/drawing/2014/main" id="{24AF6C1D-6110-4567-BFFE-0AB34A95FB9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1DBC9FD-1181-427B-8A55-A78EA94DC9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1809756092"/>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4.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emf"/><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F31A331-442A-427E-BD49-BBBB26283A19}"/>
              </a:ext>
            </a:extLst>
          </p:cNvPr>
          <p:cNvSpPr/>
          <p:nvPr/>
        </p:nvSpPr>
        <p:spPr>
          <a:xfrm>
            <a:off x="97709" y="103626"/>
            <a:ext cx="8948582" cy="6754374"/>
          </a:xfrm>
          <a:prstGeom prst="rect">
            <a:avLst/>
          </a:prstGeom>
          <a:solidFill>
            <a:schemeClr val="accent1">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303E92D-B4C1-47EC-AB4D-A24C007AF5F8}"/>
              </a:ext>
            </a:extLst>
          </p:cNvPr>
          <p:cNvSpPr txBox="1"/>
          <p:nvPr/>
        </p:nvSpPr>
        <p:spPr>
          <a:xfrm>
            <a:off x="7540044" y="285480"/>
            <a:ext cx="1199626" cy="369332"/>
          </a:xfrm>
          <a:prstGeom prst="rect">
            <a:avLst/>
          </a:prstGeom>
          <a:noFill/>
          <a:ln>
            <a:solidFill>
              <a:schemeClr val="tx1"/>
            </a:solid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高校生用</a:t>
            </a:r>
          </a:p>
        </p:txBody>
      </p:sp>
      <p:pic>
        <p:nvPicPr>
          <p:cNvPr id="6" name="図 1">
            <a:extLst>
              <a:ext uri="{FF2B5EF4-FFF2-40B4-BE49-F238E27FC236}">
                <a16:creationId xmlns:a16="http://schemas.microsoft.com/office/drawing/2014/main" id="{E322AF7E-EF41-44F0-9EB6-379BA0D84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5A57709D-F99D-408D-9EFF-E4B33340CF28}"/>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8" name="テキスト ボックス 7">
            <a:extLst>
              <a:ext uri="{FF2B5EF4-FFF2-40B4-BE49-F238E27FC236}">
                <a16:creationId xmlns:a16="http://schemas.microsoft.com/office/drawing/2014/main" id="{D4C92B7A-E87F-48A8-B295-71BCF14054BE}"/>
              </a:ext>
            </a:extLst>
          </p:cNvPr>
          <p:cNvSpPr txBox="1"/>
          <p:nvPr/>
        </p:nvSpPr>
        <p:spPr>
          <a:xfrm>
            <a:off x="1090569" y="2140248"/>
            <a:ext cx="6962862" cy="1107996"/>
          </a:xfrm>
          <a:prstGeom prst="rect">
            <a:avLst/>
          </a:prstGeom>
          <a:noFill/>
        </p:spPr>
        <p:txBody>
          <a:bodyPr wrap="square" rtlCol="0">
            <a:spAutoFit/>
          </a:bodyPr>
          <a:lstStyle/>
          <a:p>
            <a:r>
              <a:rPr kumimoji="1" lang="ja-JP" altLang="en-US" sz="6600" b="1" dirty="0">
                <a:latin typeface="メイリオ" panose="020B0604030504040204" pitchFamily="50" charset="-128"/>
                <a:ea typeface="メイリオ" panose="020B0604030504040204" pitchFamily="50" charset="-128"/>
              </a:rPr>
              <a:t>薬物乱用防止教室</a:t>
            </a:r>
          </a:p>
        </p:txBody>
      </p:sp>
      <p:sp>
        <p:nvSpPr>
          <p:cNvPr id="11" name="テキスト ボックス 10">
            <a:extLst>
              <a:ext uri="{FF2B5EF4-FFF2-40B4-BE49-F238E27FC236}">
                <a16:creationId xmlns:a16="http://schemas.microsoft.com/office/drawing/2014/main" id="{E771422C-5B42-4DF9-8505-A5DB9B4FF2BF}"/>
              </a:ext>
            </a:extLst>
          </p:cNvPr>
          <p:cNvSpPr txBox="1"/>
          <p:nvPr/>
        </p:nvSpPr>
        <p:spPr>
          <a:xfrm>
            <a:off x="1090569" y="1363142"/>
            <a:ext cx="4420998" cy="646331"/>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rPr>
              <a:t>〇〇〇高等学校</a:t>
            </a:r>
            <a:endParaRPr kumimoji="1" lang="ja-JP" altLang="en-US" sz="36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EB1D5B88-426F-43C8-9783-55E57F70CEE3}"/>
              </a:ext>
            </a:extLst>
          </p:cNvPr>
          <p:cNvSpPr txBox="1"/>
          <p:nvPr/>
        </p:nvSpPr>
        <p:spPr>
          <a:xfrm>
            <a:off x="792759" y="3379019"/>
            <a:ext cx="7709483"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～世界でひとりしかいない自分を守るために～</a:t>
            </a:r>
          </a:p>
        </p:txBody>
      </p:sp>
      <p:pic>
        <p:nvPicPr>
          <p:cNvPr id="13" name="図 54" descr="ダメゼッタイ激イラスト">
            <a:extLst>
              <a:ext uri="{FF2B5EF4-FFF2-40B4-BE49-F238E27FC236}">
                <a16:creationId xmlns:a16="http://schemas.microsoft.com/office/drawing/2014/main" id="{5E2B6BB7-F098-4A19-8913-7D1585AEE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271" y="4030515"/>
            <a:ext cx="2304439" cy="246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941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graphicFrame>
        <p:nvGraphicFramePr>
          <p:cNvPr id="2" name="表 2">
            <a:extLst>
              <a:ext uri="{FF2B5EF4-FFF2-40B4-BE49-F238E27FC236}">
                <a16:creationId xmlns:a16="http://schemas.microsoft.com/office/drawing/2014/main" id="{B43B1F79-2F03-408E-B5C1-61B9AAE0D9C6}"/>
              </a:ext>
            </a:extLst>
          </p:cNvPr>
          <p:cNvGraphicFramePr>
            <a:graphicFrameLocks noGrp="1"/>
          </p:cNvGraphicFramePr>
          <p:nvPr>
            <p:extLst>
              <p:ext uri="{D42A27DB-BD31-4B8C-83A1-F6EECF244321}">
                <p14:modId xmlns:p14="http://schemas.microsoft.com/office/powerpoint/2010/main" val="1951759286"/>
              </p:ext>
            </p:extLst>
          </p:nvPr>
        </p:nvGraphicFramePr>
        <p:xfrm>
          <a:off x="393405" y="967565"/>
          <a:ext cx="8262080" cy="4421864"/>
        </p:xfrm>
        <a:graphic>
          <a:graphicData uri="http://schemas.openxmlformats.org/drawingml/2006/table">
            <a:tbl>
              <a:tblPr firstRow="1" bandRow="1">
                <a:tableStyleId>{FABFCF23-3B69-468F-B69F-88F6DE6A72F2}</a:tableStyleId>
              </a:tblPr>
              <a:tblGrid>
                <a:gridCol w="2337269">
                  <a:extLst>
                    <a:ext uri="{9D8B030D-6E8A-4147-A177-3AD203B41FA5}">
                      <a16:colId xmlns:a16="http://schemas.microsoft.com/office/drawing/2014/main" val="483945302"/>
                    </a:ext>
                  </a:extLst>
                </a:gridCol>
                <a:gridCol w="5924811">
                  <a:extLst>
                    <a:ext uri="{9D8B030D-6E8A-4147-A177-3AD203B41FA5}">
                      <a16:colId xmlns:a16="http://schemas.microsoft.com/office/drawing/2014/main" val="4214286462"/>
                    </a:ext>
                  </a:extLst>
                </a:gridCol>
              </a:tblGrid>
              <a:tr h="667653">
                <a:tc>
                  <a:txBody>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大麻</a:t>
                      </a:r>
                    </a:p>
                  </a:txBody>
                  <a:tcPr anchor="ctr"/>
                </a:tc>
                <a:tc>
                  <a:txBody>
                    <a:bodyPr/>
                    <a:lstStyle/>
                    <a:p>
                      <a:pPr algn="l"/>
                      <a:r>
                        <a:rPr kumimoji="1" lang="en-US" altLang="ja-JP" sz="1800" b="1" dirty="0">
                          <a:solidFill>
                            <a:schemeClr val="tx1"/>
                          </a:solidFill>
                          <a:latin typeface="メイリオ" panose="020B0604030504040204" pitchFamily="50" charset="-128"/>
                          <a:ea typeface="メイリオ" panose="020B0604030504040204" pitchFamily="50" charset="-128"/>
                        </a:rPr>
                        <a:t>【</a:t>
                      </a:r>
                      <a:r>
                        <a:rPr kumimoji="1" lang="ja-JP" altLang="en-US" sz="1800" b="1" dirty="0">
                          <a:solidFill>
                            <a:schemeClr val="tx1"/>
                          </a:solidFill>
                          <a:latin typeface="メイリオ" panose="020B0604030504040204" pitchFamily="50" charset="-128"/>
                          <a:ea typeface="メイリオ" panose="020B0604030504040204" pitchFamily="50" charset="-128"/>
                        </a:rPr>
                        <a:t>大麻取締法</a:t>
                      </a:r>
                      <a:r>
                        <a:rPr kumimoji="1" lang="en-US" altLang="ja-JP" sz="1800" b="1" dirty="0">
                          <a:solidFill>
                            <a:schemeClr val="tx1"/>
                          </a:solidFill>
                          <a:latin typeface="メイリオ" panose="020B0604030504040204" pitchFamily="50" charset="-128"/>
                          <a:ea typeface="メイリオ" panose="020B0604030504040204" pitchFamily="50" charset="-128"/>
                        </a:rPr>
                        <a:t>】</a:t>
                      </a:r>
                    </a:p>
                    <a:p>
                      <a:pPr algn="l"/>
                      <a:r>
                        <a:rPr kumimoji="1" lang="ja-JP" altLang="en-US" sz="1800" b="0" dirty="0">
                          <a:solidFill>
                            <a:schemeClr val="tx1"/>
                          </a:solidFill>
                          <a:latin typeface="メイリオ" panose="020B0604030504040204" pitchFamily="50" charset="-128"/>
                          <a:ea typeface="メイリオ" panose="020B0604030504040204" pitchFamily="50" charset="-128"/>
                        </a:rPr>
                        <a:t>輸出・輸入、栽培、譲渡・譲受、所持</a:t>
                      </a:r>
                    </a:p>
                  </a:txBody>
                  <a:tcPr anchor="ctr"/>
                </a:tc>
                <a:extLst>
                  <a:ext uri="{0D108BD9-81ED-4DB2-BD59-A6C34878D82A}">
                    <a16:rowId xmlns:a16="http://schemas.microsoft.com/office/drawing/2014/main" val="3851312205"/>
                  </a:ext>
                </a:extLst>
              </a:tr>
              <a:tr h="689950">
                <a:tc>
                  <a:txBody>
                    <a:bodyPr/>
                    <a:lstStyle/>
                    <a:p>
                      <a:pPr algn="ctr"/>
                      <a:r>
                        <a:rPr kumimoji="1" lang="ja-JP" altLang="en-US" sz="2400" b="1" dirty="0">
                          <a:latin typeface="メイリオ" panose="020B0604030504040204" pitchFamily="50" charset="-128"/>
                          <a:ea typeface="メイリオ" panose="020B0604030504040204" pitchFamily="50" charset="-128"/>
                        </a:rPr>
                        <a:t>覚醒剤</a:t>
                      </a:r>
                    </a:p>
                  </a:txBody>
                  <a:tcPr anchor="ctr"/>
                </a:tc>
                <a:tc>
                  <a:txBody>
                    <a:bodyPr/>
                    <a:lstStyle/>
                    <a:p>
                      <a:pPr algn="l"/>
                      <a:r>
                        <a:rPr kumimoji="1" lang="en-US" altLang="ja-JP" sz="1800" b="1" dirty="0">
                          <a:solidFill>
                            <a:schemeClr val="tx1"/>
                          </a:solidFill>
                          <a:latin typeface="メイリオ" panose="020B0604030504040204" pitchFamily="50" charset="-128"/>
                          <a:ea typeface="メイリオ" panose="020B0604030504040204" pitchFamily="50" charset="-128"/>
                        </a:rPr>
                        <a:t>【</a:t>
                      </a:r>
                      <a:r>
                        <a:rPr kumimoji="1" lang="ja-JP" altLang="en-US" sz="1800" b="1" dirty="0">
                          <a:solidFill>
                            <a:schemeClr val="tx1"/>
                          </a:solidFill>
                          <a:latin typeface="メイリオ" panose="020B0604030504040204" pitchFamily="50" charset="-128"/>
                          <a:ea typeface="メイリオ" panose="020B0604030504040204" pitchFamily="50" charset="-128"/>
                        </a:rPr>
                        <a:t>覚醒剤取締法</a:t>
                      </a:r>
                      <a:r>
                        <a:rPr kumimoji="1" lang="en-US" altLang="ja-JP" sz="1800" b="1" dirty="0">
                          <a:solidFill>
                            <a:schemeClr val="tx1"/>
                          </a:solidFill>
                          <a:latin typeface="メイリオ" panose="020B0604030504040204" pitchFamily="50" charset="-128"/>
                          <a:ea typeface="メイリオ" panose="020B0604030504040204" pitchFamily="50" charset="-128"/>
                        </a:rPr>
                        <a:t>】</a:t>
                      </a:r>
                    </a:p>
                    <a:p>
                      <a:pPr algn="l"/>
                      <a:r>
                        <a:rPr kumimoji="1" lang="ja-JP" altLang="en-US" sz="1800" b="0" dirty="0">
                          <a:solidFill>
                            <a:schemeClr val="tx1"/>
                          </a:solidFill>
                          <a:latin typeface="メイリオ" panose="020B0604030504040204" pitchFamily="50" charset="-128"/>
                          <a:ea typeface="メイリオ" panose="020B0604030504040204" pitchFamily="50" charset="-128"/>
                        </a:rPr>
                        <a:t>輸出・輸入、製造、譲渡・譲受、所持、使用</a:t>
                      </a:r>
                    </a:p>
                  </a:txBody>
                  <a:tcPr anchor="ctr"/>
                </a:tc>
                <a:extLst>
                  <a:ext uri="{0D108BD9-81ED-4DB2-BD59-A6C34878D82A}">
                    <a16:rowId xmlns:a16="http://schemas.microsoft.com/office/drawing/2014/main" val="1615963764"/>
                  </a:ext>
                </a:extLst>
              </a:tr>
              <a:tr h="722292">
                <a:tc>
                  <a:txBody>
                    <a:bodyPr/>
                    <a:lstStyle/>
                    <a:p>
                      <a:pPr algn="ctr"/>
                      <a:r>
                        <a:rPr kumimoji="1" lang="ja-JP" altLang="en-US" sz="2400" b="1" dirty="0">
                          <a:latin typeface="メイリオ" panose="020B0604030504040204" pitchFamily="50" charset="-128"/>
                          <a:ea typeface="メイリオ" panose="020B0604030504040204" pitchFamily="50" charset="-128"/>
                        </a:rPr>
                        <a:t>麻薬・向精神薬</a:t>
                      </a:r>
                    </a:p>
                  </a:txBody>
                  <a:tcPr anchor="ctr"/>
                </a:tc>
                <a:tc>
                  <a:txBody>
                    <a:bodyPr/>
                    <a:lstStyle/>
                    <a:p>
                      <a:pPr algn="l"/>
                      <a:r>
                        <a:rPr kumimoji="1" lang="en-US" altLang="ja-JP" sz="1800" b="1" dirty="0">
                          <a:solidFill>
                            <a:schemeClr val="tx1"/>
                          </a:solidFill>
                          <a:latin typeface="メイリオ" panose="020B0604030504040204" pitchFamily="50" charset="-128"/>
                          <a:ea typeface="メイリオ" panose="020B0604030504040204" pitchFamily="50" charset="-128"/>
                        </a:rPr>
                        <a:t>【</a:t>
                      </a:r>
                      <a:r>
                        <a:rPr kumimoji="1" lang="ja-JP" altLang="en-US" sz="1800" b="1" dirty="0">
                          <a:solidFill>
                            <a:schemeClr val="tx1"/>
                          </a:solidFill>
                          <a:latin typeface="メイリオ" panose="020B0604030504040204" pitchFamily="50" charset="-128"/>
                          <a:ea typeface="メイリオ" panose="020B0604030504040204" pitchFamily="50" charset="-128"/>
                        </a:rPr>
                        <a:t>麻薬及び向精神薬取締法</a:t>
                      </a:r>
                      <a:r>
                        <a:rPr kumimoji="1" lang="en-US" altLang="ja-JP" sz="1800" b="1" dirty="0">
                          <a:solidFill>
                            <a:schemeClr val="tx1"/>
                          </a:solidFill>
                          <a:latin typeface="メイリオ" panose="020B0604030504040204" pitchFamily="50" charset="-128"/>
                          <a:ea typeface="メイリオ" panose="020B0604030504040204" pitchFamily="50" charset="-128"/>
                        </a:rPr>
                        <a:t>】</a:t>
                      </a:r>
                    </a:p>
                    <a:p>
                      <a:pPr algn="l"/>
                      <a:r>
                        <a:rPr kumimoji="1" lang="ja-JP" altLang="en-US" sz="1800" b="0" dirty="0">
                          <a:solidFill>
                            <a:schemeClr val="tx1"/>
                          </a:solidFill>
                          <a:latin typeface="メイリオ" panose="020B0604030504040204" pitchFamily="50" charset="-128"/>
                          <a:ea typeface="メイリオ" panose="020B0604030504040204" pitchFamily="50" charset="-128"/>
                        </a:rPr>
                        <a:t>輸出・輸入、製造、栽培、譲渡・譲受、所持、使用</a:t>
                      </a:r>
                    </a:p>
                  </a:txBody>
                  <a:tcPr anchor="ctr"/>
                </a:tc>
                <a:extLst>
                  <a:ext uri="{0D108BD9-81ED-4DB2-BD59-A6C34878D82A}">
                    <a16:rowId xmlns:a16="http://schemas.microsoft.com/office/drawing/2014/main" val="2082665867"/>
                  </a:ext>
                </a:extLst>
              </a:tr>
              <a:tr h="834408">
                <a:tc>
                  <a:txBody>
                    <a:bodyPr/>
                    <a:lstStyle/>
                    <a:p>
                      <a:pPr algn="ctr"/>
                      <a:r>
                        <a:rPr kumimoji="1" lang="ja-JP" altLang="en-US" sz="2400" b="1" dirty="0">
                          <a:latin typeface="メイリオ" panose="020B0604030504040204" pitchFamily="50" charset="-128"/>
                          <a:ea typeface="メイリオ" panose="020B0604030504040204" pitchFamily="50" charset="-128"/>
                        </a:rPr>
                        <a:t>危険ドラッグ（指定薬物）</a:t>
                      </a:r>
                    </a:p>
                  </a:txBody>
                  <a:tcPr anchor="ctr"/>
                </a:tc>
                <a:tc>
                  <a:txBody>
                    <a:bodyPr/>
                    <a:lstStyle/>
                    <a:p>
                      <a:pPr algn="l"/>
                      <a:r>
                        <a:rPr kumimoji="1" lang="en-US" altLang="ja-JP" sz="1800" b="1" dirty="0">
                          <a:solidFill>
                            <a:schemeClr val="tx1"/>
                          </a:solidFill>
                          <a:latin typeface="メイリオ" panose="020B0604030504040204" pitchFamily="50" charset="-128"/>
                          <a:ea typeface="メイリオ" panose="020B0604030504040204" pitchFamily="50" charset="-128"/>
                        </a:rPr>
                        <a:t>【</a:t>
                      </a:r>
                      <a:r>
                        <a:rPr kumimoji="1" lang="ja-JP" altLang="en-US" sz="1800" b="1" dirty="0">
                          <a:solidFill>
                            <a:schemeClr val="tx1"/>
                          </a:solidFill>
                          <a:latin typeface="メイリオ" panose="020B0604030504040204" pitchFamily="50" charset="-128"/>
                          <a:ea typeface="メイリオ" panose="020B0604030504040204" pitchFamily="50" charset="-128"/>
                        </a:rPr>
                        <a:t>医薬品医療機器等法</a:t>
                      </a:r>
                      <a:r>
                        <a:rPr kumimoji="1" lang="en-US" altLang="ja-JP" sz="1800" b="1" dirty="0">
                          <a:solidFill>
                            <a:schemeClr val="tx1"/>
                          </a:solidFill>
                          <a:latin typeface="メイリオ" panose="020B0604030504040204" pitchFamily="50" charset="-128"/>
                          <a:ea typeface="メイリオ" panose="020B0604030504040204" pitchFamily="50" charset="-128"/>
                        </a:rPr>
                        <a:t>】</a:t>
                      </a:r>
                    </a:p>
                    <a:p>
                      <a:pPr algn="l"/>
                      <a:r>
                        <a:rPr kumimoji="1" lang="ja-JP" altLang="en-US" sz="1800" b="0" dirty="0">
                          <a:solidFill>
                            <a:schemeClr val="tx1"/>
                          </a:solidFill>
                          <a:latin typeface="メイリオ" panose="020B0604030504040204" pitchFamily="50" charset="-128"/>
                          <a:ea typeface="メイリオ" panose="020B0604030504040204" pitchFamily="50" charset="-128"/>
                        </a:rPr>
                        <a:t>製造、輸入、販売、授与、所持、使用、購入、譲受、販売・授与の目的での貯蔵・陳列</a:t>
                      </a:r>
                    </a:p>
                  </a:txBody>
                  <a:tcPr anchor="ctr"/>
                </a:tc>
                <a:extLst>
                  <a:ext uri="{0D108BD9-81ED-4DB2-BD59-A6C34878D82A}">
                    <a16:rowId xmlns:a16="http://schemas.microsoft.com/office/drawing/2014/main" val="1631679735"/>
                  </a:ext>
                </a:extLst>
              </a:tr>
              <a:tr h="685637">
                <a:tc>
                  <a:txBody>
                    <a:bodyPr/>
                    <a:lstStyle/>
                    <a:p>
                      <a:pPr algn="ctr"/>
                      <a:r>
                        <a:rPr kumimoji="1" lang="ja-JP" altLang="en-US" sz="2400" b="1" dirty="0">
                          <a:latin typeface="メイリオ" panose="020B0604030504040204" pitchFamily="50" charset="-128"/>
                          <a:ea typeface="メイリオ" panose="020B0604030504040204" pitchFamily="50" charset="-128"/>
                        </a:rPr>
                        <a:t>あへん</a:t>
                      </a:r>
                    </a:p>
                  </a:txBody>
                  <a:tcPr anchor="ctr"/>
                </a:tc>
                <a:tc>
                  <a:txBody>
                    <a:bodyPr/>
                    <a:lstStyle/>
                    <a:p>
                      <a:pPr algn="l"/>
                      <a:r>
                        <a:rPr kumimoji="1" lang="en-US" altLang="ja-JP" sz="1800" b="1" dirty="0">
                          <a:solidFill>
                            <a:schemeClr val="tx1"/>
                          </a:solidFill>
                          <a:latin typeface="メイリオ" panose="020B0604030504040204" pitchFamily="50" charset="-128"/>
                          <a:ea typeface="メイリオ" panose="020B0604030504040204" pitchFamily="50" charset="-128"/>
                        </a:rPr>
                        <a:t>【</a:t>
                      </a:r>
                      <a:r>
                        <a:rPr kumimoji="1" lang="ja-JP" altLang="en-US" sz="1800" b="1" dirty="0">
                          <a:solidFill>
                            <a:schemeClr val="tx1"/>
                          </a:solidFill>
                          <a:latin typeface="メイリオ" panose="020B0604030504040204" pitchFamily="50" charset="-128"/>
                          <a:ea typeface="メイリオ" panose="020B0604030504040204" pitchFamily="50" charset="-128"/>
                        </a:rPr>
                        <a:t>あへん法</a:t>
                      </a:r>
                      <a:r>
                        <a:rPr kumimoji="1" lang="en-US" altLang="ja-JP" sz="1800" b="1" dirty="0">
                          <a:solidFill>
                            <a:schemeClr val="tx1"/>
                          </a:solidFill>
                          <a:latin typeface="メイリオ" panose="020B0604030504040204" pitchFamily="50" charset="-128"/>
                          <a:ea typeface="メイリオ" panose="020B0604030504040204" pitchFamily="50" charset="-128"/>
                        </a:rPr>
                        <a:t>】</a:t>
                      </a:r>
                    </a:p>
                    <a:p>
                      <a:pPr algn="l"/>
                      <a:r>
                        <a:rPr kumimoji="1" lang="ja-JP" altLang="en-US" sz="1800" b="0" dirty="0">
                          <a:solidFill>
                            <a:schemeClr val="tx1"/>
                          </a:solidFill>
                          <a:latin typeface="メイリオ" panose="020B0604030504040204" pitchFamily="50" charset="-128"/>
                          <a:ea typeface="メイリオ" panose="020B0604030504040204" pitchFamily="50" charset="-128"/>
                        </a:rPr>
                        <a:t>輸出・輸入、製造、栽培、譲渡・譲受、所持、使用</a:t>
                      </a:r>
                    </a:p>
                  </a:txBody>
                  <a:tcPr anchor="ctr"/>
                </a:tc>
                <a:extLst>
                  <a:ext uri="{0D108BD9-81ED-4DB2-BD59-A6C34878D82A}">
                    <a16:rowId xmlns:a16="http://schemas.microsoft.com/office/drawing/2014/main" val="1077632321"/>
                  </a:ext>
                </a:extLst>
              </a:tr>
              <a:tr h="741932">
                <a:tc>
                  <a:txBody>
                    <a:bodyPr/>
                    <a:lstStyle/>
                    <a:p>
                      <a:pPr algn="ctr"/>
                      <a:r>
                        <a:rPr kumimoji="1" lang="ja-JP" altLang="en-US" sz="2400" b="1" dirty="0">
                          <a:latin typeface="メイリオ" panose="020B0604030504040204" pitchFamily="50" charset="-128"/>
                          <a:ea typeface="メイリオ" panose="020B0604030504040204" pitchFamily="50" charset="-128"/>
                        </a:rPr>
                        <a:t>シンナー</a:t>
                      </a:r>
                    </a:p>
                  </a:txBody>
                  <a:tcPr anchor="ctr"/>
                </a:tc>
                <a:tc>
                  <a:txBody>
                    <a:bodyPr/>
                    <a:lstStyle/>
                    <a:p>
                      <a:pPr algn="l"/>
                      <a:r>
                        <a:rPr kumimoji="1" lang="en-US" altLang="ja-JP" sz="1800" b="1" dirty="0">
                          <a:solidFill>
                            <a:schemeClr val="tx1"/>
                          </a:solidFill>
                          <a:latin typeface="メイリオ" panose="020B0604030504040204" pitchFamily="50" charset="-128"/>
                          <a:ea typeface="メイリオ" panose="020B0604030504040204" pitchFamily="50" charset="-128"/>
                        </a:rPr>
                        <a:t>【</a:t>
                      </a:r>
                      <a:r>
                        <a:rPr kumimoji="1" lang="ja-JP" altLang="en-US" sz="1800" b="1" dirty="0">
                          <a:solidFill>
                            <a:schemeClr val="tx1"/>
                          </a:solidFill>
                          <a:latin typeface="メイリオ" panose="020B0604030504040204" pitchFamily="50" charset="-128"/>
                          <a:ea typeface="メイリオ" panose="020B0604030504040204" pitchFamily="50" charset="-128"/>
                        </a:rPr>
                        <a:t>毒物及び劇物取締法</a:t>
                      </a:r>
                      <a:r>
                        <a:rPr kumimoji="1" lang="en-US" altLang="ja-JP" sz="1800" b="1" dirty="0">
                          <a:solidFill>
                            <a:schemeClr val="tx1"/>
                          </a:solidFill>
                          <a:latin typeface="メイリオ" panose="020B0604030504040204" pitchFamily="50" charset="-128"/>
                          <a:ea typeface="メイリオ" panose="020B0604030504040204" pitchFamily="50" charset="-128"/>
                        </a:rPr>
                        <a:t>】</a:t>
                      </a:r>
                    </a:p>
                    <a:p>
                      <a:pPr algn="l"/>
                      <a:r>
                        <a:rPr kumimoji="1" lang="ja-JP" altLang="en-US" sz="1800" b="0" dirty="0">
                          <a:solidFill>
                            <a:schemeClr val="tx1"/>
                          </a:solidFill>
                          <a:latin typeface="メイリオ" panose="020B0604030504040204" pitchFamily="50" charset="-128"/>
                          <a:ea typeface="メイリオ" panose="020B0604030504040204" pitchFamily="50" charset="-128"/>
                        </a:rPr>
                        <a:t>譲渡・譲受、所持、使用</a:t>
                      </a:r>
                    </a:p>
                  </a:txBody>
                  <a:tcPr anchor="ctr"/>
                </a:tc>
                <a:extLst>
                  <a:ext uri="{0D108BD9-81ED-4DB2-BD59-A6C34878D82A}">
                    <a16:rowId xmlns:a16="http://schemas.microsoft.com/office/drawing/2014/main" val="2267555501"/>
                  </a:ext>
                </a:extLst>
              </a:tr>
            </a:tbl>
          </a:graphicData>
        </a:graphic>
      </p:graphicFrame>
      <p:pic>
        <p:nvPicPr>
          <p:cNvPr id="6" name="図 54" descr="ダメゼッタイ激イラスト">
            <a:extLst>
              <a:ext uri="{FF2B5EF4-FFF2-40B4-BE49-F238E27FC236}">
                <a16:creationId xmlns:a16="http://schemas.microsoft.com/office/drawing/2014/main" id="{71751ED0-7DF0-42EB-BD63-F1AB45814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109" y="5495940"/>
            <a:ext cx="1271971" cy="136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a:extLst>
              <a:ext uri="{FF2B5EF4-FFF2-40B4-BE49-F238E27FC236}">
                <a16:creationId xmlns:a16="http://schemas.microsoft.com/office/drawing/2014/main" id="{80CFAD11-A500-4549-BF7A-56FBF0C8C59F}"/>
              </a:ext>
            </a:extLst>
          </p:cNvPr>
          <p:cNvSpPr txBox="1">
            <a:spLocks noChangeArrowheads="1"/>
          </p:cNvSpPr>
          <p:nvPr/>
        </p:nvSpPr>
        <p:spPr bwMode="auto">
          <a:xfrm>
            <a:off x="-7214" y="54113"/>
            <a:ext cx="9151214" cy="769441"/>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buNone/>
            </a:pPr>
            <a:r>
              <a:rPr lang="ja-JP" altLang="en-US" sz="4400" b="1" dirty="0">
                <a:solidFill>
                  <a:schemeClr val="tx1"/>
                </a:solidFill>
                <a:latin typeface="メイリオ" panose="020B0604030504040204" pitchFamily="50" charset="-128"/>
                <a:ea typeface="メイリオ" panose="020B0604030504040204" pitchFamily="50" charset="-128"/>
              </a:rPr>
              <a:t>日本における薬物乱用に関する法律</a:t>
            </a:r>
          </a:p>
        </p:txBody>
      </p:sp>
      <p:grpSp>
        <p:nvGrpSpPr>
          <p:cNvPr id="3" name="グループ化 2">
            <a:extLst>
              <a:ext uri="{FF2B5EF4-FFF2-40B4-BE49-F238E27FC236}">
                <a16:creationId xmlns:a16="http://schemas.microsoft.com/office/drawing/2014/main" id="{E9D18D0F-4646-4BE6-8310-77A08BF442E6}"/>
              </a:ext>
            </a:extLst>
          </p:cNvPr>
          <p:cNvGrpSpPr/>
          <p:nvPr/>
        </p:nvGrpSpPr>
        <p:grpSpPr>
          <a:xfrm>
            <a:off x="767914" y="1271628"/>
            <a:ext cx="8118737" cy="5029200"/>
            <a:chOff x="767914" y="1271628"/>
            <a:chExt cx="8118737" cy="5029200"/>
          </a:xfrm>
        </p:grpSpPr>
        <p:sp>
          <p:nvSpPr>
            <p:cNvPr id="14" name="爆発 2 3">
              <a:extLst>
                <a:ext uri="{FF2B5EF4-FFF2-40B4-BE49-F238E27FC236}">
                  <a16:creationId xmlns:a16="http://schemas.microsoft.com/office/drawing/2014/main" id="{7398F177-9D74-4105-BCFD-5F78AB7B70DB}"/>
                </a:ext>
              </a:extLst>
            </p:cNvPr>
            <p:cNvSpPr>
              <a:spLocks noChangeArrowheads="1"/>
            </p:cNvSpPr>
            <p:nvPr/>
          </p:nvSpPr>
          <p:spPr bwMode="auto">
            <a:xfrm>
              <a:off x="767914" y="1271628"/>
              <a:ext cx="8118737" cy="5029200"/>
            </a:xfrm>
            <a:prstGeom prst="irregularSeal2">
              <a:avLst/>
            </a:prstGeom>
            <a:solidFill>
              <a:srgbClr val="FFC000"/>
            </a:solid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highlight>
                  <a:srgbClr val="FFFF00"/>
                </a:highlight>
              </a:endParaRPr>
            </a:p>
          </p:txBody>
        </p:sp>
        <p:sp>
          <p:nvSpPr>
            <p:cNvPr id="15" name="テキスト ボックス 14">
              <a:extLst>
                <a:ext uri="{FF2B5EF4-FFF2-40B4-BE49-F238E27FC236}">
                  <a16:creationId xmlns:a16="http://schemas.microsoft.com/office/drawing/2014/main" id="{A817D41B-47FD-4DBB-ABB5-B5E2661DD991}"/>
                </a:ext>
              </a:extLst>
            </p:cNvPr>
            <p:cNvSpPr txBox="1"/>
            <p:nvPr/>
          </p:nvSpPr>
          <p:spPr>
            <a:xfrm>
              <a:off x="2278092" y="3062775"/>
              <a:ext cx="5445573" cy="2046601"/>
            </a:xfrm>
            <a:prstGeom prst="rect">
              <a:avLst/>
            </a:prstGeom>
            <a:noFill/>
          </p:spPr>
          <p:txBody>
            <a:bodyPr wrap="square" rtlCol="0">
              <a:spAutoFit/>
            </a:bodyPr>
            <a:lstStyle/>
            <a:p>
              <a:r>
                <a:rPr kumimoji="1" lang="ja-JP" altLang="en-US" sz="2400" b="1" dirty="0">
                  <a:solidFill>
                    <a:srgbClr val="C00000"/>
                  </a:solidFill>
                  <a:latin typeface="メイリオ" panose="020B0604030504040204" pitchFamily="50" charset="-128"/>
                  <a:ea typeface="メイリオ" panose="020B0604030504040204" pitchFamily="50" charset="-128"/>
                </a:rPr>
                <a:t>　　　（罰則の一例）</a:t>
              </a:r>
              <a:endParaRPr kumimoji="1" lang="en-US" altLang="ja-JP" sz="2400" b="1" dirty="0">
                <a:solidFill>
                  <a:srgbClr val="C00000"/>
                </a:solidFill>
                <a:latin typeface="メイリオ" panose="020B0604030504040204" pitchFamily="50" charset="-128"/>
                <a:ea typeface="メイリオ" panose="020B0604030504040204" pitchFamily="50" charset="-128"/>
              </a:endParaRPr>
            </a:p>
            <a:p>
              <a:r>
                <a:rPr kumimoji="1" lang="ja-JP" altLang="en-US" sz="2400" b="1" dirty="0">
                  <a:solidFill>
                    <a:srgbClr val="C00000"/>
                  </a:solidFill>
                  <a:latin typeface="メイリオ" panose="020B0604030504040204" pitchFamily="50" charset="-128"/>
                  <a:ea typeface="メイリオ" panose="020B0604030504040204" pitchFamily="50" charset="-128"/>
                </a:rPr>
                <a:t>大麻の所持、譲渡・譲受</a:t>
              </a:r>
              <a:endParaRPr kumimoji="1" lang="en-US" altLang="ja-JP" sz="2400" b="1" dirty="0">
                <a:solidFill>
                  <a:srgbClr val="C00000"/>
                </a:solidFill>
                <a:latin typeface="メイリオ" panose="020B0604030504040204" pitchFamily="50" charset="-128"/>
                <a:ea typeface="メイリオ" panose="020B0604030504040204" pitchFamily="50" charset="-128"/>
              </a:endParaRPr>
            </a:p>
            <a:p>
              <a:r>
                <a:rPr lang="ja-JP" altLang="en-US" sz="2400" b="1" dirty="0">
                  <a:solidFill>
                    <a:srgbClr val="C00000"/>
                  </a:solidFill>
                  <a:latin typeface="メイリオ" panose="020B0604030504040204" pitchFamily="50" charset="-128"/>
                  <a:ea typeface="メイリオ" panose="020B0604030504040204" pitchFamily="50" charset="-128"/>
                </a:rPr>
                <a:t>　　</a:t>
              </a:r>
              <a:r>
                <a:rPr kumimoji="1" lang="ja-JP" altLang="en-US" sz="2400" b="1" dirty="0">
                  <a:solidFill>
                    <a:srgbClr val="C00000"/>
                  </a:solidFill>
                  <a:latin typeface="メイリオ" panose="020B0604030504040204" pitchFamily="50" charset="-128"/>
                  <a:ea typeface="メイリオ" panose="020B0604030504040204" pitchFamily="50" charset="-128"/>
                </a:rPr>
                <a:t>：</a:t>
              </a:r>
              <a:r>
                <a:rPr lang="ja-JP" altLang="en-US" sz="2400" b="1" dirty="0">
                  <a:solidFill>
                    <a:srgbClr val="C00000"/>
                  </a:solidFill>
                  <a:latin typeface="メイリオ" panose="020B0604030504040204" pitchFamily="50" charset="-128"/>
                  <a:ea typeface="メイリオ" panose="020B0604030504040204" pitchFamily="50" charset="-128"/>
                </a:rPr>
                <a:t> ５年以下の懲役</a:t>
              </a:r>
              <a:endParaRPr lang="en-US" altLang="ja-JP" sz="2400" b="1" dirty="0">
                <a:solidFill>
                  <a:srgbClr val="C00000"/>
                </a:solidFill>
                <a:latin typeface="メイリオ" panose="020B0604030504040204" pitchFamily="50" charset="-128"/>
                <a:ea typeface="メイリオ" panose="020B0604030504040204" pitchFamily="50" charset="-128"/>
              </a:endParaRPr>
            </a:p>
            <a:p>
              <a:r>
                <a:rPr kumimoji="1" lang="ja-JP" altLang="en-US" sz="2400" b="1" dirty="0">
                  <a:solidFill>
                    <a:srgbClr val="C00000"/>
                  </a:solidFill>
                  <a:latin typeface="メイリオ" panose="020B0604030504040204" pitchFamily="50" charset="-128"/>
                  <a:ea typeface="メイリオ" panose="020B0604030504040204" pitchFamily="50" charset="-128"/>
                </a:rPr>
                <a:t>覚醒剤の所持、譲渡・譲受、使用</a:t>
              </a:r>
              <a:endParaRPr kumimoji="1" lang="en-US" altLang="ja-JP" sz="2400" b="1" dirty="0">
                <a:solidFill>
                  <a:srgbClr val="C00000"/>
                </a:solidFill>
                <a:latin typeface="メイリオ" panose="020B0604030504040204" pitchFamily="50" charset="-128"/>
                <a:ea typeface="メイリオ" panose="020B0604030504040204" pitchFamily="50" charset="-128"/>
              </a:endParaRPr>
            </a:p>
            <a:p>
              <a:r>
                <a:rPr lang="ja-JP" altLang="en-US" sz="2400" b="1" dirty="0">
                  <a:solidFill>
                    <a:srgbClr val="C00000"/>
                  </a:solidFill>
                  <a:latin typeface="メイリオ" panose="020B0604030504040204" pitchFamily="50" charset="-128"/>
                  <a:ea typeface="メイリオ" panose="020B0604030504040204" pitchFamily="50" charset="-128"/>
                </a:rPr>
                <a:t>　　</a:t>
              </a:r>
              <a:r>
                <a:rPr kumimoji="1" lang="ja-JP" altLang="en-US" sz="2400" b="1" dirty="0">
                  <a:solidFill>
                    <a:srgbClr val="C00000"/>
                  </a:solidFill>
                  <a:latin typeface="メイリオ" panose="020B0604030504040204" pitchFamily="50" charset="-128"/>
                  <a:ea typeface="メイリオ" panose="020B0604030504040204" pitchFamily="50" charset="-128"/>
                </a:rPr>
                <a:t>：１０年以下の懲役</a:t>
              </a:r>
            </a:p>
          </p:txBody>
        </p:sp>
      </p:grpSp>
    </p:spTree>
    <p:extLst>
      <p:ext uri="{BB962C8B-B14F-4D97-AF65-F5344CB8AC3E}">
        <p14:creationId xmlns:p14="http://schemas.microsoft.com/office/powerpoint/2010/main" val="137165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a:extLst>
              <a:ext uri="{FF2B5EF4-FFF2-40B4-BE49-F238E27FC236}">
                <a16:creationId xmlns:a16="http://schemas.microsoft.com/office/drawing/2014/main" id="{D89E9B0F-F5CE-4A9A-A94D-26958B5651FE}"/>
              </a:ext>
            </a:extLst>
          </p:cNvPr>
          <p:cNvSpPr txBox="1">
            <a:spLocks noChangeArrowheads="1"/>
          </p:cNvSpPr>
          <p:nvPr/>
        </p:nvSpPr>
        <p:spPr>
          <a:xfrm>
            <a:off x="0" y="13652"/>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乱用される薬物</a:t>
            </a:r>
            <a:endParaRPr lang="ja-JP" altLang="en-US" sz="4400" b="1" dirty="0">
              <a:solidFill>
                <a:srgbClr val="C00000"/>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080E5621-631D-4334-A762-C01BAB505981}"/>
              </a:ext>
            </a:extLst>
          </p:cNvPr>
          <p:cNvSpPr txBox="1"/>
          <p:nvPr/>
        </p:nvSpPr>
        <p:spPr>
          <a:xfrm>
            <a:off x="284312" y="2545274"/>
            <a:ext cx="8781062" cy="1015663"/>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大麻草という植物由来の薬物で、</a:t>
            </a:r>
            <a:r>
              <a:rPr lang="en-US" altLang="ja-JP" sz="2000" b="1" dirty="0">
                <a:solidFill>
                  <a:srgbClr val="CC0000"/>
                </a:solidFill>
                <a:latin typeface="メイリオ" panose="020B0604030504040204" pitchFamily="50" charset="-128"/>
                <a:ea typeface="メイリオ" panose="020B0604030504040204" pitchFamily="50" charset="-128"/>
              </a:rPr>
              <a:t>THC</a:t>
            </a:r>
            <a:r>
              <a:rPr lang="ja-JP" altLang="en-US" sz="2000" dirty="0">
                <a:latin typeface="メイリオ" panose="020B0604030504040204" pitchFamily="50" charset="-128"/>
                <a:ea typeface="メイリオ" panose="020B0604030504040204" pitchFamily="50" charset="-128"/>
              </a:rPr>
              <a:t>（テトラヒドロカンナビノール）という脳に作用する成分が含まれている</a:t>
            </a:r>
            <a:endParaRPr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幻覚作用や記憶障害、学習能力の低下などをもたらす</a:t>
            </a:r>
          </a:p>
        </p:txBody>
      </p:sp>
      <p:pic>
        <p:nvPicPr>
          <p:cNvPr id="20" name="図 19">
            <a:extLst>
              <a:ext uri="{FF2B5EF4-FFF2-40B4-BE49-F238E27FC236}">
                <a16:creationId xmlns:a16="http://schemas.microsoft.com/office/drawing/2014/main" id="{C13C741F-4099-4E30-ADAC-32BA8C3677CB}"/>
              </a:ext>
            </a:extLst>
          </p:cNvPr>
          <p:cNvPicPr>
            <a:picLocks noChangeAspect="1"/>
          </p:cNvPicPr>
          <p:nvPr/>
        </p:nvPicPr>
        <p:blipFill>
          <a:blip r:embed="rId3"/>
          <a:stretch>
            <a:fillRect/>
          </a:stretch>
        </p:blipFill>
        <p:spPr>
          <a:xfrm>
            <a:off x="2071648" y="901984"/>
            <a:ext cx="2280294" cy="1542552"/>
          </a:xfrm>
          <a:prstGeom prst="rect">
            <a:avLst/>
          </a:prstGeom>
        </p:spPr>
      </p:pic>
      <p:pic>
        <p:nvPicPr>
          <p:cNvPr id="21" name="図 20">
            <a:extLst>
              <a:ext uri="{FF2B5EF4-FFF2-40B4-BE49-F238E27FC236}">
                <a16:creationId xmlns:a16="http://schemas.microsoft.com/office/drawing/2014/main" id="{85C5CA40-9522-4BFB-9753-9893FA83A4C7}"/>
              </a:ext>
            </a:extLst>
          </p:cNvPr>
          <p:cNvPicPr>
            <a:picLocks noChangeAspect="1"/>
          </p:cNvPicPr>
          <p:nvPr/>
        </p:nvPicPr>
        <p:blipFill>
          <a:blip r:embed="rId4"/>
          <a:stretch>
            <a:fillRect/>
          </a:stretch>
        </p:blipFill>
        <p:spPr>
          <a:xfrm>
            <a:off x="4562589" y="901984"/>
            <a:ext cx="2305063" cy="1542552"/>
          </a:xfrm>
          <a:prstGeom prst="rect">
            <a:avLst/>
          </a:prstGeom>
        </p:spPr>
      </p:pic>
      <p:sp>
        <p:nvSpPr>
          <p:cNvPr id="22" name="テキスト ボックス 21">
            <a:extLst>
              <a:ext uri="{FF2B5EF4-FFF2-40B4-BE49-F238E27FC236}">
                <a16:creationId xmlns:a16="http://schemas.microsoft.com/office/drawing/2014/main" id="{77B2B807-DDCF-4EDB-AFF3-7251F680D171}"/>
              </a:ext>
            </a:extLst>
          </p:cNvPr>
          <p:cNvSpPr txBox="1"/>
          <p:nvPr/>
        </p:nvSpPr>
        <p:spPr>
          <a:xfrm>
            <a:off x="281017" y="3812589"/>
            <a:ext cx="8506044" cy="830997"/>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近年は、新しいタイプの大麻製品や大麻が含ふくまれる食品も登場しており、特に注意が必要</a:t>
            </a:r>
            <a:endParaRPr kumimoji="1" lang="ja-JP" altLang="en-US" sz="2400" dirty="0">
              <a:latin typeface="メイリオ" panose="020B0604030504040204" pitchFamily="50" charset="-128"/>
              <a:ea typeface="メイリオ" panose="020B0604030504040204" pitchFamily="50" charset="-128"/>
            </a:endParaRPr>
          </a:p>
        </p:txBody>
      </p:sp>
      <p:pic>
        <p:nvPicPr>
          <p:cNvPr id="24" name="図 23">
            <a:extLst>
              <a:ext uri="{FF2B5EF4-FFF2-40B4-BE49-F238E27FC236}">
                <a16:creationId xmlns:a16="http://schemas.microsoft.com/office/drawing/2014/main" id="{5BA44BB4-E771-42C1-8796-ECA2AD0D8336}"/>
              </a:ext>
            </a:extLst>
          </p:cNvPr>
          <p:cNvPicPr>
            <a:picLocks noChangeAspect="1"/>
          </p:cNvPicPr>
          <p:nvPr/>
        </p:nvPicPr>
        <p:blipFill>
          <a:blip r:embed="rId5"/>
          <a:stretch>
            <a:fillRect/>
          </a:stretch>
        </p:blipFill>
        <p:spPr>
          <a:xfrm>
            <a:off x="102556" y="4635891"/>
            <a:ext cx="2190624" cy="1718137"/>
          </a:xfrm>
          <a:prstGeom prst="rect">
            <a:avLst/>
          </a:prstGeom>
        </p:spPr>
      </p:pic>
      <p:pic>
        <p:nvPicPr>
          <p:cNvPr id="25" name="図 24">
            <a:extLst>
              <a:ext uri="{FF2B5EF4-FFF2-40B4-BE49-F238E27FC236}">
                <a16:creationId xmlns:a16="http://schemas.microsoft.com/office/drawing/2014/main" id="{E9493AA0-5169-4140-B475-61FB9A2A3582}"/>
              </a:ext>
            </a:extLst>
          </p:cNvPr>
          <p:cNvPicPr>
            <a:picLocks noChangeAspect="1"/>
          </p:cNvPicPr>
          <p:nvPr/>
        </p:nvPicPr>
        <p:blipFill>
          <a:blip r:embed="rId6"/>
          <a:stretch>
            <a:fillRect/>
          </a:stretch>
        </p:blipFill>
        <p:spPr>
          <a:xfrm>
            <a:off x="2368398" y="4637224"/>
            <a:ext cx="2166346" cy="1718137"/>
          </a:xfrm>
          <a:prstGeom prst="rect">
            <a:avLst/>
          </a:prstGeom>
        </p:spPr>
      </p:pic>
      <p:pic>
        <p:nvPicPr>
          <p:cNvPr id="26" name="図 25">
            <a:extLst>
              <a:ext uri="{FF2B5EF4-FFF2-40B4-BE49-F238E27FC236}">
                <a16:creationId xmlns:a16="http://schemas.microsoft.com/office/drawing/2014/main" id="{41E3F857-5199-46CF-89CB-FA4AEB166716}"/>
              </a:ext>
            </a:extLst>
          </p:cNvPr>
          <p:cNvPicPr>
            <a:picLocks noChangeAspect="1"/>
          </p:cNvPicPr>
          <p:nvPr/>
        </p:nvPicPr>
        <p:blipFill>
          <a:blip r:embed="rId7"/>
          <a:stretch>
            <a:fillRect/>
          </a:stretch>
        </p:blipFill>
        <p:spPr>
          <a:xfrm>
            <a:off x="4609962" y="4638557"/>
            <a:ext cx="2210319" cy="1715471"/>
          </a:xfrm>
          <a:prstGeom prst="rect">
            <a:avLst/>
          </a:prstGeom>
        </p:spPr>
      </p:pic>
      <p:pic>
        <p:nvPicPr>
          <p:cNvPr id="27" name="図 26">
            <a:extLst>
              <a:ext uri="{FF2B5EF4-FFF2-40B4-BE49-F238E27FC236}">
                <a16:creationId xmlns:a16="http://schemas.microsoft.com/office/drawing/2014/main" id="{7F38D5A4-D545-4192-A089-B80A59C82507}"/>
              </a:ext>
            </a:extLst>
          </p:cNvPr>
          <p:cNvPicPr>
            <a:picLocks noChangeAspect="1"/>
          </p:cNvPicPr>
          <p:nvPr/>
        </p:nvPicPr>
        <p:blipFill>
          <a:blip r:embed="rId8"/>
          <a:stretch>
            <a:fillRect/>
          </a:stretch>
        </p:blipFill>
        <p:spPr>
          <a:xfrm>
            <a:off x="6920772" y="4638557"/>
            <a:ext cx="2144602" cy="1696476"/>
          </a:xfrm>
          <a:prstGeom prst="rect">
            <a:avLst/>
          </a:prstGeom>
        </p:spPr>
      </p:pic>
      <p:sp>
        <p:nvSpPr>
          <p:cNvPr id="28" name="テキスト ボックス 27">
            <a:extLst>
              <a:ext uri="{FF2B5EF4-FFF2-40B4-BE49-F238E27FC236}">
                <a16:creationId xmlns:a16="http://schemas.microsoft.com/office/drawing/2014/main" id="{F923F7F8-3490-48DE-89F7-E8C91F33B3D8}"/>
              </a:ext>
            </a:extLst>
          </p:cNvPr>
          <p:cNvSpPr txBox="1"/>
          <p:nvPr/>
        </p:nvSpPr>
        <p:spPr>
          <a:xfrm>
            <a:off x="51330" y="6582976"/>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写真出典：薬物乱用防止読本「健康に生きようパート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7" name="正方形/長方形 6">
            <a:extLst>
              <a:ext uri="{FF2B5EF4-FFF2-40B4-BE49-F238E27FC236}">
                <a16:creationId xmlns:a16="http://schemas.microsoft.com/office/drawing/2014/main" id="{03E61DB4-04E2-4EA5-AA43-F609FCF911AE}"/>
              </a:ext>
            </a:extLst>
          </p:cNvPr>
          <p:cNvSpPr/>
          <p:nvPr/>
        </p:nvSpPr>
        <p:spPr>
          <a:xfrm>
            <a:off x="51330" y="3758801"/>
            <a:ext cx="9065374" cy="2744644"/>
          </a:xfrm>
          <a:prstGeom prst="rect">
            <a:avLst/>
          </a:prstGeom>
          <a:noFill/>
          <a:ln w="28575">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24628370-1918-4612-857A-4EF6A11D711C}"/>
              </a:ext>
            </a:extLst>
          </p:cNvPr>
          <p:cNvSpPr/>
          <p:nvPr/>
        </p:nvSpPr>
        <p:spPr>
          <a:xfrm>
            <a:off x="281017" y="1018578"/>
            <a:ext cx="1569660" cy="990015"/>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7000"/>
              </a:lnSpc>
            </a:pPr>
            <a:r>
              <a:rPr lang="ja-JP" altLang="en-US" sz="5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大麻</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detail01_1[1]">
            <a:extLst>
              <a:ext uri="{FF2B5EF4-FFF2-40B4-BE49-F238E27FC236}">
                <a16:creationId xmlns:a16="http://schemas.microsoft.com/office/drawing/2014/main" id="{8C0A4A0D-5A66-42E2-9C1A-816924FFBBF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95555" y="934334"/>
            <a:ext cx="3148013" cy="2136775"/>
          </a:xfrm>
        </p:spPr>
      </p:pic>
      <p:sp>
        <p:nvSpPr>
          <p:cNvPr id="18" name="タイトル 1">
            <a:extLst>
              <a:ext uri="{FF2B5EF4-FFF2-40B4-BE49-F238E27FC236}">
                <a16:creationId xmlns:a16="http://schemas.microsoft.com/office/drawing/2014/main" id="{7407D230-E60C-4B89-9B2A-799D0A62F5E9}"/>
              </a:ext>
            </a:extLst>
          </p:cNvPr>
          <p:cNvSpPr txBox="1">
            <a:spLocks noChangeArrowheads="1"/>
          </p:cNvSpPr>
          <p:nvPr/>
        </p:nvSpPr>
        <p:spPr>
          <a:xfrm>
            <a:off x="0" y="13651"/>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乱用される薬物</a:t>
            </a:r>
            <a:endParaRPr lang="ja-JP" altLang="en-US" sz="4400" b="1" dirty="0">
              <a:solidFill>
                <a:srgbClr val="C00000"/>
              </a:solidFill>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D058EA38-E237-45C4-A139-66E2AD7991AE}"/>
              </a:ext>
            </a:extLst>
          </p:cNvPr>
          <p:cNvSpPr txBox="1"/>
          <p:nvPr/>
        </p:nvSpPr>
        <p:spPr>
          <a:xfrm>
            <a:off x="197892" y="2087897"/>
            <a:ext cx="5004181" cy="1569660"/>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日本で最も検挙者数の多い薬物</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神経に作用して</a:t>
            </a:r>
            <a:r>
              <a:rPr lang="ja-JP" altLang="en-US" sz="2400" b="1" dirty="0">
                <a:solidFill>
                  <a:srgbClr val="C00000"/>
                </a:solidFill>
                <a:latin typeface="メイリオ" panose="020B0604030504040204" pitchFamily="50" charset="-128"/>
                <a:ea typeface="メイリオ" panose="020B0604030504040204" pitchFamily="50" charset="-128"/>
              </a:rPr>
              <a:t>異常な興奮状態</a:t>
            </a:r>
            <a:r>
              <a:rPr lang="ja-JP" altLang="en-US" sz="2400" dirty="0">
                <a:latin typeface="メイリオ" panose="020B0604030504040204" pitchFamily="50" charset="-128"/>
                <a:ea typeface="メイリオ" panose="020B0604030504040204" pitchFamily="50" charset="-128"/>
              </a:rPr>
              <a:t>をもたらし、</a:t>
            </a:r>
            <a:r>
              <a:rPr lang="ja-JP" altLang="en-US" sz="2400" b="1" dirty="0">
                <a:solidFill>
                  <a:srgbClr val="C00000"/>
                </a:solidFill>
                <a:latin typeface="メイリオ" panose="020B0604030504040204" pitchFamily="50" charset="-128"/>
                <a:ea typeface="メイリオ" panose="020B0604030504040204" pitchFamily="50" charset="-128"/>
              </a:rPr>
              <a:t>精神依存も強い</a:t>
            </a:r>
            <a:r>
              <a:rPr lang="ja-JP" altLang="en-US" sz="2400" dirty="0">
                <a:latin typeface="メイリオ" panose="020B0604030504040204" pitchFamily="50" charset="-128"/>
                <a:ea typeface="メイリオ" panose="020B0604030504040204" pitchFamily="50" charset="-128"/>
              </a:rPr>
              <a:t>ので非常に危険。</a:t>
            </a:r>
            <a:endParaRPr kumimoji="1" lang="ja-JP" altLang="en-US" sz="2400" dirty="0">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EFB84E0F-1F4D-49E6-A9E7-6C37E65D651B}"/>
              </a:ext>
            </a:extLst>
          </p:cNvPr>
          <p:cNvSpPr txBox="1"/>
          <p:nvPr/>
        </p:nvSpPr>
        <p:spPr>
          <a:xfrm>
            <a:off x="-23893" y="6596981"/>
            <a:ext cx="5365571" cy="276999"/>
          </a:xfrm>
          <a:prstGeom prst="rect">
            <a:avLst/>
          </a:prstGeom>
          <a:noFill/>
        </p:spPr>
        <p:txBody>
          <a:bodyPr wrap="square" rtlCol="0">
            <a:spAutoFit/>
          </a:bodyPr>
          <a:lstStyle/>
          <a:p>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写真出典：薬物乱用防止読本「健康に生きようパート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sp>
        <p:nvSpPr>
          <p:cNvPr id="9" name="正方形/長方形 8">
            <a:extLst>
              <a:ext uri="{FF2B5EF4-FFF2-40B4-BE49-F238E27FC236}">
                <a16:creationId xmlns:a16="http://schemas.microsoft.com/office/drawing/2014/main" id="{C57ABA68-E1D3-4AAF-9C68-0EF772B18E27}"/>
              </a:ext>
            </a:extLst>
          </p:cNvPr>
          <p:cNvSpPr/>
          <p:nvPr/>
        </p:nvSpPr>
        <p:spPr>
          <a:xfrm>
            <a:off x="197892" y="976900"/>
            <a:ext cx="2262158" cy="990015"/>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7000"/>
              </a:lnSpc>
            </a:pPr>
            <a:r>
              <a:rPr lang="ja-JP" altLang="en-US" sz="5400" b="1" dirty="0">
                <a:ln w="22225">
                  <a:solidFill>
                    <a:schemeClr val="accent5">
                      <a:lumMod val="50000"/>
                    </a:schemeClr>
                  </a:solidFill>
                  <a:prstDash val="solid"/>
                </a:ln>
                <a:solidFill>
                  <a:schemeClr val="accent1">
                    <a:lumMod val="20000"/>
                    <a:lumOff val="80000"/>
                  </a:schemeClr>
                </a:solidFill>
                <a:latin typeface="メイリオ" panose="020B0604030504040204" pitchFamily="50" charset="-128"/>
                <a:ea typeface="メイリオ" panose="020B0604030504040204" pitchFamily="50" charset="-128"/>
              </a:rPr>
              <a:t>覚醒剤</a:t>
            </a:r>
            <a:endParaRPr lang="ja-JP" altLang="en-US" sz="5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999783D9-1816-4F5E-BCF4-3B62CDCC1DA1}"/>
              </a:ext>
            </a:extLst>
          </p:cNvPr>
          <p:cNvGrpSpPr/>
          <p:nvPr/>
        </p:nvGrpSpPr>
        <p:grpSpPr>
          <a:xfrm>
            <a:off x="359896" y="1446820"/>
            <a:ext cx="8277682" cy="4979735"/>
            <a:chOff x="359896" y="1312104"/>
            <a:chExt cx="8277682" cy="4979735"/>
          </a:xfrm>
        </p:grpSpPr>
        <p:sp>
          <p:nvSpPr>
            <p:cNvPr id="11" name="テキスト ボックス 10">
              <a:extLst>
                <a:ext uri="{FF2B5EF4-FFF2-40B4-BE49-F238E27FC236}">
                  <a16:creationId xmlns:a16="http://schemas.microsoft.com/office/drawing/2014/main" id="{41D97A27-3797-4081-A57B-DA9BA20B4E08}"/>
                </a:ext>
              </a:extLst>
            </p:cNvPr>
            <p:cNvSpPr txBox="1"/>
            <p:nvPr/>
          </p:nvSpPr>
          <p:spPr>
            <a:xfrm>
              <a:off x="2908796" y="6045618"/>
              <a:ext cx="5728782" cy="246221"/>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rPr>
                <a:t>令和５年</a:t>
              </a:r>
              <a:r>
                <a:rPr lang="ja-JP" altLang="en-US" sz="1000" dirty="0">
                  <a:latin typeface="メイリオ" panose="020B0604030504040204" pitchFamily="50" charset="-128"/>
                  <a:ea typeface="メイリオ" panose="020B0604030504040204" pitchFamily="50" charset="-128"/>
                </a:rPr>
                <a:t>８</a:t>
              </a:r>
              <a:r>
                <a:rPr kumimoji="1" lang="ja-JP" altLang="en-US" sz="1000" dirty="0">
                  <a:latin typeface="メイリオ" panose="020B0604030504040204" pitchFamily="50" charset="-128"/>
                  <a:ea typeface="メイリオ" panose="020B0604030504040204" pitchFamily="50" charset="-128"/>
                </a:rPr>
                <a:t>月薬物乱用対策推進会議「第五次薬物乱用防止五か年戦略」フォローアップより</a:t>
              </a:r>
            </a:p>
          </p:txBody>
        </p:sp>
        <p:pic>
          <p:nvPicPr>
            <p:cNvPr id="13" name="図 12">
              <a:extLst>
                <a:ext uri="{FF2B5EF4-FFF2-40B4-BE49-F238E27FC236}">
                  <a16:creationId xmlns:a16="http://schemas.microsoft.com/office/drawing/2014/main" id="{80A9184B-E0BD-45C8-964C-6CB13572B35D}"/>
                </a:ext>
              </a:extLst>
            </p:cNvPr>
            <p:cNvPicPr>
              <a:picLocks noChangeAspect="1"/>
            </p:cNvPicPr>
            <p:nvPr/>
          </p:nvPicPr>
          <p:blipFill>
            <a:blip r:embed="rId4"/>
            <a:stretch>
              <a:fillRect/>
            </a:stretch>
          </p:blipFill>
          <p:spPr>
            <a:xfrm>
              <a:off x="359896" y="1312104"/>
              <a:ext cx="8277682" cy="469842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7407D230-E60C-4B89-9B2A-799D0A62F5E9}"/>
              </a:ext>
            </a:extLst>
          </p:cNvPr>
          <p:cNvSpPr txBox="1">
            <a:spLocks noChangeArrowheads="1"/>
          </p:cNvSpPr>
          <p:nvPr/>
        </p:nvSpPr>
        <p:spPr>
          <a:xfrm>
            <a:off x="0" y="13651"/>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乱用される薬物</a:t>
            </a:r>
            <a:endParaRPr lang="ja-JP" altLang="en-US" sz="4400" b="1" dirty="0">
              <a:solidFill>
                <a:srgbClr val="C00000"/>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3E239E6D-8F4E-4944-81B1-A1310C3FF39D}"/>
              </a:ext>
            </a:extLst>
          </p:cNvPr>
          <p:cNvSpPr txBox="1"/>
          <p:nvPr/>
        </p:nvSpPr>
        <p:spPr>
          <a:xfrm>
            <a:off x="252198" y="1699484"/>
            <a:ext cx="5989434" cy="1200329"/>
          </a:xfrm>
          <a:prstGeom prst="rect">
            <a:avLst/>
          </a:prstGeom>
          <a:noFill/>
        </p:spPr>
        <p:txBody>
          <a:bodyPr wrap="square" rtlCol="0">
            <a:spAutoFit/>
          </a:bodyPr>
          <a:lstStyle/>
          <a:p>
            <a:r>
              <a:rPr lang="ja-JP" altLang="en-US" sz="2400" b="1" dirty="0">
                <a:solidFill>
                  <a:srgbClr val="C00000"/>
                </a:solidFill>
                <a:latin typeface="メイリオ" panose="020B0604030504040204" pitchFamily="50" charset="-128"/>
                <a:ea typeface="メイリオ" panose="020B0604030504040204" pitchFamily="50" charset="-128"/>
              </a:rPr>
              <a:t>知覚</a:t>
            </a:r>
            <a:r>
              <a:rPr lang="ja-JP" altLang="en-US" sz="2400" dirty="0">
                <a:latin typeface="メイリオ" panose="020B0604030504040204" pitchFamily="50" charset="-128"/>
                <a:ea typeface="メイリオ" panose="020B0604030504040204" pitchFamily="50" charset="-128"/>
              </a:rPr>
              <a:t>を変化させ</a:t>
            </a:r>
            <a:r>
              <a:rPr lang="ja-JP" altLang="en-US" sz="2400" b="1" dirty="0">
                <a:solidFill>
                  <a:srgbClr val="C00000"/>
                </a:solidFill>
                <a:latin typeface="メイリオ" panose="020B0604030504040204" pitchFamily="50" charset="-128"/>
                <a:ea typeface="メイリオ" panose="020B0604030504040204" pitchFamily="50" charset="-128"/>
              </a:rPr>
              <a:t>幻覚</a:t>
            </a:r>
            <a:r>
              <a:rPr lang="ja-JP" altLang="en-US" sz="2400" dirty="0">
                <a:latin typeface="メイリオ" panose="020B0604030504040204" pitchFamily="50" charset="-128"/>
                <a:ea typeface="メイリオ" panose="020B0604030504040204" pitchFamily="50" charset="-128"/>
              </a:rPr>
              <a:t>が現れることがあります。大量摂取すると高体温になり、</a:t>
            </a:r>
            <a:r>
              <a:rPr lang="ja-JP" altLang="en-US" sz="2400" b="1" dirty="0">
                <a:solidFill>
                  <a:srgbClr val="C00000"/>
                </a:solidFill>
                <a:latin typeface="メイリオ" panose="020B0604030504040204" pitchFamily="50" charset="-128"/>
                <a:ea typeface="メイリオ" panose="020B0604030504040204" pitchFamily="50" charset="-128"/>
              </a:rPr>
              <a:t>死に至る</a:t>
            </a:r>
            <a:r>
              <a:rPr lang="ja-JP" altLang="en-US" sz="2400" dirty="0">
                <a:latin typeface="メイリオ" panose="020B0604030504040204" pitchFamily="50" charset="-128"/>
                <a:ea typeface="メイリオ" panose="020B0604030504040204" pitchFamily="50" charset="-128"/>
              </a:rPr>
              <a:t>こともある</a:t>
            </a:r>
            <a:endParaRPr kumimoji="1" lang="ja-JP" altLang="en-US" sz="2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DEDABB9A-C6CD-4700-A264-E20FE3FF43FF}"/>
              </a:ext>
            </a:extLst>
          </p:cNvPr>
          <p:cNvPicPr>
            <a:picLocks noChangeAspect="1"/>
          </p:cNvPicPr>
          <p:nvPr/>
        </p:nvPicPr>
        <p:blipFill>
          <a:blip r:embed="rId3"/>
          <a:stretch>
            <a:fillRect/>
          </a:stretch>
        </p:blipFill>
        <p:spPr>
          <a:xfrm>
            <a:off x="6265007" y="1078636"/>
            <a:ext cx="2400635" cy="1800476"/>
          </a:xfrm>
          <a:prstGeom prst="rect">
            <a:avLst/>
          </a:prstGeom>
        </p:spPr>
      </p:pic>
      <p:pic>
        <p:nvPicPr>
          <p:cNvPr id="9" name="図 8">
            <a:extLst>
              <a:ext uri="{FF2B5EF4-FFF2-40B4-BE49-F238E27FC236}">
                <a16:creationId xmlns:a16="http://schemas.microsoft.com/office/drawing/2014/main" id="{44F114A5-C6B8-40D0-BB7A-83FA79391A11}"/>
              </a:ext>
            </a:extLst>
          </p:cNvPr>
          <p:cNvPicPr>
            <a:picLocks noChangeAspect="1"/>
          </p:cNvPicPr>
          <p:nvPr/>
        </p:nvPicPr>
        <p:blipFill>
          <a:blip r:embed="rId4"/>
          <a:stretch>
            <a:fillRect/>
          </a:stretch>
        </p:blipFill>
        <p:spPr>
          <a:xfrm>
            <a:off x="6245954" y="2971735"/>
            <a:ext cx="2419688" cy="1810003"/>
          </a:xfrm>
          <a:prstGeom prst="rect">
            <a:avLst/>
          </a:prstGeom>
        </p:spPr>
      </p:pic>
      <p:sp>
        <p:nvSpPr>
          <p:cNvPr id="24" name="テキスト ボックス 23">
            <a:extLst>
              <a:ext uri="{FF2B5EF4-FFF2-40B4-BE49-F238E27FC236}">
                <a16:creationId xmlns:a16="http://schemas.microsoft.com/office/drawing/2014/main" id="{1525E72E-3926-4DE3-9206-EFD02E1086F2}"/>
              </a:ext>
            </a:extLst>
          </p:cNvPr>
          <p:cNvSpPr txBox="1"/>
          <p:nvPr/>
        </p:nvSpPr>
        <p:spPr>
          <a:xfrm>
            <a:off x="252198" y="5625831"/>
            <a:ext cx="5537114" cy="1200329"/>
          </a:xfrm>
          <a:prstGeom prst="rect">
            <a:avLst/>
          </a:prstGeom>
          <a:noFill/>
        </p:spPr>
        <p:txBody>
          <a:bodyPr wrap="square" rtlCol="0">
            <a:spAutoFit/>
          </a:bodyPr>
          <a:lstStyle/>
          <a:p>
            <a:r>
              <a:rPr lang="ja-JP" altLang="en-US" sz="2400" b="1" dirty="0">
                <a:solidFill>
                  <a:srgbClr val="C00000"/>
                </a:solidFill>
                <a:latin typeface="メイリオ" panose="020B0604030504040204" pitchFamily="50" charset="-128"/>
                <a:ea typeface="メイリオ" panose="020B0604030504040204" pitchFamily="50" charset="-128"/>
              </a:rPr>
              <a:t>神経を興奮</a:t>
            </a:r>
            <a:r>
              <a:rPr lang="ja-JP" altLang="en-US" sz="2400" dirty="0">
                <a:latin typeface="メイリオ" panose="020B0604030504040204" pitchFamily="50" charset="-128"/>
                <a:ea typeface="メイリオ" panose="020B0604030504040204" pitchFamily="50" charset="-128"/>
              </a:rPr>
              <a:t>させる作用があり、幻覚などの症状や、大量に摂取すると死に至ることもある</a:t>
            </a:r>
            <a:endParaRPr lang="en-US" altLang="ja-JP" sz="2400" dirty="0">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53ECF239-0DB9-4EC7-8A28-B843F3CDDE25}"/>
              </a:ext>
            </a:extLst>
          </p:cNvPr>
          <p:cNvSpPr txBox="1"/>
          <p:nvPr/>
        </p:nvSpPr>
        <p:spPr>
          <a:xfrm>
            <a:off x="252198" y="3694400"/>
            <a:ext cx="5537114" cy="1200329"/>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強力な</a:t>
            </a:r>
            <a:r>
              <a:rPr lang="ja-JP" altLang="en-US" sz="2400" b="1" dirty="0">
                <a:solidFill>
                  <a:srgbClr val="C00000"/>
                </a:solidFill>
                <a:latin typeface="メイリオ" panose="020B0604030504040204" pitchFamily="50" charset="-128"/>
                <a:ea typeface="メイリオ" panose="020B0604030504040204" pitchFamily="50" charset="-128"/>
              </a:rPr>
              <a:t>幻覚剤</a:t>
            </a:r>
            <a:r>
              <a:rPr lang="ja-JP" altLang="en-US" sz="2400" dirty="0">
                <a:latin typeface="メイリオ" panose="020B0604030504040204" pitchFamily="50" charset="-128"/>
                <a:ea typeface="メイリオ" panose="020B0604030504040204" pitchFamily="50" charset="-128"/>
              </a:rPr>
              <a:t>、見た目もカラフルでポップ。微量でも幻覚症状が現れ、精神錯乱や</a:t>
            </a:r>
            <a:r>
              <a:rPr lang="ja-JP" altLang="en-US" sz="2400" b="1" dirty="0">
                <a:solidFill>
                  <a:srgbClr val="C00000"/>
                </a:solidFill>
                <a:latin typeface="メイリオ" panose="020B0604030504040204" pitchFamily="50" charset="-128"/>
                <a:ea typeface="メイリオ" panose="020B0604030504040204" pitchFamily="50" charset="-128"/>
              </a:rPr>
              <a:t>異常興奮</a:t>
            </a:r>
            <a:r>
              <a:rPr lang="ja-JP" altLang="en-US" sz="2400" dirty="0">
                <a:latin typeface="メイリオ" panose="020B0604030504040204" pitchFamily="50" charset="-128"/>
                <a:ea typeface="メイリオ" panose="020B0604030504040204" pitchFamily="50" charset="-128"/>
              </a:rPr>
              <a:t>になる</a:t>
            </a:r>
            <a:endParaRPr lang="en-US" altLang="ja-JP" sz="2400" dirty="0">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E94446D0-795A-4D10-A6AB-3CE32EDE9AD5}"/>
              </a:ext>
            </a:extLst>
          </p:cNvPr>
          <p:cNvSpPr txBox="1"/>
          <p:nvPr/>
        </p:nvSpPr>
        <p:spPr>
          <a:xfrm>
            <a:off x="0" y="6648631"/>
            <a:ext cx="5365571"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写真出典：薬物乱用防止読本「健康に生きようパート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16" name="正方形/長方形 15">
            <a:extLst>
              <a:ext uri="{FF2B5EF4-FFF2-40B4-BE49-F238E27FC236}">
                <a16:creationId xmlns:a16="http://schemas.microsoft.com/office/drawing/2014/main" id="{E2C78C6C-E49A-4874-B0C8-255E7503FD05}"/>
              </a:ext>
            </a:extLst>
          </p:cNvPr>
          <p:cNvSpPr/>
          <p:nvPr/>
        </p:nvSpPr>
        <p:spPr>
          <a:xfrm>
            <a:off x="40341" y="891198"/>
            <a:ext cx="2074606"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en-US" altLang="ja-JP" sz="4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MDMA</a:t>
            </a:r>
            <a:endParaRPr lang="ja-JP" altLang="en-US" sz="4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B2C498F2-2958-4749-982E-F125DD2E466E}"/>
              </a:ext>
            </a:extLst>
          </p:cNvPr>
          <p:cNvSpPr/>
          <p:nvPr/>
        </p:nvSpPr>
        <p:spPr>
          <a:xfrm>
            <a:off x="40341" y="2819623"/>
            <a:ext cx="1350050"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en-US" altLang="ja-JP" sz="4400" b="1" dirty="0">
                <a:ln w="22225">
                  <a:solidFill>
                    <a:schemeClr val="accent5">
                      <a:lumMod val="50000"/>
                    </a:schemeClr>
                  </a:solidFill>
                  <a:prstDash val="solid"/>
                </a:ln>
                <a:solidFill>
                  <a:schemeClr val="accent1">
                    <a:lumMod val="20000"/>
                    <a:lumOff val="80000"/>
                  </a:schemeClr>
                </a:solidFill>
                <a:latin typeface="メイリオ" panose="020B0604030504040204" pitchFamily="50" charset="-128"/>
                <a:ea typeface="メイリオ" panose="020B0604030504040204" pitchFamily="50" charset="-128"/>
              </a:rPr>
              <a:t>LSD</a:t>
            </a:r>
            <a:endParaRPr lang="ja-JP" altLang="en-US" sz="4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728A4D65-B46D-4F5F-B659-26924C564595}"/>
              </a:ext>
            </a:extLst>
          </p:cNvPr>
          <p:cNvSpPr/>
          <p:nvPr/>
        </p:nvSpPr>
        <p:spPr>
          <a:xfrm>
            <a:off x="40341" y="4834559"/>
            <a:ext cx="2441694"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ja-JP" altLang="en-US" sz="4400" b="1" dirty="0">
                <a:ln w="22225">
                  <a:solidFill>
                    <a:schemeClr val="accent5">
                      <a:lumMod val="50000"/>
                    </a:schemeClr>
                  </a:solidFill>
                  <a:prstDash val="solid"/>
                </a:ln>
                <a:solidFill>
                  <a:schemeClr val="accent1">
                    <a:lumMod val="20000"/>
                    <a:lumOff val="80000"/>
                  </a:schemeClr>
                </a:solidFill>
                <a:latin typeface="メイリオ" panose="020B0604030504040204" pitchFamily="50" charset="-128"/>
                <a:ea typeface="メイリオ" panose="020B0604030504040204" pitchFamily="50" charset="-128"/>
              </a:rPr>
              <a:t>コカイン</a:t>
            </a:r>
            <a:endParaRPr lang="ja-JP" altLang="en-US" sz="4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pic>
        <p:nvPicPr>
          <p:cNvPr id="22" name="図 1">
            <a:extLst>
              <a:ext uri="{FF2B5EF4-FFF2-40B4-BE49-F238E27FC236}">
                <a16:creationId xmlns:a16="http://schemas.microsoft.com/office/drawing/2014/main" id="{87EA6BFF-22A5-496D-9207-CF4567EE54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1357" y="6455221"/>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 name="テキスト ボックス 22">
            <a:extLst>
              <a:ext uri="{FF2B5EF4-FFF2-40B4-BE49-F238E27FC236}">
                <a16:creationId xmlns:a16="http://schemas.microsoft.com/office/drawing/2014/main" id="{120614D5-590C-46B0-9338-B92AC314AA9C}"/>
              </a:ext>
            </a:extLst>
          </p:cNvPr>
          <p:cNvSpPr txBox="1"/>
          <p:nvPr/>
        </p:nvSpPr>
        <p:spPr>
          <a:xfrm>
            <a:off x="8095098" y="6510704"/>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pic>
        <p:nvPicPr>
          <p:cNvPr id="13" name="図 12">
            <a:extLst>
              <a:ext uri="{FF2B5EF4-FFF2-40B4-BE49-F238E27FC236}">
                <a16:creationId xmlns:a16="http://schemas.microsoft.com/office/drawing/2014/main" id="{190E704E-8991-44DE-91A8-D871A2F78BAB}"/>
              </a:ext>
            </a:extLst>
          </p:cNvPr>
          <p:cNvPicPr>
            <a:picLocks noChangeAspect="1"/>
          </p:cNvPicPr>
          <p:nvPr/>
        </p:nvPicPr>
        <p:blipFill>
          <a:blip r:embed="rId6"/>
          <a:stretch>
            <a:fillRect/>
          </a:stretch>
        </p:blipFill>
        <p:spPr>
          <a:xfrm>
            <a:off x="6265697" y="4853660"/>
            <a:ext cx="2429214" cy="1810003"/>
          </a:xfrm>
          <a:prstGeom prst="rect">
            <a:avLst/>
          </a:prstGeom>
        </p:spPr>
      </p:pic>
    </p:spTree>
    <p:extLst>
      <p:ext uri="{BB962C8B-B14F-4D97-AF65-F5344CB8AC3E}">
        <p14:creationId xmlns:p14="http://schemas.microsoft.com/office/powerpoint/2010/main" val="2303895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0" name="テキスト ボックス 1">
            <a:extLst>
              <a:ext uri="{FF2B5EF4-FFF2-40B4-BE49-F238E27FC236}">
                <a16:creationId xmlns:a16="http://schemas.microsoft.com/office/drawing/2014/main" id="{84610D40-D646-43D9-A1F7-916A2309560B}"/>
              </a:ext>
            </a:extLst>
          </p:cNvPr>
          <p:cNvSpPr txBox="1">
            <a:spLocks noChangeArrowheads="1"/>
          </p:cNvSpPr>
          <p:nvPr/>
        </p:nvSpPr>
        <p:spPr bwMode="auto">
          <a:xfrm>
            <a:off x="122430" y="3066386"/>
            <a:ext cx="892809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latin typeface="メイリオ" panose="020B0604030504040204" pitchFamily="50" charset="-128"/>
                <a:ea typeface="メイリオ" panose="020B0604030504040204" pitchFamily="50" charset="-128"/>
              </a:rPr>
              <a:t>脱法</a:t>
            </a:r>
            <a:r>
              <a:rPr lang="ja-JP" altLang="en-US" sz="2400" dirty="0">
                <a:latin typeface="メイリオ" panose="020B0604030504040204" pitchFamily="50" charset="-128"/>
                <a:ea typeface="メイリオ" panose="020B0604030504040204" pitchFamily="50" charset="-128"/>
              </a:rPr>
              <a:t>ドラッグ</a:t>
            </a:r>
            <a:r>
              <a:rPr kumimoji="1" lang="ja-JP" altLang="en-US" sz="2400" dirty="0">
                <a:latin typeface="メイリオ" panose="020B0604030504040204" pitchFamily="50" charset="-128"/>
                <a:ea typeface="メイリオ" panose="020B0604030504040204" pitchFamily="50" charset="-128"/>
              </a:rPr>
              <a:t>、合法ドラッグ・・・混ぜ込んでいるものの種類や量がわからないため</a:t>
            </a:r>
            <a:r>
              <a:rPr kumimoji="1" lang="ja-JP" altLang="en-US" sz="2400" u="sng" dirty="0">
                <a:latin typeface="メイリオ" panose="020B0604030504040204" pitchFamily="50" charset="-128"/>
                <a:ea typeface="メイリオ" panose="020B0604030504040204" pitchFamily="50" charset="-128"/>
              </a:rPr>
              <a:t>どんな影響が身体に出るのかわからない</a:t>
            </a:r>
            <a:r>
              <a:rPr kumimoji="1" lang="ja-JP" altLang="en-US" sz="2400" b="1" dirty="0">
                <a:solidFill>
                  <a:srgbClr val="C00000"/>
                </a:solidFill>
                <a:latin typeface="メイリオ" panose="020B0604030504040204" pitchFamily="50" charset="-128"/>
                <a:ea typeface="メイリオ" panose="020B0604030504040204" pitchFamily="50" charset="-128"/>
              </a:rPr>
              <a:t>大変危険なもの！</a:t>
            </a:r>
          </a:p>
        </p:txBody>
      </p:sp>
      <p:sp>
        <p:nvSpPr>
          <p:cNvPr id="14" name="タイトル 1">
            <a:extLst>
              <a:ext uri="{FF2B5EF4-FFF2-40B4-BE49-F238E27FC236}">
                <a16:creationId xmlns:a16="http://schemas.microsoft.com/office/drawing/2014/main" id="{B2A047A7-0260-4B86-8045-323FB2C9C975}"/>
              </a:ext>
            </a:extLst>
          </p:cNvPr>
          <p:cNvSpPr txBox="1">
            <a:spLocks noChangeArrowheads="1"/>
          </p:cNvSpPr>
          <p:nvPr/>
        </p:nvSpPr>
        <p:spPr>
          <a:xfrm>
            <a:off x="0" y="27313"/>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乱用される薬物</a:t>
            </a:r>
            <a:endParaRPr lang="ja-JP" altLang="en-US" sz="4400" b="1" dirty="0">
              <a:solidFill>
                <a:srgbClr val="C00000"/>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F1DA9D0F-16F8-4CD2-9A6E-EF33D277F7FC}"/>
              </a:ext>
            </a:extLst>
          </p:cNvPr>
          <p:cNvSpPr txBox="1"/>
          <p:nvPr/>
        </p:nvSpPr>
        <p:spPr>
          <a:xfrm>
            <a:off x="318978" y="1754565"/>
            <a:ext cx="5737335" cy="1200329"/>
          </a:xfrm>
          <a:prstGeom prst="rect">
            <a:avLst/>
          </a:prstGeom>
          <a:noFill/>
        </p:spPr>
        <p:txBody>
          <a:bodyPr wrap="square" rtlCol="0">
            <a:spAutoFit/>
          </a:bodyPr>
          <a:lstStyle/>
          <a:p>
            <a:r>
              <a:rPr kumimoji="1" lang="ja-JP" altLang="en-US" sz="2400" b="1" dirty="0">
                <a:solidFill>
                  <a:srgbClr val="C00000"/>
                </a:solidFill>
                <a:latin typeface="メイリオ" panose="020B0604030504040204" pitchFamily="50" charset="-128"/>
                <a:ea typeface="メイリオ" panose="020B0604030504040204" pitchFamily="50" charset="-128"/>
              </a:rPr>
              <a:t>麻薬</a:t>
            </a:r>
            <a:r>
              <a:rPr kumimoji="1" lang="ja-JP" altLang="en-US" sz="2400" dirty="0">
                <a:latin typeface="メイリオ" panose="020B0604030504040204" pitchFamily="50" charset="-128"/>
                <a:ea typeface="メイリオ" panose="020B0604030504040204" pitchFamily="50" charset="-128"/>
              </a:rPr>
              <a:t>などに類似した有害で危険な物質を含んでおり、呼吸困難や異常行動を起こしたり、</a:t>
            </a:r>
            <a:r>
              <a:rPr kumimoji="1" lang="ja-JP" altLang="en-US" sz="2400" b="1" dirty="0">
                <a:solidFill>
                  <a:srgbClr val="C00000"/>
                </a:solidFill>
                <a:latin typeface="メイリオ" panose="020B0604030504040204" pitchFamily="50" charset="-128"/>
                <a:ea typeface="メイリオ" panose="020B0604030504040204" pitchFamily="50" charset="-128"/>
              </a:rPr>
              <a:t>死に至る</a:t>
            </a:r>
            <a:r>
              <a:rPr kumimoji="1" lang="ja-JP" altLang="en-US" sz="2400" dirty="0">
                <a:latin typeface="メイリオ" panose="020B0604030504040204" pitchFamily="50" charset="-128"/>
                <a:ea typeface="メイリオ" panose="020B0604030504040204" pitchFamily="50" charset="-128"/>
              </a:rPr>
              <a:t>こともある</a:t>
            </a:r>
            <a:endParaRPr kumimoji="1" lang="en-US" altLang="ja-JP" sz="24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CF93C0EA-1B10-4035-9F56-1B3E4382AA0B}"/>
              </a:ext>
            </a:extLst>
          </p:cNvPr>
          <p:cNvSpPr txBox="1"/>
          <p:nvPr/>
        </p:nvSpPr>
        <p:spPr>
          <a:xfrm>
            <a:off x="377535" y="5178765"/>
            <a:ext cx="5114259" cy="1569660"/>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情緒不安定・無気力になり、幻覚や妄想が現れて薬物精神病になる　</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大量摂取すると呼吸困難で死に至ることもある</a:t>
            </a:r>
            <a:endParaRPr kumimoji="1" lang="en-US" altLang="ja-JP" sz="2400" dirty="0">
              <a:latin typeface="メイリオ" panose="020B0604030504040204" pitchFamily="50" charset="-128"/>
              <a:ea typeface="メイリオ" panose="020B0604030504040204" pitchFamily="50" charset="-128"/>
            </a:endParaRPr>
          </a:p>
        </p:txBody>
      </p:sp>
      <p:pic>
        <p:nvPicPr>
          <p:cNvPr id="23" name="図 22">
            <a:extLst>
              <a:ext uri="{FF2B5EF4-FFF2-40B4-BE49-F238E27FC236}">
                <a16:creationId xmlns:a16="http://schemas.microsoft.com/office/drawing/2014/main" id="{8239ABCC-35C0-454C-A782-9984C6FD240A}"/>
              </a:ext>
            </a:extLst>
          </p:cNvPr>
          <p:cNvPicPr>
            <a:picLocks noChangeAspect="1"/>
          </p:cNvPicPr>
          <p:nvPr/>
        </p:nvPicPr>
        <p:blipFill>
          <a:blip r:embed="rId3"/>
          <a:stretch>
            <a:fillRect/>
          </a:stretch>
        </p:blipFill>
        <p:spPr>
          <a:xfrm>
            <a:off x="5933339" y="1137926"/>
            <a:ext cx="3115125" cy="1754641"/>
          </a:xfrm>
          <a:prstGeom prst="rect">
            <a:avLst/>
          </a:prstGeom>
        </p:spPr>
      </p:pic>
      <p:pic>
        <p:nvPicPr>
          <p:cNvPr id="24" name="図 23">
            <a:extLst>
              <a:ext uri="{FF2B5EF4-FFF2-40B4-BE49-F238E27FC236}">
                <a16:creationId xmlns:a16="http://schemas.microsoft.com/office/drawing/2014/main" id="{C520B694-A340-4E8D-8CC1-87B23AC0FD54}"/>
              </a:ext>
            </a:extLst>
          </p:cNvPr>
          <p:cNvPicPr>
            <a:picLocks noChangeAspect="1"/>
          </p:cNvPicPr>
          <p:nvPr/>
        </p:nvPicPr>
        <p:blipFill>
          <a:blip r:embed="rId4"/>
          <a:stretch>
            <a:fillRect/>
          </a:stretch>
        </p:blipFill>
        <p:spPr>
          <a:xfrm>
            <a:off x="5911466" y="4356134"/>
            <a:ext cx="3112167" cy="1854057"/>
          </a:xfrm>
          <a:prstGeom prst="rect">
            <a:avLst/>
          </a:prstGeom>
        </p:spPr>
      </p:pic>
      <p:sp>
        <p:nvSpPr>
          <p:cNvPr id="25" name="テキスト ボックス 24">
            <a:extLst>
              <a:ext uri="{FF2B5EF4-FFF2-40B4-BE49-F238E27FC236}">
                <a16:creationId xmlns:a16="http://schemas.microsoft.com/office/drawing/2014/main" id="{E9646829-60C2-4BD8-87F0-C431FB522E1B}"/>
              </a:ext>
            </a:extLst>
          </p:cNvPr>
          <p:cNvSpPr txBox="1"/>
          <p:nvPr/>
        </p:nvSpPr>
        <p:spPr>
          <a:xfrm>
            <a:off x="-57397" y="6642042"/>
            <a:ext cx="5365571"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写真出典：薬物乱用防止読本「健康に生きようパート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12" name="正方形/長方形 11">
            <a:extLst>
              <a:ext uri="{FF2B5EF4-FFF2-40B4-BE49-F238E27FC236}">
                <a16:creationId xmlns:a16="http://schemas.microsoft.com/office/drawing/2014/main" id="{912B6F27-F8C3-495B-A1D3-C8B3385E2A9B}"/>
              </a:ext>
            </a:extLst>
          </p:cNvPr>
          <p:cNvSpPr/>
          <p:nvPr/>
        </p:nvSpPr>
        <p:spPr>
          <a:xfrm>
            <a:off x="95536" y="940954"/>
            <a:ext cx="3570209"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ja-JP" altLang="en-US" sz="4400" b="1" dirty="0">
                <a:ln w="22225">
                  <a:solidFill>
                    <a:schemeClr val="accent5">
                      <a:lumMod val="50000"/>
                    </a:schemeClr>
                  </a:solidFill>
                  <a:prstDash val="solid"/>
                </a:ln>
                <a:solidFill>
                  <a:schemeClr val="accent1">
                    <a:lumMod val="20000"/>
                    <a:lumOff val="80000"/>
                  </a:schemeClr>
                </a:solidFill>
                <a:latin typeface="メイリオ" panose="020B0604030504040204" pitchFamily="50" charset="-128"/>
                <a:ea typeface="メイリオ" panose="020B0604030504040204" pitchFamily="50" charset="-128"/>
              </a:rPr>
              <a:t>危険ドラッグ</a:t>
            </a:r>
            <a:endParaRPr lang="ja-JP" altLang="en-US" sz="4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3AA81624-FFFC-47B2-BF25-E2CFD42C5C8F}"/>
              </a:ext>
            </a:extLst>
          </p:cNvPr>
          <p:cNvSpPr/>
          <p:nvPr/>
        </p:nvSpPr>
        <p:spPr>
          <a:xfrm>
            <a:off x="95536" y="4265498"/>
            <a:ext cx="4955203"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ja-JP" altLang="en-US" sz="4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有機溶剤</a:t>
            </a:r>
            <a:r>
              <a:rPr lang="ja-JP" altLang="en-US" sz="28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（シンナー等）</a:t>
            </a:r>
          </a:p>
        </p:txBody>
      </p:sp>
      <p:pic>
        <p:nvPicPr>
          <p:cNvPr id="15" name="図 1">
            <a:extLst>
              <a:ext uri="{FF2B5EF4-FFF2-40B4-BE49-F238E27FC236}">
                <a16:creationId xmlns:a16="http://schemas.microsoft.com/office/drawing/2014/main" id="{DC795530-F3C7-49FC-A1F5-419A451C96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a:extLst>
              <a:ext uri="{FF2B5EF4-FFF2-40B4-BE49-F238E27FC236}">
                <a16:creationId xmlns:a16="http://schemas.microsoft.com/office/drawing/2014/main" id="{5E91D204-FF75-4143-817E-29A06D175ACC}"/>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89526F1F-9CA0-478B-B2D8-0889F0F4ECAA}"/>
              </a:ext>
            </a:extLst>
          </p:cNvPr>
          <p:cNvPicPr>
            <a:picLocks noChangeAspect="1"/>
          </p:cNvPicPr>
          <p:nvPr/>
        </p:nvPicPr>
        <p:blipFill rotWithShape="1">
          <a:blip r:embed="rId3"/>
          <a:srcRect l="7998" r="10017" b="14290"/>
          <a:stretch/>
        </p:blipFill>
        <p:spPr>
          <a:xfrm>
            <a:off x="231705" y="3654371"/>
            <a:ext cx="1198317" cy="1046430"/>
          </a:xfrm>
          <a:prstGeom prst="rect">
            <a:avLst/>
          </a:prstGeom>
        </p:spPr>
      </p:pic>
      <p:sp>
        <p:nvSpPr>
          <p:cNvPr id="49160" name="テキスト ボックス 1">
            <a:extLst>
              <a:ext uri="{FF2B5EF4-FFF2-40B4-BE49-F238E27FC236}">
                <a16:creationId xmlns:a16="http://schemas.microsoft.com/office/drawing/2014/main" id="{84610D40-D646-43D9-A1F7-916A2309560B}"/>
              </a:ext>
            </a:extLst>
          </p:cNvPr>
          <p:cNvSpPr txBox="1">
            <a:spLocks noChangeArrowheads="1"/>
          </p:cNvSpPr>
          <p:nvPr/>
        </p:nvSpPr>
        <p:spPr bwMode="auto">
          <a:xfrm>
            <a:off x="132778" y="1389946"/>
            <a:ext cx="892809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latin typeface="メイリオ" panose="020B0604030504040204" pitchFamily="50" charset="-128"/>
                <a:ea typeface="メイリオ" panose="020B0604030504040204" pitchFamily="50" charset="-128"/>
              </a:rPr>
              <a:t>将来的に更に強い副作用や依存性のある薬物の使用の</a:t>
            </a:r>
            <a:r>
              <a:rPr kumimoji="1" lang="ja-JP" altLang="en-US" dirty="0">
                <a:solidFill>
                  <a:srgbClr val="FF0000"/>
                </a:solidFill>
                <a:latin typeface="メイリオ" panose="020B0604030504040204" pitchFamily="50" charset="-128"/>
                <a:ea typeface="メイリオ" panose="020B0604030504040204" pitchFamily="50" charset="-128"/>
              </a:rPr>
              <a:t>入り口</a:t>
            </a:r>
            <a:r>
              <a:rPr kumimoji="1" lang="ja-JP" altLang="en-US" sz="2400" dirty="0">
                <a:latin typeface="メイリオ" panose="020B0604030504040204" pitchFamily="50" charset="-128"/>
                <a:ea typeface="メイリオ" panose="020B0604030504040204" pitchFamily="50" charset="-128"/>
              </a:rPr>
              <a:t>となる薬物のことで、アルコールやたばこなどを指します。　薬物を乱用するほとんどの人は、アルコールやたばこといった身近なものを薬物乱用より早い時期に使用しているため、たばこやアルコールは、ゲートウェイドラッグと呼ばれています。</a:t>
            </a:r>
            <a:endParaRPr kumimoji="1" lang="ja-JP" altLang="en-US" sz="2400" b="1" dirty="0">
              <a:solidFill>
                <a:srgbClr val="C00000"/>
              </a:solidFill>
              <a:latin typeface="メイリオ" panose="020B0604030504040204" pitchFamily="50" charset="-128"/>
              <a:ea typeface="メイリオ" panose="020B0604030504040204" pitchFamily="50" charset="-128"/>
            </a:endParaRPr>
          </a:p>
        </p:txBody>
      </p:sp>
      <p:sp>
        <p:nvSpPr>
          <p:cNvPr id="14" name="タイトル 1">
            <a:extLst>
              <a:ext uri="{FF2B5EF4-FFF2-40B4-BE49-F238E27FC236}">
                <a16:creationId xmlns:a16="http://schemas.microsoft.com/office/drawing/2014/main" id="{B2A047A7-0260-4B86-8045-323FB2C9C975}"/>
              </a:ext>
            </a:extLst>
          </p:cNvPr>
          <p:cNvSpPr txBox="1">
            <a:spLocks noChangeArrowheads="1"/>
          </p:cNvSpPr>
          <p:nvPr/>
        </p:nvSpPr>
        <p:spPr>
          <a:xfrm>
            <a:off x="0" y="3563"/>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ゲートウェイドラッグ</a:t>
            </a:r>
          </a:p>
        </p:txBody>
      </p:sp>
      <p:pic>
        <p:nvPicPr>
          <p:cNvPr id="15" name="図 1">
            <a:extLst>
              <a:ext uri="{FF2B5EF4-FFF2-40B4-BE49-F238E27FC236}">
                <a16:creationId xmlns:a16="http://schemas.microsoft.com/office/drawing/2014/main" id="{DC795530-F3C7-49FC-A1F5-419A451C9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a:extLst>
              <a:ext uri="{FF2B5EF4-FFF2-40B4-BE49-F238E27FC236}">
                <a16:creationId xmlns:a16="http://schemas.microsoft.com/office/drawing/2014/main" id="{5E91D204-FF75-4143-817E-29A06D175ACC}"/>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7" name="テキスト ボックス 1">
            <a:extLst>
              <a:ext uri="{FF2B5EF4-FFF2-40B4-BE49-F238E27FC236}">
                <a16:creationId xmlns:a16="http://schemas.microsoft.com/office/drawing/2014/main" id="{2003807C-5102-4176-B39B-9209EBEEC54E}"/>
              </a:ext>
            </a:extLst>
          </p:cNvPr>
          <p:cNvSpPr txBox="1">
            <a:spLocks noChangeArrowheads="1"/>
          </p:cNvSpPr>
          <p:nvPr/>
        </p:nvSpPr>
        <p:spPr bwMode="auto">
          <a:xfrm>
            <a:off x="367401" y="4659677"/>
            <a:ext cx="9269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たばこ</a:t>
            </a:r>
            <a:endParaRPr kumimoji="1" lang="ja-JP" altLang="en-US" sz="1800" b="1" dirty="0">
              <a:solidFill>
                <a:srgbClr val="FF0000"/>
              </a:solidFill>
              <a:latin typeface="メイリオ" panose="020B0604030504040204" pitchFamily="50" charset="-128"/>
              <a:ea typeface="メイリオ" panose="020B0604030504040204" pitchFamily="50" charset="-128"/>
            </a:endParaRPr>
          </a:p>
        </p:txBody>
      </p:sp>
      <p:pic>
        <p:nvPicPr>
          <p:cNvPr id="22" name="図 21">
            <a:extLst>
              <a:ext uri="{FF2B5EF4-FFF2-40B4-BE49-F238E27FC236}">
                <a16:creationId xmlns:a16="http://schemas.microsoft.com/office/drawing/2014/main" id="{AEE818CF-DAE7-4B12-BABF-0ACCFB399DDE}"/>
              </a:ext>
            </a:extLst>
          </p:cNvPr>
          <p:cNvPicPr>
            <a:picLocks noChangeAspect="1"/>
          </p:cNvPicPr>
          <p:nvPr/>
        </p:nvPicPr>
        <p:blipFill rotWithShape="1">
          <a:blip r:embed="rId5"/>
          <a:srcRect l="6853" r="9498" b="11867"/>
          <a:stretch/>
        </p:blipFill>
        <p:spPr>
          <a:xfrm>
            <a:off x="373449" y="4916384"/>
            <a:ext cx="1040771" cy="1171825"/>
          </a:xfrm>
          <a:prstGeom prst="rect">
            <a:avLst/>
          </a:prstGeom>
        </p:spPr>
      </p:pic>
      <p:pic>
        <p:nvPicPr>
          <p:cNvPr id="27" name="図 26">
            <a:extLst>
              <a:ext uri="{FF2B5EF4-FFF2-40B4-BE49-F238E27FC236}">
                <a16:creationId xmlns:a16="http://schemas.microsoft.com/office/drawing/2014/main" id="{9D20450F-36BD-4575-9BDD-25A6A91EBB41}"/>
              </a:ext>
            </a:extLst>
          </p:cNvPr>
          <p:cNvPicPr>
            <a:picLocks noChangeAspect="1"/>
          </p:cNvPicPr>
          <p:nvPr/>
        </p:nvPicPr>
        <p:blipFill rotWithShape="1">
          <a:blip r:embed="rId6"/>
          <a:srcRect l="5156" t="31449" r="17024" b="-2554"/>
          <a:stretch/>
        </p:blipFill>
        <p:spPr>
          <a:xfrm>
            <a:off x="2118485" y="4454072"/>
            <a:ext cx="1922385" cy="1046429"/>
          </a:xfrm>
          <a:prstGeom prst="rect">
            <a:avLst/>
          </a:prstGeom>
        </p:spPr>
      </p:pic>
      <p:pic>
        <p:nvPicPr>
          <p:cNvPr id="28" name="図 27">
            <a:extLst>
              <a:ext uri="{FF2B5EF4-FFF2-40B4-BE49-F238E27FC236}">
                <a16:creationId xmlns:a16="http://schemas.microsoft.com/office/drawing/2014/main" id="{23283606-DC72-4F49-A4E9-090C058906A6}"/>
              </a:ext>
            </a:extLst>
          </p:cNvPr>
          <p:cNvPicPr>
            <a:picLocks noChangeAspect="1"/>
          </p:cNvPicPr>
          <p:nvPr/>
        </p:nvPicPr>
        <p:blipFill>
          <a:blip r:embed="rId7"/>
          <a:stretch>
            <a:fillRect/>
          </a:stretch>
        </p:blipFill>
        <p:spPr>
          <a:xfrm>
            <a:off x="4612820" y="4454071"/>
            <a:ext cx="1546897" cy="1046430"/>
          </a:xfrm>
          <a:prstGeom prst="rect">
            <a:avLst/>
          </a:prstGeom>
        </p:spPr>
      </p:pic>
      <p:pic>
        <p:nvPicPr>
          <p:cNvPr id="29" name="Picture 4" descr="detail01_1[1]">
            <a:extLst>
              <a:ext uri="{FF2B5EF4-FFF2-40B4-BE49-F238E27FC236}">
                <a16:creationId xmlns:a16="http://schemas.microsoft.com/office/drawing/2014/main" id="{B9768D29-FE67-4D52-87E6-50C3BEFF93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6746690" y="4365038"/>
            <a:ext cx="2103263" cy="1427631"/>
          </a:xfrm>
          <a:prstGeom prst="rect">
            <a:avLst/>
          </a:prstGeom>
        </p:spPr>
      </p:pic>
      <p:sp>
        <p:nvSpPr>
          <p:cNvPr id="32" name="右矢印 1">
            <a:extLst>
              <a:ext uri="{FF2B5EF4-FFF2-40B4-BE49-F238E27FC236}">
                <a16:creationId xmlns:a16="http://schemas.microsoft.com/office/drawing/2014/main" id="{E4E76756-F7E7-44E1-BADB-501DBCD47D72}"/>
              </a:ext>
            </a:extLst>
          </p:cNvPr>
          <p:cNvSpPr/>
          <p:nvPr/>
        </p:nvSpPr>
        <p:spPr>
          <a:xfrm>
            <a:off x="1618868" y="4678001"/>
            <a:ext cx="411902" cy="6246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33" name="右矢印 1">
            <a:extLst>
              <a:ext uri="{FF2B5EF4-FFF2-40B4-BE49-F238E27FC236}">
                <a16:creationId xmlns:a16="http://schemas.microsoft.com/office/drawing/2014/main" id="{CADE753A-FCCE-461E-BF2B-FEA005CE4AD6}"/>
              </a:ext>
            </a:extLst>
          </p:cNvPr>
          <p:cNvSpPr/>
          <p:nvPr/>
        </p:nvSpPr>
        <p:spPr>
          <a:xfrm>
            <a:off x="4109633" y="4678001"/>
            <a:ext cx="411902" cy="6246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34" name="右矢印 1">
            <a:extLst>
              <a:ext uri="{FF2B5EF4-FFF2-40B4-BE49-F238E27FC236}">
                <a16:creationId xmlns:a16="http://schemas.microsoft.com/office/drawing/2014/main" id="{59A800E4-EF38-4286-9FBB-936549EC9244}"/>
              </a:ext>
            </a:extLst>
          </p:cNvPr>
          <p:cNvSpPr/>
          <p:nvPr/>
        </p:nvSpPr>
        <p:spPr>
          <a:xfrm>
            <a:off x="6205403" y="4678001"/>
            <a:ext cx="453092" cy="6246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36" name="テキスト ボックス 1">
            <a:extLst>
              <a:ext uri="{FF2B5EF4-FFF2-40B4-BE49-F238E27FC236}">
                <a16:creationId xmlns:a16="http://schemas.microsoft.com/office/drawing/2014/main" id="{ED9BE27D-E47B-4C24-AFE4-E61FF6FBE303}"/>
              </a:ext>
            </a:extLst>
          </p:cNvPr>
          <p:cNvSpPr txBox="1">
            <a:spLocks noChangeArrowheads="1"/>
          </p:cNvSpPr>
          <p:nvPr/>
        </p:nvSpPr>
        <p:spPr bwMode="auto">
          <a:xfrm>
            <a:off x="107951" y="953294"/>
            <a:ext cx="8928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latin typeface="メイリオ" panose="020B0604030504040204" pitchFamily="50" charset="-128"/>
                <a:ea typeface="メイリオ" panose="020B0604030504040204" pitchFamily="50" charset="-128"/>
              </a:rPr>
              <a:t>ゲートウェイドラッグとは、</a:t>
            </a:r>
            <a:endParaRPr kumimoji="1" lang="ja-JP" altLang="en-US" sz="2400" b="1" dirty="0">
              <a:solidFill>
                <a:srgbClr val="C00000"/>
              </a:solidFill>
              <a:latin typeface="メイリオ" panose="020B0604030504040204" pitchFamily="50" charset="-128"/>
              <a:ea typeface="メイリオ" panose="020B0604030504040204" pitchFamily="50" charset="-128"/>
            </a:endParaRPr>
          </a:p>
        </p:txBody>
      </p:sp>
      <p:sp>
        <p:nvSpPr>
          <p:cNvPr id="37" name="テキスト ボックス 1">
            <a:extLst>
              <a:ext uri="{FF2B5EF4-FFF2-40B4-BE49-F238E27FC236}">
                <a16:creationId xmlns:a16="http://schemas.microsoft.com/office/drawing/2014/main" id="{0694CD51-9A10-4908-B08B-8E5FE804A6CD}"/>
              </a:ext>
            </a:extLst>
          </p:cNvPr>
          <p:cNvSpPr txBox="1">
            <a:spLocks noChangeArrowheads="1"/>
          </p:cNvSpPr>
          <p:nvPr/>
        </p:nvSpPr>
        <p:spPr bwMode="auto">
          <a:xfrm>
            <a:off x="198760" y="6064961"/>
            <a:ext cx="1390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アルコール</a:t>
            </a:r>
            <a:endParaRPr kumimoji="1" lang="ja-JP" altLang="en-US" sz="1800" b="1" dirty="0">
              <a:solidFill>
                <a:srgbClr val="FF0000"/>
              </a:solidFill>
              <a:latin typeface="メイリオ" panose="020B0604030504040204" pitchFamily="50" charset="-128"/>
              <a:ea typeface="メイリオ" panose="020B0604030504040204" pitchFamily="50" charset="-128"/>
            </a:endParaRPr>
          </a:p>
        </p:txBody>
      </p:sp>
      <p:sp>
        <p:nvSpPr>
          <p:cNvPr id="38" name="テキスト ボックス 1">
            <a:extLst>
              <a:ext uri="{FF2B5EF4-FFF2-40B4-BE49-F238E27FC236}">
                <a16:creationId xmlns:a16="http://schemas.microsoft.com/office/drawing/2014/main" id="{8A12869B-D22B-466A-BCDB-FB4E2988A2D8}"/>
              </a:ext>
            </a:extLst>
          </p:cNvPr>
          <p:cNvSpPr txBox="1">
            <a:spLocks noChangeArrowheads="1"/>
          </p:cNvSpPr>
          <p:nvPr/>
        </p:nvSpPr>
        <p:spPr bwMode="auto">
          <a:xfrm>
            <a:off x="2606753" y="5490851"/>
            <a:ext cx="1181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b="1" dirty="0">
                <a:solidFill>
                  <a:srgbClr val="FF0000"/>
                </a:solidFill>
                <a:latin typeface="メイリオ" panose="020B0604030504040204" pitchFamily="50" charset="-128"/>
                <a:ea typeface="メイリオ" panose="020B0604030504040204" pitchFamily="50" charset="-128"/>
              </a:rPr>
              <a:t>シンナー</a:t>
            </a:r>
          </a:p>
        </p:txBody>
      </p:sp>
      <p:sp>
        <p:nvSpPr>
          <p:cNvPr id="39" name="テキスト ボックス 1">
            <a:extLst>
              <a:ext uri="{FF2B5EF4-FFF2-40B4-BE49-F238E27FC236}">
                <a16:creationId xmlns:a16="http://schemas.microsoft.com/office/drawing/2014/main" id="{D4974F57-6CF4-4D57-B818-8A685C4DCE49}"/>
              </a:ext>
            </a:extLst>
          </p:cNvPr>
          <p:cNvSpPr txBox="1">
            <a:spLocks noChangeArrowheads="1"/>
          </p:cNvSpPr>
          <p:nvPr/>
        </p:nvSpPr>
        <p:spPr bwMode="auto">
          <a:xfrm>
            <a:off x="4943391" y="5500501"/>
            <a:ext cx="8064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大麻</a:t>
            </a:r>
            <a:endParaRPr kumimoji="1" lang="ja-JP" altLang="en-US" sz="1800" b="1" dirty="0">
              <a:solidFill>
                <a:srgbClr val="FF0000"/>
              </a:solidFill>
              <a:latin typeface="メイリオ" panose="020B0604030504040204" pitchFamily="50" charset="-128"/>
              <a:ea typeface="メイリオ" panose="020B0604030504040204" pitchFamily="50" charset="-128"/>
            </a:endParaRPr>
          </a:p>
        </p:txBody>
      </p:sp>
      <p:sp>
        <p:nvSpPr>
          <p:cNvPr id="40" name="テキスト ボックス 1">
            <a:extLst>
              <a:ext uri="{FF2B5EF4-FFF2-40B4-BE49-F238E27FC236}">
                <a16:creationId xmlns:a16="http://schemas.microsoft.com/office/drawing/2014/main" id="{101B5617-5350-4C64-A3F1-362C7F96C553}"/>
              </a:ext>
            </a:extLst>
          </p:cNvPr>
          <p:cNvSpPr txBox="1">
            <a:spLocks noChangeArrowheads="1"/>
          </p:cNvSpPr>
          <p:nvPr/>
        </p:nvSpPr>
        <p:spPr bwMode="auto">
          <a:xfrm>
            <a:off x="7207750" y="5826700"/>
            <a:ext cx="1181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b="1" dirty="0">
                <a:solidFill>
                  <a:srgbClr val="FF0000"/>
                </a:solidFill>
                <a:latin typeface="メイリオ" panose="020B0604030504040204" pitchFamily="50" charset="-128"/>
                <a:ea typeface="メイリオ" panose="020B0604030504040204" pitchFamily="50" charset="-128"/>
              </a:rPr>
              <a:t>覚醒剤</a:t>
            </a:r>
          </a:p>
        </p:txBody>
      </p:sp>
      <p:sp>
        <p:nvSpPr>
          <p:cNvPr id="41" name="正方形/長方形 40">
            <a:extLst>
              <a:ext uri="{FF2B5EF4-FFF2-40B4-BE49-F238E27FC236}">
                <a16:creationId xmlns:a16="http://schemas.microsoft.com/office/drawing/2014/main" id="{1CBC3892-F69F-4C21-882D-00BC8317DFF8}"/>
              </a:ext>
            </a:extLst>
          </p:cNvPr>
          <p:cNvSpPr/>
          <p:nvPr/>
        </p:nvSpPr>
        <p:spPr>
          <a:xfrm>
            <a:off x="147264" y="3750130"/>
            <a:ext cx="8888784" cy="2680947"/>
          </a:xfrm>
          <a:prstGeom prst="rect">
            <a:avLst/>
          </a:prstGeom>
          <a:noFill/>
          <a:ln w="28575">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1639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5" name="タイトル 1">
            <a:extLst>
              <a:ext uri="{FF2B5EF4-FFF2-40B4-BE49-F238E27FC236}">
                <a16:creationId xmlns:a16="http://schemas.microsoft.com/office/drawing/2014/main" id="{DC3718E6-F0A7-440E-81D0-B1A410254363}"/>
              </a:ext>
            </a:extLst>
          </p:cNvPr>
          <p:cNvSpPr txBox="1">
            <a:spLocks noChangeArrowheads="1"/>
          </p:cNvSpPr>
          <p:nvPr/>
        </p:nvSpPr>
        <p:spPr>
          <a:xfrm>
            <a:off x="0" y="2346721"/>
            <a:ext cx="9144000" cy="2164558"/>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eaLnBrk="1" hangingPunct="1">
              <a:spcBef>
                <a:spcPct val="0"/>
              </a:spcBef>
              <a:buFontTx/>
              <a:buNone/>
            </a:pPr>
            <a:r>
              <a:rPr kumimoji="1" lang="ja-JP" altLang="en-US" sz="6600" b="1" dirty="0">
                <a:latin typeface="メイリオ" panose="020B0604030504040204" pitchFamily="50" charset="-128"/>
                <a:ea typeface="メイリオ" panose="020B0604030504040204" pitchFamily="50" charset="-128"/>
              </a:rPr>
              <a:t>薬物乱用による</a:t>
            </a:r>
            <a:endParaRPr kumimoji="1" lang="en-US" altLang="ja-JP" sz="6600" b="1" dirty="0">
              <a:latin typeface="メイリオ" panose="020B0604030504040204" pitchFamily="50" charset="-128"/>
              <a:ea typeface="メイリオ" panose="020B0604030504040204" pitchFamily="50" charset="-128"/>
            </a:endParaRPr>
          </a:p>
          <a:p>
            <a:pPr algn="ctr" eaLnBrk="1" hangingPunct="1">
              <a:spcBef>
                <a:spcPct val="0"/>
              </a:spcBef>
              <a:buFontTx/>
              <a:buNone/>
            </a:pPr>
            <a:r>
              <a:rPr kumimoji="1" lang="ja-JP" altLang="en-US" sz="6600" b="1" dirty="0">
                <a:latin typeface="メイリオ" panose="020B0604030504040204" pitchFamily="50" charset="-128"/>
                <a:ea typeface="メイリオ" panose="020B0604030504040204" pitchFamily="50" charset="-128"/>
              </a:rPr>
              <a:t>脳・身体への影響</a:t>
            </a:r>
          </a:p>
        </p:txBody>
      </p:sp>
    </p:spTree>
    <p:extLst>
      <p:ext uri="{BB962C8B-B14F-4D97-AF65-F5344CB8AC3E}">
        <p14:creationId xmlns:p14="http://schemas.microsoft.com/office/powerpoint/2010/main" val="1219703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pic>
        <p:nvPicPr>
          <p:cNvPr id="33" name="Picture 8" descr="「桃 イラスト」の画像検索結果">
            <a:extLst>
              <a:ext uri="{FF2B5EF4-FFF2-40B4-BE49-F238E27FC236}">
                <a16:creationId xmlns:a16="http://schemas.microsoft.com/office/drawing/2014/main" id="{80F780D0-2FB7-4455-880A-B0383A6F81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60" y="3272839"/>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a:extLst>
              <a:ext uri="{FF2B5EF4-FFF2-40B4-BE49-F238E27FC236}">
                <a16:creationId xmlns:a16="http://schemas.microsoft.com/office/drawing/2014/main" id="{C644E847-0B88-425C-B52A-FF5FA1B601D3}"/>
              </a:ext>
            </a:extLst>
          </p:cNvPr>
          <p:cNvGrpSpPr/>
          <p:nvPr/>
        </p:nvGrpSpPr>
        <p:grpSpPr>
          <a:xfrm>
            <a:off x="1927073" y="2415589"/>
            <a:ext cx="2405062" cy="1728787"/>
            <a:chOff x="1927073" y="2415589"/>
            <a:chExt cx="2405062" cy="1728787"/>
          </a:xfrm>
        </p:grpSpPr>
        <p:sp>
          <p:nvSpPr>
            <p:cNvPr id="35" name="右矢印 4">
              <a:extLst>
                <a:ext uri="{FF2B5EF4-FFF2-40B4-BE49-F238E27FC236}">
                  <a16:creationId xmlns:a16="http://schemas.microsoft.com/office/drawing/2014/main" id="{DA42AE9D-375E-4C46-A57F-A371D8D473F0}"/>
                </a:ext>
              </a:extLst>
            </p:cNvPr>
            <p:cNvSpPr/>
            <p:nvPr/>
          </p:nvSpPr>
          <p:spPr>
            <a:xfrm rot="19351410">
              <a:off x="1927073" y="3566526"/>
              <a:ext cx="841375" cy="4857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grpSp>
          <p:nvGrpSpPr>
            <p:cNvPr id="54" name="グループ化 9">
              <a:extLst>
                <a:ext uri="{FF2B5EF4-FFF2-40B4-BE49-F238E27FC236}">
                  <a16:creationId xmlns:a16="http://schemas.microsoft.com/office/drawing/2014/main" id="{161D8370-4F14-4ECD-AF6F-C18373085222}"/>
                </a:ext>
              </a:extLst>
            </p:cNvPr>
            <p:cNvGrpSpPr>
              <a:grpSpLocks/>
            </p:cNvGrpSpPr>
            <p:nvPr/>
          </p:nvGrpSpPr>
          <p:grpSpPr bwMode="auto">
            <a:xfrm>
              <a:off x="2671610" y="2415589"/>
              <a:ext cx="1660525" cy="1728787"/>
              <a:chOff x="2546745" y="2716486"/>
              <a:chExt cx="1660272" cy="1728192"/>
            </a:xfrm>
          </p:grpSpPr>
          <p:pic>
            <p:nvPicPr>
              <p:cNvPr id="55" name="Picture 6" descr="「目球 イラスト」の画像検索結果">
                <a:extLst>
                  <a:ext uri="{FF2B5EF4-FFF2-40B4-BE49-F238E27FC236}">
                    <a16:creationId xmlns:a16="http://schemas.microsoft.com/office/drawing/2014/main" id="{6B9F3DE3-E6E0-4808-86AF-652184875C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6745" y="2716486"/>
                <a:ext cx="1660272"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テキスト ボックス 27">
                <a:extLst>
                  <a:ext uri="{FF2B5EF4-FFF2-40B4-BE49-F238E27FC236}">
                    <a16:creationId xmlns:a16="http://schemas.microsoft.com/office/drawing/2014/main" id="{5CD6A162-2A08-4F3D-8427-3094AB80ECAB}"/>
                  </a:ext>
                </a:extLst>
              </p:cNvPr>
              <p:cNvSpPr txBox="1">
                <a:spLocks noChangeArrowheads="1"/>
              </p:cNvSpPr>
              <p:nvPr/>
            </p:nvSpPr>
            <p:spPr bwMode="auto">
              <a:xfrm>
                <a:off x="3191262" y="3354595"/>
                <a:ext cx="52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a:solidFill>
                      <a:srgbClr val="000000"/>
                    </a:solidFill>
                    <a:latin typeface="HG丸ｺﾞｼｯｸM-PRO" panose="020F0600000000000000" pitchFamily="50" charset="-128"/>
                    <a:ea typeface="HG丸ｺﾞｼｯｸM-PRO" panose="020F0600000000000000" pitchFamily="50" charset="-128"/>
                  </a:rPr>
                  <a:t>目</a:t>
                </a:r>
              </a:p>
            </p:txBody>
          </p:sp>
        </p:grpSp>
      </p:grpSp>
      <p:sp>
        <p:nvSpPr>
          <p:cNvPr id="58" name="タイトル 1">
            <a:extLst>
              <a:ext uri="{FF2B5EF4-FFF2-40B4-BE49-F238E27FC236}">
                <a16:creationId xmlns:a16="http://schemas.microsoft.com/office/drawing/2014/main" id="{1EE88BDD-E07C-42AD-9021-6551FE6F2E6D}"/>
              </a:ext>
            </a:extLst>
          </p:cNvPr>
          <p:cNvSpPr txBox="1">
            <a:spLocks noChangeArrowheads="1"/>
          </p:cNvSpPr>
          <p:nvPr/>
        </p:nvSpPr>
        <p:spPr>
          <a:xfrm>
            <a:off x="0" y="26305"/>
            <a:ext cx="9144000" cy="936918"/>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solidFill>
                  <a:srgbClr val="C00000"/>
                </a:solidFill>
                <a:latin typeface="メイリオ" panose="020B0604030504040204" pitchFamily="50" charset="-128"/>
                <a:ea typeface="メイリオ" panose="020B0604030504040204" pitchFamily="50" charset="-128"/>
              </a:rPr>
              <a:t>薬物乱用</a:t>
            </a:r>
            <a:r>
              <a:rPr lang="ja-JP" altLang="en-US" sz="4800" b="1" dirty="0">
                <a:latin typeface="メイリオ" panose="020B0604030504040204" pitchFamily="50" charset="-128"/>
                <a:ea typeface="メイリオ" panose="020B0604030504040204" pitchFamily="50" charset="-128"/>
              </a:rPr>
              <a:t>の影響：脳への影響</a:t>
            </a:r>
            <a:endParaRPr lang="ja-JP" altLang="en-US" sz="4800" b="1" dirty="0">
              <a:solidFill>
                <a:srgbClr val="C00000"/>
              </a:solidFill>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24C3E401-1171-4DDA-92AC-6250274C2F02}"/>
              </a:ext>
            </a:extLst>
          </p:cNvPr>
          <p:cNvGrpSpPr/>
          <p:nvPr/>
        </p:nvGrpSpPr>
        <p:grpSpPr>
          <a:xfrm>
            <a:off x="76199" y="1112085"/>
            <a:ext cx="9067801" cy="5241781"/>
            <a:chOff x="76199" y="1112085"/>
            <a:chExt cx="9067801" cy="5241781"/>
          </a:xfrm>
        </p:grpSpPr>
        <p:sp>
          <p:nvSpPr>
            <p:cNvPr id="61" name="楕円 60">
              <a:extLst>
                <a:ext uri="{FF2B5EF4-FFF2-40B4-BE49-F238E27FC236}">
                  <a16:creationId xmlns:a16="http://schemas.microsoft.com/office/drawing/2014/main" id="{4CCDA068-1B66-4071-8F5C-2663B733785F}"/>
                </a:ext>
              </a:extLst>
            </p:cNvPr>
            <p:cNvSpPr/>
            <p:nvPr/>
          </p:nvSpPr>
          <p:spPr bwMode="auto">
            <a:xfrm>
              <a:off x="953267" y="5448991"/>
              <a:ext cx="7239035" cy="904875"/>
            </a:xfrm>
            <a:prstGeom prst="ellipse">
              <a:avLst/>
            </a:prstGeom>
            <a:gradFill flip="none" rotWithShape="1">
              <a:gsLst>
                <a:gs pos="0">
                  <a:srgbClr val="FFC000"/>
                </a:gs>
                <a:gs pos="50000">
                  <a:srgbClr val="FFCC99"/>
                </a:gs>
                <a:gs pos="100000">
                  <a:schemeClr val="bg1"/>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ja-JP" altLang="en-US" dirty="0">
                <a:solidFill>
                  <a:srgbClr val="000000"/>
                </a:solidFill>
                <a:latin typeface="UD Digi Kyokasho NK-R" panose="02020400000000000000" pitchFamily="18" charset="-128"/>
                <a:ea typeface="UD Digi Kyokasho NK-R" panose="02020400000000000000" pitchFamily="18" charset="-128"/>
              </a:endParaRPr>
            </a:p>
          </p:txBody>
        </p:sp>
        <p:grpSp>
          <p:nvGrpSpPr>
            <p:cNvPr id="6" name="グループ化 5">
              <a:extLst>
                <a:ext uri="{FF2B5EF4-FFF2-40B4-BE49-F238E27FC236}">
                  <a16:creationId xmlns:a16="http://schemas.microsoft.com/office/drawing/2014/main" id="{D3C2CF7A-D499-4431-82CC-39638B0F20C9}"/>
                </a:ext>
              </a:extLst>
            </p:cNvPr>
            <p:cNvGrpSpPr/>
            <p:nvPr/>
          </p:nvGrpSpPr>
          <p:grpSpPr>
            <a:xfrm>
              <a:off x="4312126" y="1431173"/>
              <a:ext cx="4757993" cy="3683332"/>
              <a:chOff x="4312126" y="1431173"/>
              <a:chExt cx="4757993" cy="3683332"/>
            </a:xfrm>
          </p:grpSpPr>
          <p:pic>
            <p:nvPicPr>
              <p:cNvPr id="32" name="Picture 2" descr="「脳 イラスト」の画像検索結果">
                <a:extLst>
                  <a:ext uri="{FF2B5EF4-FFF2-40B4-BE49-F238E27FC236}">
                    <a16:creationId xmlns:a16="http://schemas.microsoft.com/office/drawing/2014/main" id="{3EFCC837-8366-4539-8574-B2BCDDA7C3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6148" b="8856"/>
              <a:stretch>
                <a:fillRect/>
              </a:stretch>
            </p:blipFill>
            <p:spPr bwMode="auto">
              <a:xfrm>
                <a:off x="4735514" y="1431173"/>
                <a:ext cx="4334605" cy="368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グループ化 8">
                <a:extLst>
                  <a:ext uri="{FF2B5EF4-FFF2-40B4-BE49-F238E27FC236}">
                    <a16:creationId xmlns:a16="http://schemas.microsoft.com/office/drawing/2014/main" id="{F5296D2D-2F5C-4450-91F4-4CE558E18030}"/>
                  </a:ext>
                </a:extLst>
              </p:cNvPr>
              <p:cNvGrpSpPr>
                <a:grpSpLocks/>
              </p:cNvGrpSpPr>
              <p:nvPr/>
            </p:nvGrpSpPr>
            <p:grpSpPr bwMode="auto">
              <a:xfrm>
                <a:off x="5627535" y="1872664"/>
                <a:ext cx="2690813" cy="2374900"/>
                <a:chOff x="5423520" y="1728296"/>
                <a:chExt cx="2690073" cy="2373994"/>
              </a:xfrm>
            </p:grpSpPr>
            <p:cxnSp>
              <p:nvCxnSpPr>
                <p:cNvPr id="37" name="直線コネクタ 36">
                  <a:extLst>
                    <a:ext uri="{FF2B5EF4-FFF2-40B4-BE49-F238E27FC236}">
                      <a16:creationId xmlns:a16="http://schemas.microsoft.com/office/drawing/2014/main" id="{11C936BE-936E-4144-829B-806488348508}"/>
                    </a:ext>
                  </a:extLst>
                </p:cNvPr>
                <p:cNvCxnSpPr>
                  <a:stCxn id="40" idx="4"/>
                  <a:endCxn id="41" idx="6"/>
                </p:cNvCxnSpPr>
                <p:nvPr/>
              </p:nvCxnSpPr>
              <p:spPr>
                <a:xfrm flipH="1">
                  <a:off x="6112306" y="3037483"/>
                  <a:ext cx="228537" cy="563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グループ化 3">
                  <a:extLst>
                    <a:ext uri="{FF2B5EF4-FFF2-40B4-BE49-F238E27FC236}">
                      <a16:creationId xmlns:a16="http://schemas.microsoft.com/office/drawing/2014/main" id="{0D8D5175-E598-433D-AC18-6EA13A5A9008}"/>
                    </a:ext>
                  </a:extLst>
                </p:cNvPr>
                <p:cNvGrpSpPr>
                  <a:grpSpLocks/>
                </p:cNvGrpSpPr>
                <p:nvPr/>
              </p:nvGrpSpPr>
              <p:grpSpPr bwMode="auto">
                <a:xfrm>
                  <a:off x="5423520" y="1728296"/>
                  <a:ext cx="2690073" cy="2373994"/>
                  <a:chOff x="5423520" y="1728296"/>
                  <a:chExt cx="2690073" cy="2373994"/>
                </a:xfrm>
              </p:grpSpPr>
              <p:sp>
                <p:nvSpPr>
                  <p:cNvPr id="39" name="フローチャート : 結合子 5">
                    <a:extLst>
                      <a:ext uri="{FF2B5EF4-FFF2-40B4-BE49-F238E27FC236}">
                        <a16:creationId xmlns:a16="http://schemas.microsoft.com/office/drawing/2014/main" id="{5E1EC6BD-2EC4-4493-A120-6F804CB8C7A8}"/>
                      </a:ext>
                    </a:extLst>
                  </p:cNvPr>
                  <p:cNvSpPr/>
                  <p:nvPr/>
                </p:nvSpPr>
                <p:spPr>
                  <a:xfrm>
                    <a:off x="5423520" y="1988547"/>
                    <a:ext cx="457074"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0" name="フローチャート : 結合子 12">
                    <a:extLst>
                      <a:ext uri="{FF2B5EF4-FFF2-40B4-BE49-F238E27FC236}">
                        <a16:creationId xmlns:a16="http://schemas.microsoft.com/office/drawing/2014/main" id="{43D6FA2C-A4EA-4774-83C2-6BD0AB201DF0}"/>
                      </a:ext>
                    </a:extLst>
                  </p:cNvPr>
                  <p:cNvSpPr/>
                  <p:nvPr/>
                </p:nvSpPr>
                <p:spPr>
                  <a:xfrm>
                    <a:off x="6112306" y="2578871"/>
                    <a:ext cx="457074" cy="45861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1" name="フローチャート : 結合子 13">
                    <a:extLst>
                      <a:ext uri="{FF2B5EF4-FFF2-40B4-BE49-F238E27FC236}">
                        <a16:creationId xmlns:a16="http://schemas.microsoft.com/office/drawing/2014/main" id="{89357156-DAEE-4519-8C6D-152B3385163F}"/>
                      </a:ext>
                    </a:extLst>
                  </p:cNvPr>
                  <p:cNvSpPr/>
                  <p:nvPr/>
                </p:nvSpPr>
                <p:spPr>
                  <a:xfrm>
                    <a:off x="5655231" y="3372319"/>
                    <a:ext cx="457074"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2" name="フローチャート : 結合子 14">
                    <a:extLst>
                      <a:ext uri="{FF2B5EF4-FFF2-40B4-BE49-F238E27FC236}">
                        <a16:creationId xmlns:a16="http://schemas.microsoft.com/office/drawing/2014/main" id="{752EEEB7-8F04-470D-BE83-6AEEACC73CBA}"/>
                      </a:ext>
                    </a:extLst>
                  </p:cNvPr>
                  <p:cNvSpPr/>
                  <p:nvPr/>
                </p:nvSpPr>
                <p:spPr>
                  <a:xfrm>
                    <a:off x="7380370" y="3645264"/>
                    <a:ext cx="457074"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3" name="フローチャート : 結合子 15">
                    <a:extLst>
                      <a:ext uri="{FF2B5EF4-FFF2-40B4-BE49-F238E27FC236}">
                        <a16:creationId xmlns:a16="http://schemas.microsoft.com/office/drawing/2014/main" id="{FFAC2242-7784-4F15-926D-8DB5181CC61B}"/>
                      </a:ext>
                    </a:extLst>
                  </p:cNvPr>
                  <p:cNvSpPr/>
                  <p:nvPr/>
                </p:nvSpPr>
                <p:spPr>
                  <a:xfrm>
                    <a:off x="7656519" y="2708997"/>
                    <a:ext cx="457074"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4" name="フローチャート : 結合子 16">
                    <a:extLst>
                      <a:ext uri="{FF2B5EF4-FFF2-40B4-BE49-F238E27FC236}">
                        <a16:creationId xmlns:a16="http://schemas.microsoft.com/office/drawing/2014/main" id="{0393A587-05AD-460E-B32E-3E06FA639249}"/>
                      </a:ext>
                    </a:extLst>
                  </p:cNvPr>
                  <p:cNvSpPr/>
                  <p:nvPr/>
                </p:nvSpPr>
                <p:spPr>
                  <a:xfrm>
                    <a:off x="7139136" y="1728296"/>
                    <a:ext cx="458661"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cxnSp>
                <p:nvCxnSpPr>
                  <p:cNvPr id="45" name="直線コネクタ 44">
                    <a:extLst>
                      <a:ext uri="{FF2B5EF4-FFF2-40B4-BE49-F238E27FC236}">
                        <a16:creationId xmlns:a16="http://schemas.microsoft.com/office/drawing/2014/main" id="{03FBA561-AB90-4919-9027-EE15C5768A69}"/>
                      </a:ext>
                    </a:extLst>
                  </p:cNvPr>
                  <p:cNvCxnSpPr>
                    <a:endCxn id="39" idx="6"/>
                  </p:cNvCxnSpPr>
                  <p:nvPr/>
                </p:nvCxnSpPr>
                <p:spPr>
                  <a:xfrm flipH="1">
                    <a:off x="5880594" y="1988547"/>
                    <a:ext cx="1258542" cy="2285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043F1B54-C756-41D3-AE8E-7A5BAFF6665D}"/>
                      </a:ext>
                    </a:extLst>
                  </p:cNvPr>
                  <p:cNvCxnSpPr>
                    <a:stCxn id="39" idx="4"/>
                    <a:endCxn id="41" idx="0"/>
                  </p:cNvCxnSpPr>
                  <p:nvPr/>
                </p:nvCxnSpPr>
                <p:spPr>
                  <a:xfrm>
                    <a:off x="5652057" y="2445572"/>
                    <a:ext cx="231711" cy="9267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3BEAC2C-A1B1-4BA0-A34B-A6C0B4C87FC5}"/>
                      </a:ext>
                    </a:extLst>
                  </p:cNvPr>
                  <p:cNvCxnSpPr>
                    <a:stCxn id="39" idx="4"/>
                    <a:endCxn id="40" idx="0"/>
                  </p:cNvCxnSpPr>
                  <p:nvPr/>
                </p:nvCxnSpPr>
                <p:spPr>
                  <a:xfrm>
                    <a:off x="5652057" y="2445572"/>
                    <a:ext cx="688786" cy="1332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1EC149A-7412-4C78-B571-1DBE675692CC}"/>
                      </a:ext>
                    </a:extLst>
                  </p:cNvPr>
                  <p:cNvCxnSpPr>
                    <a:stCxn id="44" idx="4"/>
                  </p:cNvCxnSpPr>
                  <p:nvPr/>
                </p:nvCxnSpPr>
                <p:spPr>
                  <a:xfrm>
                    <a:off x="7367673" y="2185322"/>
                    <a:ext cx="469771" cy="5236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2A1F527C-E6E2-4E6F-AEF8-A9C2F5133259}"/>
                      </a:ext>
                    </a:extLst>
                  </p:cNvPr>
                  <p:cNvCxnSpPr>
                    <a:stCxn id="42" idx="2"/>
                    <a:endCxn id="41" idx="5"/>
                  </p:cNvCxnSpPr>
                  <p:nvPr/>
                </p:nvCxnSpPr>
                <p:spPr>
                  <a:xfrm flipH="1" flipV="1">
                    <a:off x="6045649" y="3762695"/>
                    <a:ext cx="1334721" cy="11108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5D04D73A-3041-4D5F-AA36-E836B1546415}"/>
                      </a:ext>
                    </a:extLst>
                  </p:cNvPr>
                  <p:cNvCxnSpPr>
                    <a:stCxn id="43" idx="4"/>
                    <a:endCxn id="42" idx="6"/>
                  </p:cNvCxnSpPr>
                  <p:nvPr/>
                </p:nvCxnSpPr>
                <p:spPr>
                  <a:xfrm flipH="1">
                    <a:off x="7837444" y="3166022"/>
                    <a:ext cx="47612" cy="70775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9775024-0F16-4C46-9016-8CCBD588C739}"/>
                      </a:ext>
                    </a:extLst>
                  </p:cNvPr>
                  <p:cNvCxnSpPr>
                    <a:cxnSpLocks/>
                    <a:stCxn id="43" idx="2"/>
                    <a:endCxn id="40" idx="6"/>
                  </p:cNvCxnSpPr>
                  <p:nvPr/>
                </p:nvCxnSpPr>
                <p:spPr>
                  <a:xfrm flipH="1" flipV="1">
                    <a:off x="6569380" y="2808971"/>
                    <a:ext cx="1087139" cy="1285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C314D632-701B-4BA5-A205-A85B2A22C514}"/>
                      </a:ext>
                    </a:extLst>
                  </p:cNvPr>
                  <p:cNvCxnSpPr>
                    <a:stCxn id="42" idx="1"/>
                    <a:endCxn id="40" idx="5"/>
                  </p:cNvCxnSpPr>
                  <p:nvPr/>
                </p:nvCxnSpPr>
                <p:spPr>
                  <a:xfrm flipH="1" flipV="1">
                    <a:off x="6502723" y="2969247"/>
                    <a:ext cx="944303" cy="74266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D0AF2C04-1CF3-4D8F-8C8F-391423935590}"/>
                      </a:ext>
                    </a:extLst>
                  </p:cNvPr>
                  <p:cNvCxnSpPr>
                    <a:cxnSpLocks/>
                    <a:stCxn id="44" idx="4"/>
                    <a:endCxn id="40" idx="7"/>
                  </p:cNvCxnSpPr>
                  <p:nvPr/>
                </p:nvCxnSpPr>
                <p:spPr>
                  <a:xfrm flipH="1">
                    <a:off x="6502723" y="2185322"/>
                    <a:ext cx="864950" cy="46178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4" name="右矢印 1">
                <a:extLst>
                  <a:ext uri="{FF2B5EF4-FFF2-40B4-BE49-F238E27FC236}">
                    <a16:creationId xmlns:a16="http://schemas.microsoft.com/office/drawing/2014/main" id="{F7EEE050-9EE1-48DA-A2EC-245309AFF32C}"/>
                  </a:ext>
                </a:extLst>
              </p:cNvPr>
              <p:cNvSpPr/>
              <p:nvPr/>
            </p:nvSpPr>
            <p:spPr>
              <a:xfrm>
                <a:off x="4312126" y="2863324"/>
                <a:ext cx="1036638" cy="7191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grpSp>
        <p:sp>
          <p:nvSpPr>
            <p:cNvPr id="59" name="テキスト ボックス 6">
              <a:extLst>
                <a:ext uri="{FF2B5EF4-FFF2-40B4-BE49-F238E27FC236}">
                  <a16:creationId xmlns:a16="http://schemas.microsoft.com/office/drawing/2014/main" id="{D1765019-3D5F-418B-834E-D648DDF85521}"/>
                </a:ext>
              </a:extLst>
            </p:cNvPr>
            <p:cNvSpPr txBox="1">
              <a:spLocks noChangeArrowheads="1"/>
            </p:cNvSpPr>
            <p:nvPr/>
          </p:nvSpPr>
          <p:spPr bwMode="auto">
            <a:xfrm>
              <a:off x="76199" y="1112085"/>
              <a:ext cx="9067801"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4000" dirty="0">
                  <a:latin typeface="メイリオ" panose="020B0604030504040204" pitchFamily="50" charset="-128"/>
                  <a:ea typeface="メイリオ" panose="020B0604030504040204" pitchFamily="50" charset="-128"/>
                </a:rPr>
                <a:t>脳</a:t>
              </a:r>
              <a:r>
                <a:rPr lang="ja-JP" altLang="en-US" sz="4000" dirty="0">
                  <a:latin typeface="メイリオ" panose="020B0604030504040204" pitchFamily="50" charset="-128"/>
                  <a:ea typeface="メイリオ" panose="020B0604030504040204" pitchFamily="50" charset="-128"/>
                </a:rPr>
                <a:t>の働き：</a:t>
              </a:r>
              <a:r>
                <a:rPr kumimoji="1" lang="ja-JP" altLang="en-US" sz="4000" dirty="0">
                  <a:solidFill>
                    <a:srgbClr val="FF6699"/>
                  </a:solidFill>
                  <a:latin typeface="メイリオ" panose="020B0604030504040204" pitchFamily="50" charset="-128"/>
                  <a:ea typeface="メイリオ" panose="020B0604030504040204" pitchFamily="50" charset="-128"/>
                </a:rPr>
                <a:t>超</a:t>
              </a:r>
              <a:r>
                <a:rPr kumimoji="1" lang="ja-JP" altLang="en-US" sz="4000" dirty="0">
                  <a:latin typeface="メイリオ" panose="020B0604030504040204" pitchFamily="50" charset="-128"/>
                  <a:ea typeface="メイリオ" panose="020B0604030504040204" pitchFamily="50" charset="-128"/>
                </a:rPr>
                <a:t>スピードで情報を伝え</a:t>
              </a:r>
              <a:r>
                <a:rPr lang="ja-JP" altLang="en-US" sz="4000" dirty="0">
                  <a:latin typeface="メイリオ" panose="020B0604030504040204" pitchFamily="50" charset="-128"/>
                  <a:ea typeface="メイリオ" panose="020B0604030504040204" pitchFamily="50" charset="-128"/>
                </a:rPr>
                <a:t>運動をコントロールする</a:t>
              </a:r>
              <a:endParaRPr kumimoji="1" lang="ja-JP" altLang="en-US" sz="4000" dirty="0">
                <a:latin typeface="メイリオ" panose="020B0604030504040204" pitchFamily="50" charset="-128"/>
                <a:ea typeface="メイリオ" panose="020B0604030504040204" pitchFamily="50" charset="-128"/>
              </a:endParaRPr>
            </a:p>
          </p:txBody>
        </p:sp>
        <p:sp>
          <p:nvSpPr>
            <p:cNvPr id="60" name="テキスト ボックス 7">
              <a:extLst>
                <a:ext uri="{FF2B5EF4-FFF2-40B4-BE49-F238E27FC236}">
                  <a16:creationId xmlns:a16="http://schemas.microsoft.com/office/drawing/2014/main" id="{71244479-40A6-48BA-8F69-2A5AD9CAA082}"/>
                </a:ext>
              </a:extLst>
            </p:cNvPr>
            <p:cNvSpPr txBox="1">
              <a:spLocks noChangeArrowheads="1"/>
            </p:cNvSpPr>
            <p:nvPr/>
          </p:nvSpPr>
          <p:spPr bwMode="auto">
            <a:xfrm>
              <a:off x="572601" y="5571705"/>
              <a:ext cx="7564438" cy="70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4000" dirty="0">
                  <a:solidFill>
                    <a:srgbClr val="000000"/>
                  </a:solidFill>
                  <a:latin typeface="メイリオ" panose="020B0604030504040204" pitchFamily="50" charset="-128"/>
                  <a:ea typeface="メイリオ" panose="020B0604030504040204" pitchFamily="50" charset="-128"/>
                </a:rPr>
                <a:t>「桃」と答える脳の働き</a:t>
              </a:r>
            </a:p>
          </p:txBody>
        </p:sp>
      </p:grpSp>
    </p:spTree>
    <p:extLst>
      <p:ext uri="{BB962C8B-B14F-4D97-AF65-F5344CB8AC3E}">
        <p14:creationId xmlns:p14="http://schemas.microsoft.com/office/powerpoint/2010/main" val="169772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タイトル 1">
            <a:extLst>
              <a:ext uri="{FF2B5EF4-FFF2-40B4-BE49-F238E27FC236}">
                <a16:creationId xmlns:a16="http://schemas.microsoft.com/office/drawing/2014/main" id="{E2722A44-238C-4E06-9357-A8AFE80D85FA}"/>
              </a:ext>
            </a:extLst>
          </p:cNvPr>
          <p:cNvSpPr txBox="1">
            <a:spLocks noChangeArrowheads="1"/>
          </p:cNvSpPr>
          <p:nvPr/>
        </p:nvSpPr>
        <p:spPr>
          <a:xfrm>
            <a:off x="0" y="1"/>
            <a:ext cx="9171296" cy="923380"/>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solidFill>
                  <a:srgbClr val="C00000"/>
                </a:solidFill>
                <a:latin typeface="メイリオ" panose="020B0604030504040204" pitchFamily="50" charset="-128"/>
                <a:ea typeface="メイリオ" panose="020B0604030504040204" pitchFamily="50" charset="-128"/>
              </a:rPr>
              <a:t>薬物乱用</a:t>
            </a:r>
            <a:r>
              <a:rPr lang="ja-JP" altLang="en-US" sz="4800" b="1" dirty="0">
                <a:latin typeface="メイリオ" panose="020B0604030504040204" pitchFamily="50" charset="-128"/>
                <a:ea typeface="メイリオ" panose="020B0604030504040204" pitchFamily="50" charset="-128"/>
              </a:rPr>
              <a:t>の影響：脳への影響</a:t>
            </a:r>
          </a:p>
        </p:txBody>
      </p:sp>
      <p:pic>
        <p:nvPicPr>
          <p:cNvPr id="3" name="図 2">
            <a:extLst>
              <a:ext uri="{FF2B5EF4-FFF2-40B4-BE49-F238E27FC236}">
                <a16:creationId xmlns:a16="http://schemas.microsoft.com/office/drawing/2014/main" id="{7B21C583-A98C-41C6-A43C-929199C35AC1}"/>
              </a:ext>
            </a:extLst>
          </p:cNvPr>
          <p:cNvPicPr>
            <a:picLocks noChangeAspect="1"/>
          </p:cNvPicPr>
          <p:nvPr/>
        </p:nvPicPr>
        <p:blipFill>
          <a:blip r:embed="rId3"/>
          <a:stretch>
            <a:fillRect/>
          </a:stretch>
        </p:blipFill>
        <p:spPr>
          <a:xfrm>
            <a:off x="893556" y="939070"/>
            <a:ext cx="7356887" cy="4861222"/>
          </a:xfrm>
          <a:prstGeom prst="rect">
            <a:avLst/>
          </a:prstGeom>
        </p:spPr>
      </p:pic>
      <p:sp>
        <p:nvSpPr>
          <p:cNvPr id="66" name="テキスト ボックス 65">
            <a:extLst>
              <a:ext uri="{FF2B5EF4-FFF2-40B4-BE49-F238E27FC236}">
                <a16:creationId xmlns:a16="http://schemas.microsoft.com/office/drawing/2014/main" id="{4FCD818C-FCBE-4CD7-AAA0-22A27B059E04}"/>
              </a:ext>
            </a:extLst>
          </p:cNvPr>
          <p:cNvSpPr txBox="1"/>
          <p:nvPr/>
        </p:nvSpPr>
        <p:spPr>
          <a:xfrm>
            <a:off x="-8667" y="6581000"/>
            <a:ext cx="5839311" cy="276999"/>
          </a:xfrm>
          <a:prstGeom prst="rect">
            <a:avLst/>
          </a:prstGeom>
          <a:noFill/>
        </p:spPr>
        <p:txBody>
          <a:bodyPr wrap="square" rtlCol="0">
            <a:spAutoFit/>
          </a:bodyPr>
          <a:lstStyle/>
          <a:p>
            <a:r>
              <a:rPr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出典：薬物乱用防止読本「健康に生きようパート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sp>
        <p:nvSpPr>
          <p:cNvPr id="67" name="角丸四角形 18">
            <a:extLst>
              <a:ext uri="{FF2B5EF4-FFF2-40B4-BE49-F238E27FC236}">
                <a16:creationId xmlns:a16="http://schemas.microsoft.com/office/drawing/2014/main" id="{4A80F51F-CE7A-474D-8F0D-1006197C6363}"/>
              </a:ext>
            </a:extLst>
          </p:cNvPr>
          <p:cNvSpPr/>
          <p:nvPr/>
        </p:nvSpPr>
        <p:spPr bwMode="auto">
          <a:xfrm>
            <a:off x="377635" y="5800292"/>
            <a:ext cx="2752725" cy="660400"/>
          </a:xfrm>
          <a:prstGeom prst="roundRect">
            <a:avLst/>
          </a:prstGeom>
          <a:solidFill>
            <a:schemeClr val="accent5">
              <a:lumMod val="50000"/>
            </a:schemeClr>
          </a:solidFill>
          <a:ln w="9525" cap="flat" cmpd="sng" algn="ctr">
            <a:solidFill>
              <a:schemeClr val="accent3">
                <a:lumMod val="75000"/>
              </a:schemeClr>
            </a:solidFill>
            <a:prstDash val="solid"/>
            <a:round/>
            <a:headEnd type="none" w="med" len="med"/>
            <a:tailEnd type="none" w="med" len="med"/>
          </a:ln>
          <a:effectLst/>
        </p:spPr>
        <p:txBody>
          <a:bodyPr anchor="ctr"/>
          <a:lstStyle/>
          <a:p>
            <a:pPr eaLnBrk="1" hangingPunct="1">
              <a:buFont typeface="Arial" panose="020B0604020202020204" pitchFamily="34" charset="0"/>
              <a:buNone/>
              <a:defRPr/>
            </a:pPr>
            <a:r>
              <a:rPr lang="ja-JP" altLang="en-US" b="1" dirty="0">
                <a:solidFill>
                  <a:schemeClr val="bg1"/>
                </a:solidFill>
                <a:latin typeface="メイリオ" panose="020B0604030504040204" pitchFamily="50" charset="-128"/>
                <a:ea typeface="メイリオ" panose="020B0604030504040204" pitchFamily="50" charset="-128"/>
              </a:rPr>
              <a:t>呼吸困難、けいれん</a:t>
            </a:r>
            <a:endParaRPr lang="en-US" altLang="ja-JP" b="1" dirty="0">
              <a:solidFill>
                <a:schemeClr val="bg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bg1"/>
                </a:solidFill>
                <a:latin typeface="メイリオ" panose="020B0604030504040204" pitchFamily="50" charset="-128"/>
                <a:ea typeface="メイリオ" panose="020B0604030504040204" pitchFamily="50" charset="-128"/>
              </a:rPr>
              <a:t>死に至ることもある。</a:t>
            </a:r>
          </a:p>
        </p:txBody>
      </p:sp>
      <p:sp>
        <p:nvSpPr>
          <p:cNvPr id="68" name="角丸四角形 19">
            <a:extLst>
              <a:ext uri="{FF2B5EF4-FFF2-40B4-BE49-F238E27FC236}">
                <a16:creationId xmlns:a16="http://schemas.microsoft.com/office/drawing/2014/main" id="{AB7FE216-6143-487E-B127-D463B7476D43}"/>
              </a:ext>
            </a:extLst>
          </p:cNvPr>
          <p:cNvSpPr>
            <a:spLocks noChangeArrowheads="1"/>
          </p:cNvSpPr>
          <p:nvPr/>
        </p:nvSpPr>
        <p:spPr bwMode="auto">
          <a:xfrm>
            <a:off x="5865121" y="992611"/>
            <a:ext cx="2752725" cy="1082675"/>
          </a:xfrm>
          <a:prstGeom prst="roundRect">
            <a:avLst>
              <a:gd name="adj" fmla="val 16667"/>
            </a:avLst>
          </a:prstGeom>
          <a:solidFill>
            <a:srgbClr val="CC6600"/>
          </a:solidFill>
          <a:ln w="9525" algn="ctr">
            <a:solidFill>
              <a:srgbClr val="FFC000"/>
            </a:solid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メイリオ" panose="020B0604030504040204" pitchFamily="50" charset="-128"/>
                <a:ea typeface="メイリオ" panose="020B0604030504040204" pitchFamily="50" charset="-128"/>
              </a:rPr>
              <a:t>現実と記憶の区別ができなくなる。</a:t>
            </a:r>
            <a:endParaRPr lang="en-US" altLang="ja-JP" sz="1800" b="1" dirty="0">
              <a:solidFill>
                <a:schemeClr val="bg1"/>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800" b="1" dirty="0">
                <a:solidFill>
                  <a:schemeClr val="bg1"/>
                </a:solidFill>
                <a:latin typeface="メイリオ" panose="020B0604030504040204" pitchFamily="50" charset="-128"/>
                <a:ea typeface="メイリオ" panose="020B0604030504040204" pitchFamily="50" charset="-128"/>
              </a:rPr>
              <a:t>（幻覚・妄想）</a:t>
            </a:r>
          </a:p>
        </p:txBody>
      </p:sp>
      <p:sp>
        <p:nvSpPr>
          <p:cNvPr id="69" name="角丸四角形 20">
            <a:extLst>
              <a:ext uri="{FF2B5EF4-FFF2-40B4-BE49-F238E27FC236}">
                <a16:creationId xmlns:a16="http://schemas.microsoft.com/office/drawing/2014/main" id="{C12AD28B-C5ED-414D-9107-E62FDD004E1F}"/>
              </a:ext>
            </a:extLst>
          </p:cNvPr>
          <p:cNvSpPr>
            <a:spLocks noChangeArrowheads="1"/>
          </p:cNvSpPr>
          <p:nvPr/>
        </p:nvSpPr>
        <p:spPr bwMode="auto">
          <a:xfrm>
            <a:off x="6232524" y="5455380"/>
            <a:ext cx="2752725" cy="927100"/>
          </a:xfrm>
          <a:prstGeom prst="roundRect">
            <a:avLst>
              <a:gd name="adj" fmla="val 16667"/>
            </a:avLst>
          </a:prstGeom>
          <a:solidFill>
            <a:srgbClr val="339933"/>
          </a:solidFill>
          <a:ln w="9525" algn="ctr">
            <a:solidFill>
              <a:srgbClr val="92D050"/>
            </a:solid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メイリオ" panose="020B0604030504040204" pitchFamily="50" charset="-128"/>
                <a:ea typeface="メイリオ" panose="020B0604030504040204" pitchFamily="50" charset="-128"/>
              </a:rPr>
              <a:t>気持ちのコントロールができず、家族や友人より薬物優先</a:t>
            </a:r>
          </a:p>
        </p:txBody>
      </p:sp>
      <p:pic>
        <p:nvPicPr>
          <p:cNvPr id="9" name="図 1">
            <a:extLst>
              <a:ext uri="{FF2B5EF4-FFF2-40B4-BE49-F238E27FC236}">
                <a16:creationId xmlns:a16="http://schemas.microsoft.com/office/drawing/2014/main" id="{E8E467B8-D623-4D19-A219-B5ED66FA1A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EE1F1D66-BBA3-471F-B4AB-BDAD1A847E00}"/>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01D41EF-9B71-4569-9F6A-ACB18A599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191" y="1885686"/>
            <a:ext cx="3502026" cy="374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A4F3B668-C7B6-462D-A29E-49DF3CBA85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84" y="1906249"/>
            <a:ext cx="3502026" cy="371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F53F7E3-9741-41B2-8D97-BEA9A5883CDA}"/>
              </a:ext>
            </a:extLst>
          </p:cNvPr>
          <p:cNvSpPr>
            <a:spLocks noChangeArrowheads="1"/>
          </p:cNvSpPr>
          <p:nvPr/>
        </p:nvSpPr>
        <p:spPr bwMode="auto">
          <a:xfrm>
            <a:off x="5869132" y="1505334"/>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1" lang="ja-JP" altLang="en-US" sz="2400" b="1" dirty="0">
                <a:solidFill>
                  <a:srgbClr val="000000"/>
                </a:solidFill>
                <a:latin typeface="メイリオ" panose="020B0604030504040204" pitchFamily="50" charset="-128"/>
                <a:ea typeface="メイリオ" panose="020B0604030504040204" pitchFamily="50" charset="-128"/>
              </a:rPr>
              <a:t>有機溶剤乱用者</a:t>
            </a:r>
          </a:p>
        </p:txBody>
      </p:sp>
      <p:sp>
        <p:nvSpPr>
          <p:cNvPr id="8" name="Rectangle 7">
            <a:extLst>
              <a:ext uri="{FF2B5EF4-FFF2-40B4-BE49-F238E27FC236}">
                <a16:creationId xmlns:a16="http://schemas.microsoft.com/office/drawing/2014/main" id="{08AED493-E56C-4D89-82C8-4760E52B1C08}"/>
              </a:ext>
            </a:extLst>
          </p:cNvPr>
          <p:cNvSpPr>
            <a:spLocks noChangeArrowheads="1"/>
          </p:cNvSpPr>
          <p:nvPr/>
        </p:nvSpPr>
        <p:spPr bwMode="auto">
          <a:xfrm>
            <a:off x="1709974" y="1506567"/>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1" lang="ja-JP" altLang="en-US" sz="2400" b="1" dirty="0">
                <a:solidFill>
                  <a:srgbClr val="000000"/>
                </a:solidFill>
                <a:latin typeface="メイリオ" panose="020B0604030504040204" pitchFamily="50" charset="-128"/>
                <a:ea typeface="メイリオ" panose="020B0604030504040204" pitchFamily="50" charset="-128"/>
              </a:rPr>
              <a:t>正常者</a:t>
            </a:r>
          </a:p>
        </p:txBody>
      </p:sp>
      <p:sp>
        <p:nvSpPr>
          <p:cNvPr id="12" name="Text Box 2">
            <a:extLst>
              <a:ext uri="{FF2B5EF4-FFF2-40B4-BE49-F238E27FC236}">
                <a16:creationId xmlns:a16="http://schemas.microsoft.com/office/drawing/2014/main" id="{3FC8BF6F-D9A2-4A64-B519-9C33C8343C0C}"/>
              </a:ext>
            </a:extLst>
          </p:cNvPr>
          <p:cNvSpPr txBox="1">
            <a:spLocks noChangeArrowheads="1"/>
          </p:cNvSpPr>
          <p:nvPr/>
        </p:nvSpPr>
        <p:spPr bwMode="auto">
          <a:xfrm>
            <a:off x="2312126" y="1030877"/>
            <a:ext cx="47940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b="1" dirty="0">
                <a:solidFill>
                  <a:srgbClr val="C00000"/>
                </a:solidFill>
                <a:latin typeface="メイリオ" panose="020B0604030504040204" pitchFamily="50" charset="-128"/>
                <a:ea typeface="メイリオ" panose="020B0604030504040204" pitchFamily="50" charset="-128"/>
              </a:rPr>
              <a:t>有機溶剤</a:t>
            </a:r>
            <a:r>
              <a:rPr kumimoji="1" lang="en-US" altLang="ja-JP" b="1" dirty="0">
                <a:solidFill>
                  <a:srgbClr val="C00000"/>
                </a:solidFill>
                <a:latin typeface="メイリオ" panose="020B0604030504040204" pitchFamily="50" charset="-128"/>
                <a:ea typeface="メイリオ" panose="020B0604030504040204" pitchFamily="50" charset="-128"/>
              </a:rPr>
              <a:t>(</a:t>
            </a:r>
            <a:r>
              <a:rPr kumimoji="1" lang="ja-JP" altLang="en-US" b="1" dirty="0">
                <a:solidFill>
                  <a:srgbClr val="C00000"/>
                </a:solidFill>
                <a:latin typeface="メイリオ" panose="020B0604030504040204" pitchFamily="50" charset="-128"/>
                <a:ea typeface="メイリオ" panose="020B0604030504040204" pitchFamily="50" charset="-128"/>
              </a:rPr>
              <a:t>シンナー等</a:t>
            </a:r>
            <a:r>
              <a:rPr kumimoji="1" lang="en-US" altLang="ja-JP" b="1" dirty="0">
                <a:solidFill>
                  <a:srgbClr val="C00000"/>
                </a:solidFill>
                <a:latin typeface="メイリオ" panose="020B0604030504040204" pitchFamily="50" charset="-128"/>
                <a:ea typeface="メイリオ" panose="020B0604030504040204" pitchFamily="50" charset="-128"/>
              </a:rPr>
              <a:t>)</a:t>
            </a:r>
            <a:r>
              <a:rPr kumimoji="1" lang="ja-JP" altLang="en-US" b="1" dirty="0">
                <a:solidFill>
                  <a:srgbClr val="C00000"/>
                </a:solidFill>
                <a:latin typeface="メイリオ" panose="020B0604030504040204" pitchFamily="50" charset="-128"/>
                <a:ea typeface="メイリオ" panose="020B0604030504040204" pitchFamily="50" charset="-128"/>
              </a:rPr>
              <a:t> </a:t>
            </a:r>
          </a:p>
        </p:txBody>
      </p:sp>
      <p:sp>
        <p:nvSpPr>
          <p:cNvPr id="14" name="タイトル 1">
            <a:extLst>
              <a:ext uri="{FF2B5EF4-FFF2-40B4-BE49-F238E27FC236}">
                <a16:creationId xmlns:a16="http://schemas.microsoft.com/office/drawing/2014/main" id="{C8C009B3-6608-4F66-BCF1-4AEB07B25722}"/>
              </a:ext>
            </a:extLst>
          </p:cNvPr>
          <p:cNvSpPr txBox="1">
            <a:spLocks noChangeArrowheads="1"/>
          </p:cNvSpPr>
          <p:nvPr/>
        </p:nvSpPr>
        <p:spPr>
          <a:xfrm>
            <a:off x="0" y="52253"/>
            <a:ext cx="9171296" cy="923380"/>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solidFill>
                  <a:srgbClr val="C00000"/>
                </a:solidFill>
                <a:latin typeface="メイリオ" panose="020B0604030504040204" pitchFamily="50" charset="-128"/>
                <a:ea typeface="メイリオ" panose="020B0604030504040204" pitchFamily="50" charset="-128"/>
              </a:rPr>
              <a:t>薬物乱用</a:t>
            </a:r>
            <a:r>
              <a:rPr lang="ja-JP" altLang="en-US" sz="4800" b="1" dirty="0">
                <a:latin typeface="メイリオ" panose="020B0604030504040204" pitchFamily="50" charset="-128"/>
                <a:ea typeface="メイリオ" panose="020B0604030504040204" pitchFamily="50" charset="-128"/>
              </a:rPr>
              <a:t>の影響：脳への影響</a:t>
            </a:r>
          </a:p>
        </p:txBody>
      </p:sp>
      <p:grpSp>
        <p:nvGrpSpPr>
          <p:cNvPr id="2" name="グループ化 1">
            <a:extLst>
              <a:ext uri="{FF2B5EF4-FFF2-40B4-BE49-F238E27FC236}">
                <a16:creationId xmlns:a16="http://schemas.microsoft.com/office/drawing/2014/main" id="{6A7C4D59-0A49-427B-861B-7D31DC70BBF4}"/>
              </a:ext>
            </a:extLst>
          </p:cNvPr>
          <p:cNvGrpSpPr/>
          <p:nvPr/>
        </p:nvGrpSpPr>
        <p:grpSpPr>
          <a:xfrm>
            <a:off x="829003" y="5688985"/>
            <a:ext cx="7564438" cy="904875"/>
            <a:chOff x="829003" y="5688985"/>
            <a:chExt cx="7564438" cy="904875"/>
          </a:xfrm>
        </p:grpSpPr>
        <p:sp>
          <p:nvSpPr>
            <p:cNvPr id="15" name="楕円 14">
              <a:extLst>
                <a:ext uri="{FF2B5EF4-FFF2-40B4-BE49-F238E27FC236}">
                  <a16:creationId xmlns:a16="http://schemas.microsoft.com/office/drawing/2014/main" id="{420A1F87-B47A-47A5-AEF9-3CC2C052F56F}"/>
                </a:ext>
              </a:extLst>
            </p:cNvPr>
            <p:cNvSpPr/>
            <p:nvPr/>
          </p:nvSpPr>
          <p:spPr bwMode="auto">
            <a:xfrm>
              <a:off x="952482" y="5688985"/>
              <a:ext cx="7239035" cy="904875"/>
            </a:xfrm>
            <a:prstGeom prst="ellipse">
              <a:avLst/>
            </a:prstGeom>
            <a:gradFill flip="none" rotWithShape="1">
              <a:gsLst>
                <a:gs pos="0">
                  <a:srgbClr val="FFC000"/>
                </a:gs>
                <a:gs pos="50000">
                  <a:srgbClr val="FFCC99"/>
                </a:gs>
                <a:gs pos="100000">
                  <a:schemeClr val="bg1"/>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ja-JP" altLang="en-US" b="1" dirty="0">
                <a:solidFill>
                  <a:srgbClr val="000000"/>
                </a:solidFill>
                <a:latin typeface="UD Digi Kyokasho NK-R" panose="02020400000000000000" pitchFamily="18" charset="-128"/>
                <a:ea typeface="UD Digi Kyokasho NK-R" panose="02020400000000000000" pitchFamily="18" charset="-128"/>
              </a:endParaRPr>
            </a:p>
          </p:txBody>
        </p:sp>
        <p:sp>
          <p:nvSpPr>
            <p:cNvPr id="16" name="テキスト ボックス 7">
              <a:extLst>
                <a:ext uri="{FF2B5EF4-FFF2-40B4-BE49-F238E27FC236}">
                  <a16:creationId xmlns:a16="http://schemas.microsoft.com/office/drawing/2014/main" id="{0D0AE701-ECFF-4DBC-AC0E-29485ECB03AC}"/>
                </a:ext>
              </a:extLst>
            </p:cNvPr>
            <p:cNvSpPr txBox="1">
              <a:spLocks noChangeArrowheads="1"/>
            </p:cNvSpPr>
            <p:nvPr/>
          </p:nvSpPr>
          <p:spPr bwMode="auto">
            <a:xfrm>
              <a:off x="829003" y="5918499"/>
              <a:ext cx="7564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b="1" dirty="0">
                  <a:solidFill>
                    <a:srgbClr val="000000"/>
                  </a:solidFill>
                  <a:latin typeface="メイリオ" panose="020B0604030504040204" pitchFamily="50" charset="-128"/>
                  <a:ea typeface="メイリオ" panose="020B0604030504040204" pitchFamily="50" charset="-128"/>
                </a:rPr>
                <a:t>シンナー乱用により、脳は縮みます。</a:t>
              </a:r>
              <a:endParaRPr kumimoji="1" lang="ja-JP" altLang="en-US" sz="2800" b="1" dirty="0">
                <a:solidFill>
                  <a:srgbClr val="000000"/>
                </a:solidFill>
                <a:latin typeface="メイリオ" panose="020B0604030504040204" pitchFamily="50" charset="-128"/>
                <a:ea typeface="メイリオ" panose="020B0604030504040204" pitchFamily="50" charset="-128"/>
              </a:endParaRPr>
            </a:p>
          </p:txBody>
        </p:sp>
      </p:grpSp>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6237" y="64356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85854" y="6435687"/>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7" name="矢印: ストライプ 16">
            <a:extLst>
              <a:ext uri="{FF2B5EF4-FFF2-40B4-BE49-F238E27FC236}">
                <a16:creationId xmlns:a16="http://schemas.microsoft.com/office/drawing/2014/main" id="{C3BDDC84-7E0A-4260-8246-8F1AB672E313}"/>
              </a:ext>
            </a:extLst>
          </p:cNvPr>
          <p:cNvSpPr/>
          <p:nvPr/>
        </p:nvSpPr>
        <p:spPr>
          <a:xfrm>
            <a:off x="4167638" y="2845805"/>
            <a:ext cx="887167" cy="1166389"/>
          </a:xfrm>
          <a:prstGeom prst="stripedRightArrow">
            <a:avLst>
              <a:gd name="adj1" fmla="val 50000"/>
              <a:gd name="adj2" fmla="val 3210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679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824A2BB5-9DB6-44D7-871C-CADEBFD1F05A}"/>
              </a:ext>
            </a:extLst>
          </p:cNvPr>
          <p:cNvSpPr txBox="1">
            <a:spLocks noChangeArrowheads="1"/>
          </p:cNvSpPr>
          <p:nvPr/>
        </p:nvSpPr>
        <p:spPr bwMode="auto">
          <a:xfrm>
            <a:off x="0" y="82044"/>
            <a:ext cx="9144000" cy="1015663"/>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sz="6000" b="1" dirty="0">
                <a:latin typeface="メイリオ" panose="020B0604030504040204" pitchFamily="50" charset="-128"/>
                <a:ea typeface="メイリオ" panose="020B0604030504040204" pitchFamily="50" charset="-128"/>
              </a:rPr>
              <a:t>「薬：くすり」とは？</a:t>
            </a:r>
          </a:p>
        </p:txBody>
      </p:sp>
      <p:sp>
        <p:nvSpPr>
          <p:cNvPr id="5" name="角丸四角形 10">
            <a:extLst>
              <a:ext uri="{FF2B5EF4-FFF2-40B4-BE49-F238E27FC236}">
                <a16:creationId xmlns:a16="http://schemas.microsoft.com/office/drawing/2014/main" id="{F37E278F-E12A-433E-B325-40DE1E299B7B}"/>
              </a:ext>
            </a:extLst>
          </p:cNvPr>
          <p:cNvSpPr>
            <a:spLocks noChangeArrowheads="1"/>
          </p:cNvSpPr>
          <p:nvPr/>
        </p:nvSpPr>
        <p:spPr bwMode="auto">
          <a:xfrm>
            <a:off x="158452" y="1399194"/>
            <a:ext cx="8827095" cy="2138093"/>
          </a:xfrm>
          <a:prstGeom prst="roundRect">
            <a:avLst>
              <a:gd name="adj" fmla="val 16667"/>
            </a:avLst>
          </a:prstGeom>
          <a:solidFill>
            <a:schemeClr val="accent6">
              <a:lumMod val="20000"/>
              <a:lumOff val="80000"/>
            </a:schemeClr>
          </a:solidFill>
          <a:ln w="25400" algn="ctr">
            <a:no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1" lang="ja-JP" altLang="en-US" sz="4000" dirty="0">
                <a:latin typeface="メイリオ" panose="020B0604030504040204" pitchFamily="50" charset="-128"/>
                <a:ea typeface="メイリオ" panose="020B0604030504040204" pitchFamily="50" charset="-128"/>
              </a:rPr>
              <a:t>病気の診断や治療、または予防することを目的に使われるもの</a:t>
            </a:r>
          </a:p>
        </p:txBody>
      </p:sp>
      <p:sp>
        <p:nvSpPr>
          <p:cNvPr id="6" name="正方形/長方形 1">
            <a:extLst>
              <a:ext uri="{FF2B5EF4-FFF2-40B4-BE49-F238E27FC236}">
                <a16:creationId xmlns:a16="http://schemas.microsoft.com/office/drawing/2014/main" id="{40059008-5BE7-4E82-A94A-7D274026F0E2}"/>
              </a:ext>
            </a:extLst>
          </p:cNvPr>
          <p:cNvSpPr>
            <a:spLocks noChangeArrowheads="1"/>
          </p:cNvSpPr>
          <p:nvPr/>
        </p:nvSpPr>
        <p:spPr bwMode="auto">
          <a:xfrm>
            <a:off x="285841" y="3973244"/>
            <a:ext cx="534847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b="1" dirty="0">
                <a:latin typeface="メイリオ" panose="020B0604030504040204" pitchFamily="50" charset="-128"/>
                <a:ea typeface="メイリオ" panose="020B0604030504040204" pitchFamily="50" charset="-128"/>
              </a:rPr>
              <a:t>「医薬品、医療機器等の品質、有効性及び安全性の確保等に関する法律」という法律で</a:t>
            </a:r>
            <a:r>
              <a:rPr lang="ja-JP" altLang="en-US" b="1" u="sng" dirty="0">
                <a:solidFill>
                  <a:srgbClr val="C00000"/>
                </a:solidFill>
                <a:latin typeface="メイリオ" panose="020B0604030504040204" pitchFamily="50" charset="-128"/>
                <a:ea typeface="メイリオ" panose="020B0604030504040204" pitchFamily="50" charset="-128"/>
              </a:rPr>
              <a:t>医薬品</a:t>
            </a:r>
            <a:r>
              <a:rPr lang="ja-JP" altLang="en-US" b="1" dirty="0">
                <a:latin typeface="メイリオ" panose="020B0604030504040204" pitchFamily="50" charset="-128"/>
                <a:ea typeface="メイリオ" panose="020B0604030504040204" pitchFamily="50" charset="-128"/>
              </a:rPr>
              <a:t>として定められています。</a:t>
            </a:r>
          </a:p>
        </p:txBody>
      </p:sp>
      <p:pic>
        <p:nvPicPr>
          <p:cNvPr id="7" name="図 1">
            <a:extLst>
              <a:ext uri="{FF2B5EF4-FFF2-40B4-BE49-F238E27FC236}">
                <a16:creationId xmlns:a16="http://schemas.microsoft.com/office/drawing/2014/main" id="{9281D19E-67A8-46D2-BF64-9C06A48482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751CA389-00AE-4FC2-9001-42179EA083D7}"/>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graphicFrame>
        <p:nvGraphicFramePr>
          <p:cNvPr id="9" name="Object 3">
            <a:extLst>
              <a:ext uri="{FF2B5EF4-FFF2-40B4-BE49-F238E27FC236}">
                <a16:creationId xmlns:a16="http://schemas.microsoft.com/office/drawing/2014/main" id="{DCCBE6DB-F04C-4886-B2DB-242D34CFEB73}"/>
              </a:ext>
            </a:extLst>
          </p:cNvPr>
          <p:cNvGraphicFramePr>
            <a:graphicFrameLocks noChangeAspect="1"/>
          </p:cNvGraphicFramePr>
          <p:nvPr>
            <p:extLst>
              <p:ext uri="{D42A27DB-BD31-4B8C-83A1-F6EECF244321}">
                <p14:modId xmlns:p14="http://schemas.microsoft.com/office/powerpoint/2010/main" val="1311093683"/>
              </p:ext>
            </p:extLst>
          </p:nvPr>
        </p:nvGraphicFramePr>
        <p:xfrm>
          <a:off x="6030854" y="3881516"/>
          <a:ext cx="2827305" cy="2138093"/>
        </p:xfrm>
        <a:graphic>
          <a:graphicData uri="http://schemas.openxmlformats.org/presentationml/2006/ole">
            <mc:AlternateContent xmlns:mc="http://schemas.openxmlformats.org/markup-compatibility/2006">
              <mc:Choice xmlns:v="urn:schemas-microsoft-com:vml" Requires="v">
                <p:oleObj spid="_x0000_s2067" name="Image" r:id="rId5" imgW="5676190" imgH="4292063" progId="Photoshop.Image.6">
                  <p:embed/>
                </p:oleObj>
              </mc:Choice>
              <mc:Fallback>
                <p:oleObj name="Image" r:id="rId5" imgW="5676190" imgH="4292063" progId="Photoshop.Image.6">
                  <p:embed/>
                  <p:pic>
                    <p:nvPicPr>
                      <p:cNvPr id="7" name="Object 3">
                        <a:extLst>
                          <a:ext uri="{FF2B5EF4-FFF2-40B4-BE49-F238E27FC236}">
                            <a16:creationId xmlns:a16="http://schemas.microsoft.com/office/drawing/2014/main" id="{276CA172-1716-4B63-B836-6849F0BEC8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0854" y="3881516"/>
                        <a:ext cx="2827305" cy="213809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262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図 1">
            <a:extLst>
              <a:ext uri="{FF2B5EF4-FFF2-40B4-BE49-F238E27FC236}">
                <a16:creationId xmlns:a16="http://schemas.microsoft.com/office/drawing/2014/main" id="{EDC8D70E-896B-44B8-BFA4-21E608ACC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958850"/>
            <a:ext cx="66548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テキスト ボックス 2">
            <a:extLst>
              <a:ext uri="{FF2B5EF4-FFF2-40B4-BE49-F238E27FC236}">
                <a16:creationId xmlns:a16="http://schemas.microsoft.com/office/drawing/2014/main" id="{408E55F8-AFC8-460F-B0C4-AD1D596A68FE}"/>
              </a:ext>
            </a:extLst>
          </p:cNvPr>
          <p:cNvSpPr txBox="1">
            <a:spLocks noChangeArrowheads="1"/>
          </p:cNvSpPr>
          <p:nvPr/>
        </p:nvSpPr>
        <p:spPr bwMode="auto">
          <a:xfrm>
            <a:off x="2719388" y="6162675"/>
            <a:ext cx="665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1400">
                <a:latin typeface="UD Digi Kyokasho NK-R" panose="02020400000000000000" pitchFamily="18" charset="-128"/>
                <a:ea typeface="UD Digi Kyokasho NK-R" panose="02020400000000000000" pitchFamily="18" charset="-128"/>
              </a:rPr>
              <a:t>厚生労働省作成「薬物の乱用は、あなたとあなたの周りの社会を壊します！」」より</a:t>
            </a:r>
          </a:p>
        </p:txBody>
      </p:sp>
      <p:sp>
        <p:nvSpPr>
          <p:cNvPr id="5" name="タイトル 1">
            <a:extLst>
              <a:ext uri="{FF2B5EF4-FFF2-40B4-BE49-F238E27FC236}">
                <a16:creationId xmlns:a16="http://schemas.microsoft.com/office/drawing/2014/main" id="{C98F6E0C-34A2-4353-AF9C-D34B7877FFE6}"/>
              </a:ext>
            </a:extLst>
          </p:cNvPr>
          <p:cNvSpPr txBox="1">
            <a:spLocks noChangeArrowheads="1"/>
          </p:cNvSpPr>
          <p:nvPr/>
        </p:nvSpPr>
        <p:spPr>
          <a:xfrm>
            <a:off x="0" y="95537"/>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大麻乱用による知的機能の低下</a:t>
            </a:r>
          </a:p>
        </p:txBody>
      </p:sp>
      <p:pic>
        <p:nvPicPr>
          <p:cNvPr id="6" name="図 1">
            <a:extLst>
              <a:ext uri="{FF2B5EF4-FFF2-40B4-BE49-F238E27FC236}">
                <a16:creationId xmlns:a16="http://schemas.microsoft.com/office/drawing/2014/main" id="{09F37D34-20C0-4B92-A550-791425F10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44A20017-9949-48FC-974B-C0AA0ECB2C8D}"/>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タイトル 1">
            <a:extLst>
              <a:ext uri="{FF2B5EF4-FFF2-40B4-BE49-F238E27FC236}">
                <a16:creationId xmlns:a16="http://schemas.microsoft.com/office/drawing/2014/main" id="{E2722A44-238C-4E06-9357-A8AFE80D85FA}"/>
              </a:ext>
            </a:extLst>
          </p:cNvPr>
          <p:cNvSpPr txBox="1">
            <a:spLocks noChangeArrowheads="1"/>
          </p:cNvSpPr>
          <p:nvPr/>
        </p:nvSpPr>
        <p:spPr>
          <a:xfrm>
            <a:off x="0" y="109187"/>
            <a:ext cx="9171296"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solidFill>
                  <a:srgbClr val="C00000"/>
                </a:solidFill>
                <a:latin typeface="メイリオ" panose="020B0604030504040204" pitchFamily="50" charset="-128"/>
                <a:ea typeface="メイリオ" panose="020B0604030504040204" pitchFamily="50" charset="-128"/>
              </a:rPr>
              <a:t>薬物乱用</a:t>
            </a:r>
            <a:r>
              <a:rPr lang="ja-JP" altLang="en-US" sz="4400" b="1" dirty="0">
                <a:latin typeface="メイリオ" panose="020B0604030504040204" pitchFamily="50" charset="-128"/>
                <a:ea typeface="メイリオ" panose="020B0604030504040204" pitchFamily="50" charset="-128"/>
              </a:rPr>
              <a:t>の影響：身体への影響</a:t>
            </a:r>
          </a:p>
        </p:txBody>
      </p:sp>
      <p:grpSp>
        <p:nvGrpSpPr>
          <p:cNvPr id="6" name="グループ化 5">
            <a:extLst>
              <a:ext uri="{FF2B5EF4-FFF2-40B4-BE49-F238E27FC236}">
                <a16:creationId xmlns:a16="http://schemas.microsoft.com/office/drawing/2014/main" id="{7ADDF70A-F190-43CF-8EE0-699A538EC615}"/>
              </a:ext>
            </a:extLst>
          </p:cNvPr>
          <p:cNvGrpSpPr/>
          <p:nvPr/>
        </p:nvGrpSpPr>
        <p:grpSpPr>
          <a:xfrm>
            <a:off x="836448" y="991657"/>
            <a:ext cx="6591095" cy="5883494"/>
            <a:chOff x="1347890" y="923380"/>
            <a:chExt cx="6591095" cy="5883494"/>
          </a:xfrm>
        </p:grpSpPr>
        <p:pic>
          <p:nvPicPr>
            <p:cNvPr id="4" name="図 3">
              <a:extLst>
                <a:ext uri="{FF2B5EF4-FFF2-40B4-BE49-F238E27FC236}">
                  <a16:creationId xmlns:a16="http://schemas.microsoft.com/office/drawing/2014/main" id="{15684AC3-1EDC-4B80-B2F3-35830B91084C}"/>
                </a:ext>
              </a:extLst>
            </p:cNvPr>
            <p:cNvPicPr>
              <a:picLocks noChangeAspect="1"/>
            </p:cNvPicPr>
            <p:nvPr/>
          </p:nvPicPr>
          <p:blipFill>
            <a:blip r:embed="rId3"/>
            <a:stretch>
              <a:fillRect/>
            </a:stretch>
          </p:blipFill>
          <p:spPr>
            <a:xfrm>
              <a:off x="1347890" y="959656"/>
              <a:ext cx="6591095" cy="5847218"/>
            </a:xfrm>
            <a:prstGeom prst="rect">
              <a:avLst/>
            </a:prstGeom>
          </p:spPr>
        </p:pic>
        <p:sp>
          <p:nvSpPr>
            <p:cNvPr id="5" name="正方形/長方形 4">
              <a:extLst>
                <a:ext uri="{FF2B5EF4-FFF2-40B4-BE49-F238E27FC236}">
                  <a16:creationId xmlns:a16="http://schemas.microsoft.com/office/drawing/2014/main" id="{51D85509-B81A-461B-9A37-DDBDDB225772}"/>
                </a:ext>
              </a:extLst>
            </p:cNvPr>
            <p:cNvSpPr/>
            <p:nvPr/>
          </p:nvSpPr>
          <p:spPr>
            <a:xfrm>
              <a:off x="6182436" y="923380"/>
              <a:ext cx="1756549" cy="1328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a:extLst>
              <a:ext uri="{FF2B5EF4-FFF2-40B4-BE49-F238E27FC236}">
                <a16:creationId xmlns:a16="http://schemas.microsoft.com/office/drawing/2014/main" id="{DAF3967A-2D47-467C-A767-30107F5741D8}"/>
              </a:ext>
            </a:extLst>
          </p:cNvPr>
          <p:cNvSpPr txBox="1"/>
          <p:nvPr/>
        </p:nvSpPr>
        <p:spPr>
          <a:xfrm>
            <a:off x="5800298" y="959656"/>
            <a:ext cx="3370998" cy="461665"/>
          </a:xfrm>
          <a:prstGeom prst="rect">
            <a:avLst/>
          </a:prstGeom>
          <a:noFill/>
        </p:spPr>
        <p:txBody>
          <a:bodyPr wrap="square" rtlCol="0">
            <a:spAutoFit/>
          </a:bodyPr>
          <a:lstStyle/>
          <a:p>
            <a:r>
              <a:rPr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出典：薬物乱用防止読本</a:t>
            </a:r>
            <a:endParaRPr kumimoji="1" lang="en-US" altLang="ja-JP" sz="1200" dirty="0">
              <a:solidFill>
                <a:schemeClr val="bg1">
                  <a:lumMod val="50000"/>
                </a:schemeClr>
              </a:solidFill>
              <a:latin typeface="メイリオ" panose="020B0604030504040204" pitchFamily="50" charset="-128"/>
              <a:ea typeface="メイリオ" panose="020B0604030504040204" pitchFamily="50" charset="-128"/>
            </a:endParaRPr>
          </a:p>
          <a:p>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pic>
        <p:nvPicPr>
          <p:cNvPr id="9" name="図 1">
            <a:extLst>
              <a:ext uri="{FF2B5EF4-FFF2-40B4-BE49-F238E27FC236}">
                <a16:creationId xmlns:a16="http://schemas.microsoft.com/office/drawing/2014/main" id="{C618F864-3675-4785-8836-348710D14B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B934DCCF-43B1-4A6A-B359-E5F07CE07719}"/>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1309243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461813"/>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461813"/>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3" name="テキスト ボックス 12">
            <a:extLst>
              <a:ext uri="{FF2B5EF4-FFF2-40B4-BE49-F238E27FC236}">
                <a16:creationId xmlns:a16="http://schemas.microsoft.com/office/drawing/2014/main" id="{65C4BE29-7046-4945-8B50-59A578A64A73}"/>
              </a:ext>
            </a:extLst>
          </p:cNvPr>
          <p:cNvSpPr txBox="1"/>
          <p:nvPr/>
        </p:nvSpPr>
        <p:spPr>
          <a:xfrm>
            <a:off x="97709" y="6507979"/>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イラスト出典：薬物乱用防止読本「健康に生きようパート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sp>
        <p:nvSpPr>
          <p:cNvPr id="8" name="タイトル 1">
            <a:extLst>
              <a:ext uri="{FF2B5EF4-FFF2-40B4-BE49-F238E27FC236}">
                <a16:creationId xmlns:a16="http://schemas.microsoft.com/office/drawing/2014/main" id="{6BBC1243-B310-4147-B12D-DD830BA539ED}"/>
              </a:ext>
            </a:extLst>
          </p:cNvPr>
          <p:cNvSpPr txBox="1">
            <a:spLocks noChangeArrowheads="1"/>
          </p:cNvSpPr>
          <p:nvPr/>
        </p:nvSpPr>
        <p:spPr>
          <a:xfrm>
            <a:off x="-27296" y="27722"/>
            <a:ext cx="9171296"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薬物を乱用すると・・・</a:t>
            </a:r>
          </a:p>
        </p:txBody>
      </p:sp>
      <p:pic>
        <p:nvPicPr>
          <p:cNvPr id="9" name="図 8">
            <a:extLst>
              <a:ext uri="{FF2B5EF4-FFF2-40B4-BE49-F238E27FC236}">
                <a16:creationId xmlns:a16="http://schemas.microsoft.com/office/drawing/2014/main" id="{3D8F5F8F-D952-4A4B-B8A9-9FEF87ECBFF7}"/>
              </a:ext>
            </a:extLst>
          </p:cNvPr>
          <p:cNvPicPr>
            <a:picLocks noChangeAspect="1"/>
          </p:cNvPicPr>
          <p:nvPr/>
        </p:nvPicPr>
        <p:blipFill>
          <a:blip r:embed="rId4"/>
          <a:stretch>
            <a:fillRect/>
          </a:stretch>
        </p:blipFill>
        <p:spPr>
          <a:xfrm>
            <a:off x="0" y="858811"/>
            <a:ext cx="9144000" cy="5601395"/>
          </a:xfrm>
          <a:prstGeom prst="rect">
            <a:avLst/>
          </a:prstGeom>
        </p:spPr>
      </p:pic>
    </p:spTree>
    <p:extLst>
      <p:ext uri="{BB962C8B-B14F-4D97-AF65-F5344CB8AC3E}">
        <p14:creationId xmlns:p14="http://schemas.microsoft.com/office/powerpoint/2010/main" val="118699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877D999B-C74E-47A1-9584-DA4DA608AD04}"/>
              </a:ext>
            </a:extLst>
          </p:cNvPr>
          <p:cNvSpPr txBox="1"/>
          <p:nvPr/>
        </p:nvSpPr>
        <p:spPr>
          <a:xfrm>
            <a:off x="0" y="6614267"/>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イラスト出典：薬物乱用防止読本「健康に生きようパート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sp>
        <p:nvSpPr>
          <p:cNvPr id="8" name="タイトル 1">
            <a:extLst>
              <a:ext uri="{FF2B5EF4-FFF2-40B4-BE49-F238E27FC236}">
                <a16:creationId xmlns:a16="http://schemas.microsoft.com/office/drawing/2014/main" id="{47CEC55B-A70A-4DC8-A0CD-96BBDCEE9D81}"/>
              </a:ext>
            </a:extLst>
          </p:cNvPr>
          <p:cNvSpPr txBox="1">
            <a:spLocks noChangeArrowheads="1"/>
          </p:cNvSpPr>
          <p:nvPr/>
        </p:nvSpPr>
        <p:spPr>
          <a:xfrm>
            <a:off x="-27296" y="53848"/>
            <a:ext cx="9171296"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薬物を乱用すると・・・</a:t>
            </a:r>
          </a:p>
        </p:txBody>
      </p:sp>
      <p:pic>
        <p:nvPicPr>
          <p:cNvPr id="9" name="図 8">
            <a:extLst>
              <a:ext uri="{FF2B5EF4-FFF2-40B4-BE49-F238E27FC236}">
                <a16:creationId xmlns:a16="http://schemas.microsoft.com/office/drawing/2014/main" id="{F0D532E9-A471-4C7F-B43F-AB4843EF2454}"/>
              </a:ext>
            </a:extLst>
          </p:cNvPr>
          <p:cNvPicPr>
            <a:picLocks noChangeAspect="1"/>
          </p:cNvPicPr>
          <p:nvPr/>
        </p:nvPicPr>
        <p:blipFill>
          <a:blip r:embed="rId3"/>
          <a:stretch>
            <a:fillRect/>
          </a:stretch>
        </p:blipFill>
        <p:spPr>
          <a:xfrm>
            <a:off x="0" y="942955"/>
            <a:ext cx="9144000" cy="5599886"/>
          </a:xfrm>
          <a:prstGeom prst="rect">
            <a:avLst/>
          </a:prstGeom>
        </p:spPr>
      </p:pic>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48" y="6487939"/>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487939"/>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224307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F90930CC-4788-4667-AC8D-35D677318E1F}"/>
              </a:ext>
            </a:extLst>
          </p:cNvPr>
          <p:cNvSpPr txBox="1">
            <a:spLocks noChangeArrowheads="1"/>
          </p:cNvSpPr>
          <p:nvPr/>
        </p:nvSpPr>
        <p:spPr>
          <a:xfrm>
            <a:off x="0" y="26546"/>
            <a:ext cx="9171296"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薬物を乱用すると</a:t>
            </a:r>
            <a:r>
              <a:rPr lang="en-US" altLang="ja-JP" sz="4400" b="1" dirty="0">
                <a:latin typeface="メイリオ" panose="020B0604030504040204" pitchFamily="50" charset="-128"/>
                <a:ea typeface="メイリオ" panose="020B0604030504040204" pitchFamily="50" charset="-128"/>
              </a:rPr>
              <a:t>:</a:t>
            </a:r>
            <a:r>
              <a:rPr lang="ja-JP" altLang="en-US" sz="4400" b="1" dirty="0">
                <a:latin typeface="メイリオ" panose="020B0604030504040204" pitchFamily="50" charset="-128"/>
                <a:ea typeface="メイリオ" panose="020B0604030504040204" pitchFamily="50" charset="-128"/>
              </a:rPr>
              <a:t>耐性・依存</a:t>
            </a:r>
            <a:endParaRPr lang="en-US" altLang="ja-JP" sz="4400"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31738C1-CAFF-4DDF-BBE9-0C979F576365}"/>
              </a:ext>
            </a:extLst>
          </p:cNvPr>
          <p:cNvSpPr txBox="1"/>
          <p:nvPr/>
        </p:nvSpPr>
        <p:spPr>
          <a:xfrm>
            <a:off x="361507" y="2228671"/>
            <a:ext cx="5452440" cy="1200329"/>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薬物を乱用し続けるうちに、</a:t>
            </a:r>
            <a:r>
              <a:rPr kumimoji="1" lang="ja-JP" altLang="en-US" sz="2400" b="1" dirty="0">
                <a:solidFill>
                  <a:srgbClr val="C00000"/>
                </a:solidFill>
                <a:latin typeface="メイリオ" panose="020B0604030504040204" pitchFamily="50" charset="-128"/>
                <a:ea typeface="メイリオ" panose="020B0604030504040204" pitchFamily="50" charset="-128"/>
              </a:rPr>
              <a:t>「耐性」</a:t>
            </a:r>
            <a:r>
              <a:rPr kumimoji="1" lang="ja-JP" altLang="en-US" sz="2400" dirty="0">
                <a:latin typeface="メイリオ" panose="020B0604030504040204" pitchFamily="50" charset="-128"/>
                <a:ea typeface="メイリオ" panose="020B0604030504040204" pitchFamily="50" charset="-128"/>
              </a:rPr>
              <a:t>がつき同じ量では効かなくなり、無意識のうちに摂取量が増えてしまう</a:t>
            </a:r>
          </a:p>
        </p:txBody>
      </p:sp>
      <p:sp>
        <p:nvSpPr>
          <p:cNvPr id="7" name="テキスト ボックス 6">
            <a:extLst>
              <a:ext uri="{FF2B5EF4-FFF2-40B4-BE49-F238E27FC236}">
                <a16:creationId xmlns:a16="http://schemas.microsoft.com/office/drawing/2014/main" id="{F35C910B-CE39-4595-BD16-CFC1D5C4F16D}"/>
              </a:ext>
            </a:extLst>
          </p:cNvPr>
          <p:cNvSpPr txBox="1"/>
          <p:nvPr/>
        </p:nvSpPr>
        <p:spPr>
          <a:xfrm>
            <a:off x="361506" y="4584840"/>
            <a:ext cx="8176438" cy="1938992"/>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薬物を乱用すると、やめたくてもやめられない依存状態に陥いる</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薬物依存には身体に異常が起こる</a:t>
            </a:r>
            <a:r>
              <a:rPr kumimoji="1" lang="ja-JP" altLang="en-US" sz="2400" b="1" dirty="0">
                <a:solidFill>
                  <a:srgbClr val="C00000"/>
                </a:solidFill>
                <a:latin typeface="メイリオ" panose="020B0604030504040204" pitchFamily="50" charset="-128"/>
                <a:ea typeface="メイリオ" panose="020B0604030504040204" pitchFamily="50" charset="-128"/>
              </a:rPr>
              <a:t>身体依存</a:t>
            </a:r>
            <a:r>
              <a:rPr kumimoji="1" lang="ja-JP" altLang="en-US" sz="2400" b="1" dirty="0">
                <a:latin typeface="メイリオ" panose="020B0604030504040204" pitchFamily="50" charset="-128"/>
                <a:ea typeface="メイリオ" panose="020B0604030504040204" pitchFamily="50" charset="-128"/>
              </a:rPr>
              <a:t>と</a:t>
            </a:r>
            <a:r>
              <a:rPr kumimoji="1" lang="ja-JP" altLang="en-US" sz="2400" dirty="0">
                <a:latin typeface="メイリオ" panose="020B0604030504040204" pitchFamily="50" charset="-128"/>
                <a:ea typeface="メイリオ" panose="020B0604030504040204" pitchFamily="50" charset="-128"/>
              </a:rPr>
              <a:t>、薬物を欲しくてたまらない気持ちを抑えられなくなる</a:t>
            </a:r>
            <a:r>
              <a:rPr kumimoji="1" lang="ja-JP" altLang="en-US" sz="2400" b="1" dirty="0">
                <a:solidFill>
                  <a:srgbClr val="C00000"/>
                </a:solidFill>
                <a:latin typeface="メイリオ" panose="020B0604030504040204" pitchFamily="50" charset="-128"/>
                <a:ea typeface="メイリオ" panose="020B0604030504040204" pitchFamily="50" charset="-128"/>
              </a:rPr>
              <a:t>精神依存</a:t>
            </a:r>
            <a:r>
              <a:rPr kumimoji="1" lang="ja-JP" altLang="en-US" sz="2400" dirty="0">
                <a:latin typeface="メイリオ" panose="020B0604030504040204" pitchFamily="50" charset="-128"/>
                <a:ea typeface="メイリオ" panose="020B0604030504040204" pitchFamily="50" charset="-128"/>
              </a:rPr>
              <a:t>の２種類がある</a:t>
            </a:r>
          </a:p>
        </p:txBody>
      </p:sp>
      <p:pic>
        <p:nvPicPr>
          <p:cNvPr id="10" name="図 9">
            <a:extLst>
              <a:ext uri="{FF2B5EF4-FFF2-40B4-BE49-F238E27FC236}">
                <a16:creationId xmlns:a16="http://schemas.microsoft.com/office/drawing/2014/main" id="{BD259457-A1B3-4F0A-903C-D3FC7ECB531A}"/>
              </a:ext>
            </a:extLst>
          </p:cNvPr>
          <p:cNvPicPr>
            <a:picLocks noChangeAspect="1"/>
          </p:cNvPicPr>
          <p:nvPr/>
        </p:nvPicPr>
        <p:blipFill>
          <a:blip r:embed="rId3"/>
          <a:stretch>
            <a:fillRect/>
          </a:stretch>
        </p:blipFill>
        <p:spPr>
          <a:xfrm>
            <a:off x="5813947" y="1175236"/>
            <a:ext cx="3357349" cy="3320352"/>
          </a:xfrm>
          <a:prstGeom prst="rect">
            <a:avLst/>
          </a:prstGeom>
        </p:spPr>
      </p:pic>
      <p:sp>
        <p:nvSpPr>
          <p:cNvPr id="13" name="テキスト ボックス 12">
            <a:extLst>
              <a:ext uri="{FF2B5EF4-FFF2-40B4-BE49-F238E27FC236}">
                <a16:creationId xmlns:a16="http://schemas.microsoft.com/office/drawing/2014/main" id="{0F56D583-45F9-49C7-B443-F266A476BB5F}"/>
              </a:ext>
            </a:extLst>
          </p:cNvPr>
          <p:cNvSpPr txBox="1"/>
          <p:nvPr/>
        </p:nvSpPr>
        <p:spPr>
          <a:xfrm>
            <a:off x="-57416" y="6554455"/>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イラスト出典：薬物乱用防止読本「健康に生きようパート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sp>
        <p:nvSpPr>
          <p:cNvPr id="11" name="正方形/長方形 10">
            <a:extLst>
              <a:ext uri="{FF2B5EF4-FFF2-40B4-BE49-F238E27FC236}">
                <a16:creationId xmlns:a16="http://schemas.microsoft.com/office/drawing/2014/main" id="{47180E1F-16EF-47A2-9119-4932C7B77B55}"/>
              </a:ext>
            </a:extLst>
          </p:cNvPr>
          <p:cNvSpPr/>
          <p:nvPr/>
        </p:nvSpPr>
        <p:spPr>
          <a:xfrm>
            <a:off x="199779" y="1125806"/>
            <a:ext cx="1569660" cy="990015"/>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7000"/>
              </a:lnSpc>
            </a:pPr>
            <a:r>
              <a:rPr lang="ja-JP" altLang="en-US" sz="5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耐性</a:t>
            </a:r>
          </a:p>
        </p:txBody>
      </p:sp>
      <p:sp>
        <p:nvSpPr>
          <p:cNvPr id="12" name="正方形/長方形 11">
            <a:extLst>
              <a:ext uri="{FF2B5EF4-FFF2-40B4-BE49-F238E27FC236}">
                <a16:creationId xmlns:a16="http://schemas.microsoft.com/office/drawing/2014/main" id="{2810EF0C-0FD9-46EF-B553-1D92E381F04C}"/>
              </a:ext>
            </a:extLst>
          </p:cNvPr>
          <p:cNvSpPr/>
          <p:nvPr/>
        </p:nvSpPr>
        <p:spPr>
          <a:xfrm>
            <a:off x="199779" y="3532195"/>
            <a:ext cx="1569660" cy="990015"/>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7000"/>
              </a:lnSpc>
            </a:pPr>
            <a:r>
              <a:rPr lang="ja-JP" altLang="en-US" sz="5400" b="1" dirty="0">
                <a:ln w="22225">
                  <a:solidFill>
                    <a:schemeClr val="accent5">
                      <a:lumMod val="50000"/>
                    </a:schemeClr>
                  </a:solidFill>
                  <a:prstDash val="solid"/>
                </a:ln>
                <a:solidFill>
                  <a:schemeClr val="accent1">
                    <a:lumMod val="20000"/>
                    <a:lumOff val="80000"/>
                  </a:schemeClr>
                </a:solidFill>
                <a:latin typeface="メイリオ" panose="020B0604030504040204" pitchFamily="50" charset="-128"/>
                <a:ea typeface="メイリオ" panose="020B0604030504040204" pitchFamily="50" charset="-128"/>
              </a:rPr>
              <a:t>依存</a:t>
            </a:r>
            <a:endParaRPr lang="ja-JP" altLang="en-US" sz="5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pic>
        <p:nvPicPr>
          <p:cNvPr id="14" name="図 1">
            <a:extLst>
              <a:ext uri="{FF2B5EF4-FFF2-40B4-BE49-F238E27FC236}">
                <a16:creationId xmlns:a16="http://schemas.microsoft.com/office/drawing/2014/main" id="{B7E4CA3C-8820-429A-A8A4-BF0CCC57CE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48" y="6487939"/>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a:extLst>
              <a:ext uri="{FF2B5EF4-FFF2-40B4-BE49-F238E27FC236}">
                <a16:creationId xmlns:a16="http://schemas.microsoft.com/office/drawing/2014/main" id="{9FE467D0-A441-4B9A-980F-F690BF6DFECD}"/>
              </a:ext>
            </a:extLst>
          </p:cNvPr>
          <p:cNvSpPr txBox="1"/>
          <p:nvPr/>
        </p:nvSpPr>
        <p:spPr>
          <a:xfrm>
            <a:off x="7846665" y="6487939"/>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F90930CC-4788-4667-AC8D-35D677318E1F}"/>
              </a:ext>
            </a:extLst>
          </p:cNvPr>
          <p:cNvSpPr txBox="1">
            <a:spLocks noChangeArrowheads="1"/>
          </p:cNvSpPr>
          <p:nvPr/>
        </p:nvSpPr>
        <p:spPr>
          <a:xfrm>
            <a:off x="0" y="26546"/>
            <a:ext cx="9171296"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薬物を乱用すると</a:t>
            </a:r>
            <a:r>
              <a:rPr lang="en-US" altLang="ja-JP" sz="4400" b="1" dirty="0">
                <a:latin typeface="メイリオ" panose="020B0604030504040204" pitchFamily="50" charset="-128"/>
                <a:ea typeface="メイリオ" panose="020B0604030504040204" pitchFamily="50" charset="-128"/>
              </a:rPr>
              <a:t>:</a:t>
            </a:r>
            <a:r>
              <a:rPr lang="ja-JP" altLang="en-US" sz="4400" b="1" dirty="0">
                <a:latin typeface="メイリオ" panose="020B0604030504040204" pitchFamily="50" charset="-128"/>
                <a:ea typeface="メイリオ" panose="020B0604030504040204" pitchFamily="50" charset="-128"/>
              </a:rPr>
              <a:t>耐性・依存</a:t>
            </a:r>
            <a:endParaRPr lang="en-US" altLang="ja-JP" sz="4400" b="1"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819B107D-0D50-4D00-B111-92BA42825A69}"/>
              </a:ext>
            </a:extLst>
          </p:cNvPr>
          <p:cNvPicPr>
            <a:picLocks noChangeAspect="1"/>
          </p:cNvPicPr>
          <p:nvPr/>
        </p:nvPicPr>
        <p:blipFill>
          <a:blip r:embed="rId3"/>
          <a:stretch>
            <a:fillRect/>
          </a:stretch>
        </p:blipFill>
        <p:spPr>
          <a:xfrm>
            <a:off x="738155" y="1227606"/>
            <a:ext cx="7777195" cy="5402546"/>
          </a:xfrm>
          <a:prstGeom prst="rect">
            <a:avLst/>
          </a:prstGeom>
        </p:spPr>
      </p:pic>
      <p:sp>
        <p:nvSpPr>
          <p:cNvPr id="12" name="テキスト ボックス 11">
            <a:extLst>
              <a:ext uri="{FF2B5EF4-FFF2-40B4-BE49-F238E27FC236}">
                <a16:creationId xmlns:a16="http://schemas.microsoft.com/office/drawing/2014/main" id="{83877972-DC91-42D6-9A31-AC0C25CF623B}"/>
              </a:ext>
            </a:extLst>
          </p:cNvPr>
          <p:cNvSpPr txBox="1"/>
          <p:nvPr/>
        </p:nvSpPr>
        <p:spPr>
          <a:xfrm>
            <a:off x="284825" y="6591416"/>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6" name="タイトル 1">
            <a:extLst>
              <a:ext uri="{FF2B5EF4-FFF2-40B4-BE49-F238E27FC236}">
                <a16:creationId xmlns:a16="http://schemas.microsoft.com/office/drawing/2014/main" id="{1786A43A-9F14-4076-8EF1-D72D80C08030}"/>
              </a:ext>
            </a:extLst>
          </p:cNvPr>
          <p:cNvSpPr txBox="1">
            <a:spLocks noChangeArrowheads="1"/>
          </p:cNvSpPr>
          <p:nvPr/>
        </p:nvSpPr>
        <p:spPr>
          <a:xfrm>
            <a:off x="2475369" y="890262"/>
            <a:ext cx="4193261" cy="674688"/>
          </a:xfrm>
          <a:prstGeom prst="rect">
            <a:avLst/>
          </a:prstGeom>
        </p:spPr>
        <p:txBody>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b="1" dirty="0">
                <a:solidFill>
                  <a:srgbClr val="FF6600"/>
                </a:solidFill>
                <a:latin typeface="メイリオ" panose="020B0604030504040204" pitchFamily="50" charset="-128"/>
                <a:ea typeface="メイリオ" panose="020B0604030504040204" pitchFamily="50" charset="-128"/>
              </a:rPr>
              <a:t>薬物依存の２つの悪循環</a:t>
            </a:r>
          </a:p>
        </p:txBody>
      </p:sp>
      <p:pic>
        <p:nvPicPr>
          <p:cNvPr id="7" name="図 1">
            <a:extLst>
              <a:ext uri="{FF2B5EF4-FFF2-40B4-BE49-F238E27FC236}">
                <a16:creationId xmlns:a16="http://schemas.microsoft.com/office/drawing/2014/main" id="{0CB116D1-65CD-496C-8EEC-316C704ADA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1CC743F3-EB0D-4C48-B60D-6DC0F7553DA0}"/>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2308851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F90930CC-4788-4667-AC8D-35D677318E1F}"/>
              </a:ext>
            </a:extLst>
          </p:cNvPr>
          <p:cNvSpPr txBox="1">
            <a:spLocks noChangeArrowheads="1"/>
          </p:cNvSpPr>
          <p:nvPr/>
        </p:nvSpPr>
        <p:spPr>
          <a:xfrm>
            <a:off x="0" y="26546"/>
            <a:ext cx="9171296" cy="814193"/>
          </a:xfrm>
          <a:prstGeom prst="rect">
            <a:avLst/>
          </a:prstGeom>
          <a:solidFill>
            <a:schemeClr val="accent5">
              <a:lumMod val="40000"/>
              <a:lumOff val="60000"/>
            </a:schemeClr>
          </a:solidFill>
        </p:spPr>
        <p:txBody>
          <a:bodyPr vert="horz" lIns="91440" tIns="45720" rIns="91440" bIns="45720" rtlCol="0" anchor="b">
            <a:normAutofit fontScale="92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薬物を乱用すると</a:t>
            </a:r>
            <a:r>
              <a:rPr lang="en-US" altLang="ja-JP" sz="4400" b="1" dirty="0">
                <a:latin typeface="メイリオ" panose="020B0604030504040204" pitchFamily="50" charset="-128"/>
                <a:ea typeface="メイリオ" panose="020B0604030504040204" pitchFamily="50" charset="-128"/>
              </a:rPr>
              <a:t>:</a:t>
            </a:r>
            <a:r>
              <a:rPr lang="ja-JP" altLang="en-US" sz="4400" b="1" dirty="0">
                <a:latin typeface="メイリオ" panose="020B0604030504040204" pitchFamily="50" charset="-128"/>
                <a:ea typeface="メイリオ" panose="020B0604030504040204" pitchFamily="50" charset="-128"/>
              </a:rPr>
              <a:t>フラッシュバック</a:t>
            </a:r>
            <a:endParaRPr lang="en-US" altLang="ja-JP" sz="44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83877972-DC91-42D6-9A31-AC0C25CF623B}"/>
              </a:ext>
            </a:extLst>
          </p:cNvPr>
          <p:cNvSpPr txBox="1"/>
          <p:nvPr/>
        </p:nvSpPr>
        <p:spPr>
          <a:xfrm>
            <a:off x="1450410" y="6582976"/>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6" name="テキスト ボックス 5">
            <a:extLst>
              <a:ext uri="{FF2B5EF4-FFF2-40B4-BE49-F238E27FC236}">
                <a16:creationId xmlns:a16="http://schemas.microsoft.com/office/drawing/2014/main" id="{DB19DCA4-E1FC-4EF7-9732-C09230CFF8F3}"/>
              </a:ext>
            </a:extLst>
          </p:cNvPr>
          <p:cNvSpPr txBox="1"/>
          <p:nvPr/>
        </p:nvSpPr>
        <p:spPr>
          <a:xfrm>
            <a:off x="361737" y="2555151"/>
            <a:ext cx="8614949" cy="2677656"/>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乱用をやめ、普通の生活に戻ったとしても、ささいなストレスや飲酒などによって突然、幻覚・妄想などが再燃することがある</a:t>
            </a:r>
            <a:endParaRPr kumimoji="1"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これを</a:t>
            </a:r>
            <a:r>
              <a:rPr kumimoji="1" lang="ja-JP" altLang="en-US" sz="2800" b="1" dirty="0">
                <a:solidFill>
                  <a:srgbClr val="CC0000"/>
                </a:solidFill>
                <a:latin typeface="メイリオ" panose="020B0604030504040204" pitchFamily="50" charset="-128"/>
                <a:ea typeface="メイリオ" panose="020B0604030504040204" pitchFamily="50" charset="-128"/>
              </a:rPr>
              <a:t>フラッシュバック（再燃）現象</a:t>
            </a:r>
            <a:endParaRPr kumimoji="1" lang="en-US" altLang="ja-JP" sz="2800" b="1" dirty="0">
              <a:solidFill>
                <a:srgbClr val="CC0000"/>
              </a:solidFill>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という。</a:t>
            </a:r>
          </a:p>
        </p:txBody>
      </p:sp>
      <p:pic>
        <p:nvPicPr>
          <p:cNvPr id="4" name="図 3">
            <a:extLst>
              <a:ext uri="{FF2B5EF4-FFF2-40B4-BE49-F238E27FC236}">
                <a16:creationId xmlns:a16="http://schemas.microsoft.com/office/drawing/2014/main" id="{3AAF15E7-D3D5-4480-9218-DBA457A0DF37}"/>
              </a:ext>
            </a:extLst>
          </p:cNvPr>
          <p:cNvPicPr>
            <a:picLocks noChangeAspect="1"/>
          </p:cNvPicPr>
          <p:nvPr/>
        </p:nvPicPr>
        <p:blipFill>
          <a:blip r:embed="rId3"/>
          <a:stretch>
            <a:fillRect/>
          </a:stretch>
        </p:blipFill>
        <p:spPr>
          <a:xfrm>
            <a:off x="6563260" y="3465513"/>
            <a:ext cx="2413426" cy="2769679"/>
          </a:xfrm>
          <a:prstGeom prst="rect">
            <a:avLst/>
          </a:prstGeom>
        </p:spPr>
      </p:pic>
      <p:sp>
        <p:nvSpPr>
          <p:cNvPr id="8" name="正方形/長方形 7">
            <a:extLst>
              <a:ext uri="{FF2B5EF4-FFF2-40B4-BE49-F238E27FC236}">
                <a16:creationId xmlns:a16="http://schemas.microsoft.com/office/drawing/2014/main" id="{5D716CAC-D2AB-4DF3-B915-64F2A5C990A1}"/>
              </a:ext>
            </a:extLst>
          </p:cNvPr>
          <p:cNvSpPr/>
          <p:nvPr/>
        </p:nvSpPr>
        <p:spPr>
          <a:xfrm>
            <a:off x="133969" y="1355143"/>
            <a:ext cx="5724645" cy="990015"/>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7000"/>
              </a:lnSpc>
            </a:pPr>
            <a:r>
              <a:rPr lang="ja-JP" altLang="en-US" sz="5400" b="1" dirty="0">
                <a:ln w="22225">
                  <a:solidFill>
                    <a:schemeClr val="accent5">
                      <a:lumMod val="50000"/>
                    </a:schemeClr>
                  </a:solidFill>
                  <a:prstDash val="solid"/>
                </a:ln>
                <a:solidFill>
                  <a:schemeClr val="accent1">
                    <a:lumMod val="20000"/>
                    <a:lumOff val="80000"/>
                  </a:schemeClr>
                </a:solidFill>
                <a:latin typeface="メイリオ" panose="020B0604030504040204" pitchFamily="50" charset="-128"/>
                <a:ea typeface="メイリオ" panose="020B0604030504040204" pitchFamily="50" charset="-128"/>
              </a:rPr>
              <a:t>フラッシュバック</a:t>
            </a:r>
            <a:endParaRPr lang="ja-JP" altLang="en-US" sz="5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pic>
        <p:nvPicPr>
          <p:cNvPr id="9" name="図 1">
            <a:extLst>
              <a:ext uri="{FF2B5EF4-FFF2-40B4-BE49-F238E27FC236}">
                <a16:creationId xmlns:a16="http://schemas.microsoft.com/office/drawing/2014/main" id="{DF887D73-F3BA-4471-A695-68DC44E79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95DA55D7-A488-443C-B896-88CB36FBC53E}"/>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543158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t>長崎県</a:t>
            </a:r>
          </a:p>
        </p:txBody>
      </p:sp>
      <p:sp>
        <p:nvSpPr>
          <p:cNvPr id="5" name="タイトル 3">
            <a:extLst>
              <a:ext uri="{FF2B5EF4-FFF2-40B4-BE49-F238E27FC236}">
                <a16:creationId xmlns:a16="http://schemas.microsoft.com/office/drawing/2014/main" id="{9A1F5A75-8274-4308-B97A-13CC833B9E98}"/>
              </a:ext>
            </a:extLst>
          </p:cNvPr>
          <p:cNvSpPr txBox="1">
            <a:spLocks/>
          </p:cNvSpPr>
          <p:nvPr/>
        </p:nvSpPr>
        <p:spPr>
          <a:xfrm>
            <a:off x="0" y="2857500"/>
            <a:ext cx="9144000" cy="1143000"/>
          </a:xfrm>
          <a:prstGeom prst="rect">
            <a:avLst/>
          </a:prstGeom>
          <a:solidFill>
            <a:schemeClr val="accent5">
              <a:lumMod val="40000"/>
              <a:lumOff val="60000"/>
            </a:schemeClr>
          </a:solidFill>
        </p:spPr>
        <p:txBody>
          <a:bodyPr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ts val="9000"/>
              </a:lnSpc>
              <a:defRPr/>
            </a:pPr>
            <a:r>
              <a:rPr lang="ja-JP" altLang="en-US" sz="7200" b="1" dirty="0">
                <a:solidFill>
                  <a:srgbClr val="C00000"/>
                </a:solidFill>
                <a:latin typeface="メイリオ" panose="020B0604030504040204" pitchFamily="50" charset="-128"/>
                <a:ea typeface="メイリオ" panose="020B0604030504040204" pitchFamily="50" charset="-128"/>
              </a:rPr>
              <a:t>大麻</a:t>
            </a:r>
            <a:r>
              <a:rPr lang="ja-JP" altLang="en-US" sz="7200" b="1" dirty="0">
                <a:latin typeface="メイリオ" panose="020B0604030504040204" pitchFamily="50" charset="-128"/>
                <a:ea typeface="メイリオ" panose="020B0604030504040204" pitchFamily="50" charset="-128"/>
              </a:rPr>
              <a:t>に注意！</a:t>
            </a:r>
          </a:p>
        </p:txBody>
      </p:sp>
    </p:spTree>
    <p:extLst>
      <p:ext uri="{BB962C8B-B14F-4D97-AF65-F5344CB8AC3E}">
        <p14:creationId xmlns:p14="http://schemas.microsoft.com/office/powerpoint/2010/main" val="584054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5FC59E30-9E68-425E-BD36-087863D7EFDD}"/>
              </a:ext>
            </a:extLst>
          </p:cNvPr>
          <p:cNvSpPr txBox="1">
            <a:spLocks noChangeArrowheads="1"/>
          </p:cNvSpPr>
          <p:nvPr/>
        </p:nvSpPr>
        <p:spPr>
          <a:xfrm>
            <a:off x="0" y="0"/>
            <a:ext cx="9144000" cy="813128"/>
          </a:xfrm>
          <a:prstGeom prst="rect">
            <a:avLst/>
          </a:prstGeom>
          <a:solidFill>
            <a:schemeClr val="accent5">
              <a:lumMod val="40000"/>
              <a:lumOff val="60000"/>
            </a:schemeClr>
          </a:solidFill>
        </p:spPr>
        <p:txBody>
          <a:bodyPr vert="horz" lIns="91440" tIns="45720" rIns="91440" bIns="45720" rtlCol="0" anchor="b">
            <a:normAutofit fontScale="92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大麻事犯の検挙者数の推移（年齢別）</a:t>
            </a:r>
          </a:p>
        </p:txBody>
      </p:sp>
      <p:sp>
        <p:nvSpPr>
          <p:cNvPr id="5" name="テキスト ボックス 4">
            <a:extLst>
              <a:ext uri="{FF2B5EF4-FFF2-40B4-BE49-F238E27FC236}">
                <a16:creationId xmlns:a16="http://schemas.microsoft.com/office/drawing/2014/main" id="{887472A0-24B4-42A1-AF1E-377B31AC6CFD}"/>
              </a:ext>
            </a:extLst>
          </p:cNvPr>
          <p:cNvSpPr txBox="1"/>
          <p:nvPr/>
        </p:nvSpPr>
        <p:spPr>
          <a:xfrm>
            <a:off x="226248" y="6573988"/>
            <a:ext cx="5728782" cy="246221"/>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rPr>
              <a:t>令和５年</a:t>
            </a:r>
            <a:r>
              <a:rPr lang="ja-JP" altLang="en-US" sz="1000" dirty="0">
                <a:latin typeface="メイリオ" panose="020B0604030504040204" pitchFamily="50" charset="-128"/>
                <a:ea typeface="メイリオ" panose="020B0604030504040204" pitchFamily="50" charset="-128"/>
              </a:rPr>
              <a:t>８</a:t>
            </a:r>
            <a:r>
              <a:rPr kumimoji="1" lang="ja-JP" altLang="en-US" sz="1000" dirty="0">
                <a:latin typeface="メイリオ" panose="020B0604030504040204" pitchFamily="50" charset="-128"/>
                <a:ea typeface="メイリオ" panose="020B0604030504040204" pitchFamily="50" charset="-128"/>
              </a:rPr>
              <a:t>月薬物乱用対策推進会議「第五次薬物乱用防止五か年戦略」フォローアップより</a:t>
            </a:r>
          </a:p>
        </p:txBody>
      </p:sp>
      <p:pic>
        <p:nvPicPr>
          <p:cNvPr id="6" name="図 1">
            <a:extLst>
              <a:ext uri="{FF2B5EF4-FFF2-40B4-BE49-F238E27FC236}">
                <a16:creationId xmlns:a16="http://schemas.microsoft.com/office/drawing/2014/main" id="{C5A4CDA5-66F4-44CE-9B22-E53BDB1ED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9082CB94-B3B0-418C-BB19-2635EDB9F3FE}"/>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pic>
        <p:nvPicPr>
          <p:cNvPr id="9" name="図 8">
            <a:extLst>
              <a:ext uri="{FF2B5EF4-FFF2-40B4-BE49-F238E27FC236}">
                <a16:creationId xmlns:a16="http://schemas.microsoft.com/office/drawing/2014/main" id="{1E2A239C-5F73-4EB1-8A99-4D9F82A10E23}"/>
              </a:ext>
            </a:extLst>
          </p:cNvPr>
          <p:cNvPicPr>
            <a:picLocks noChangeAspect="1"/>
          </p:cNvPicPr>
          <p:nvPr/>
        </p:nvPicPr>
        <p:blipFill>
          <a:blip r:embed="rId4"/>
          <a:stretch>
            <a:fillRect/>
          </a:stretch>
        </p:blipFill>
        <p:spPr>
          <a:xfrm>
            <a:off x="197056" y="875134"/>
            <a:ext cx="8749888" cy="555594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2">
            <a:extLst>
              <a:ext uri="{FF2B5EF4-FFF2-40B4-BE49-F238E27FC236}">
                <a16:creationId xmlns:a16="http://schemas.microsoft.com/office/drawing/2014/main" id="{81EE31F8-7A1C-4D17-A2A6-D0B7E460B15C}"/>
              </a:ext>
            </a:extLst>
          </p:cNvPr>
          <p:cNvGraphicFramePr>
            <a:graphicFrameLocks noGrp="1"/>
          </p:cNvGraphicFramePr>
          <p:nvPr>
            <p:extLst>
              <p:ext uri="{D42A27DB-BD31-4B8C-83A1-F6EECF244321}">
                <p14:modId xmlns:p14="http://schemas.microsoft.com/office/powerpoint/2010/main" val="1506841774"/>
              </p:ext>
            </p:extLst>
          </p:nvPr>
        </p:nvGraphicFramePr>
        <p:xfrm>
          <a:off x="246488" y="1042242"/>
          <a:ext cx="8422024" cy="4310047"/>
        </p:xfrm>
        <a:graphic>
          <a:graphicData uri="http://schemas.openxmlformats.org/drawingml/2006/table">
            <a:tbl>
              <a:tblPr firstRow="1" bandRow="1"/>
              <a:tblGrid>
                <a:gridCol w="3382990">
                  <a:extLst>
                    <a:ext uri="{9D8B030D-6E8A-4147-A177-3AD203B41FA5}">
                      <a16:colId xmlns:a16="http://schemas.microsoft.com/office/drawing/2014/main" val="20000"/>
                    </a:ext>
                  </a:extLst>
                </a:gridCol>
                <a:gridCol w="850782">
                  <a:extLst>
                    <a:ext uri="{9D8B030D-6E8A-4147-A177-3AD203B41FA5}">
                      <a16:colId xmlns:a16="http://schemas.microsoft.com/office/drawing/2014/main" val="20001"/>
                    </a:ext>
                  </a:extLst>
                </a:gridCol>
                <a:gridCol w="781732">
                  <a:extLst>
                    <a:ext uri="{9D8B030D-6E8A-4147-A177-3AD203B41FA5}">
                      <a16:colId xmlns:a16="http://schemas.microsoft.com/office/drawing/2014/main" val="20002"/>
                    </a:ext>
                  </a:extLst>
                </a:gridCol>
                <a:gridCol w="806102">
                  <a:extLst>
                    <a:ext uri="{9D8B030D-6E8A-4147-A177-3AD203B41FA5}">
                      <a16:colId xmlns:a16="http://schemas.microsoft.com/office/drawing/2014/main" val="20003"/>
                    </a:ext>
                  </a:extLst>
                </a:gridCol>
                <a:gridCol w="754211">
                  <a:extLst>
                    <a:ext uri="{9D8B030D-6E8A-4147-A177-3AD203B41FA5}">
                      <a16:colId xmlns:a16="http://schemas.microsoft.com/office/drawing/2014/main" val="20004"/>
                    </a:ext>
                  </a:extLst>
                </a:gridCol>
                <a:gridCol w="879913">
                  <a:extLst>
                    <a:ext uri="{9D8B030D-6E8A-4147-A177-3AD203B41FA5}">
                      <a16:colId xmlns:a16="http://schemas.microsoft.com/office/drawing/2014/main" val="20005"/>
                    </a:ext>
                  </a:extLst>
                </a:gridCol>
                <a:gridCol w="966294">
                  <a:extLst>
                    <a:ext uri="{9D8B030D-6E8A-4147-A177-3AD203B41FA5}">
                      <a16:colId xmlns:a16="http://schemas.microsoft.com/office/drawing/2014/main" val="2489852123"/>
                    </a:ext>
                  </a:extLst>
                </a:gridCol>
              </a:tblGrid>
              <a:tr h="710655">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rPr>
                        <a:t>法　　令　　別</a:t>
                      </a: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a:r>
                        <a:rPr kumimoji="1" lang="en-US" altLang="ja-JP" sz="2000" b="1" dirty="0">
                          <a:solidFill>
                            <a:schemeClr val="bg1"/>
                          </a:solidFill>
                          <a:latin typeface="メイリオ" panose="020B0604030504040204" pitchFamily="50" charset="-128"/>
                          <a:ea typeface="メイリオ" panose="020B0604030504040204" pitchFamily="50" charset="-128"/>
                        </a:rPr>
                        <a:t>R</a:t>
                      </a:r>
                      <a:r>
                        <a:rPr kumimoji="1" lang="ja-JP" altLang="en-US" sz="2000" b="1" dirty="0">
                          <a:solidFill>
                            <a:schemeClr val="bg1"/>
                          </a:solidFill>
                          <a:latin typeface="メイリオ" panose="020B0604030504040204" pitchFamily="50" charset="-128"/>
                          <a:ea typeface="メイリオ" panose="020B0604030504040204" pitchFamily="50" charset="-128"/>
                        </a:rPr>
                        <a:t>４</a:t>
                      </a: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r"/>
                      <a:r>
                        <a:rPr kumimoji="1" lang="en-US" altLang="ja-JP" sz="2000" b="1" dirty="0">
                          <a:solidFill>
                            <a:schemeClr val="bg1"/>
                          </a:solidFill>
                          <a:latin typeface="メイリオ" panose="020B0604030504040204" pitchFamily="50" charset="-128"/>
                          <a:ea typeface="メイリオ" panose="020B0604030504040204" pitchFamily="50" charset="-128"/>
                        </a:rPr>
                        <a:t>R 3</a:t>
                      </a:r>
                      <a:endParaRPr kumimoji="1" lang="ja-JP" altLang="en-US" sz="2000" b="1" dirty="0">
                        <a:solidFill>
                          <a:schemeClr val="bg1"/>
                        </a:solidFill>
                        <a:latin typeface="メイリオ" panose="020B0604030504040204" pitchFamily="50" charset="-128"/>
                        <a:ea typeface="メイリオ" panose="020B0604030504040204" pitchFamily="50" charset="-128"/>
                      </a:endParaRPr>
                    </a:p>
                  </a:txBody>
                  <a:tcPr marL="91437" marR="91437" marT="45730" marB="45730" anchor="ctr" anchorCtr="1">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r"/>
                      <a:r>
                        <a:rPr kumimoji="1" lang="en-US" altLang="ja-JP" sz="2000" b="1" dirty="0">
                          <a:solidFill>
                            <a:schemeClr val="bg1"/>
                          </a:solidFill>
                          <a:latin typeface="メイリオ" panose="020B0604030504040204" pitchFamily="50" charset="-128"/>
                          <a:ea typeface="メイリオ" panose="020B0604030504040204" pitchFamily="50" charset="-128"/>
                        </a:rPr>
                        <a:t>R 2</a:t>
                      </a:r>
                      <a:endParaRPr kumimoji="1" lang="ja-JP" altLang="en-US" sz="2000" b="1" dirty="0">
                        <a:solidFill>
                          <a:schemeClr val="bg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r"/>
                      <a:r>
                        <a:rPr kumimoji="1" lang="en-US" altLang="ja-JP" sz="2000" b="1" dirty="0">
                          <a:solidFill>
                            <a:schemeClr val="bg1"/>
                          </a:solidFill>
                          <a:latin typeface="メイリオ" panose="020B0604030504040204" pitchFamily="50" charset="-128"/>
                          <a:ea typeface="メイリオ" panose="020B0604030504040204" pitchFamily="50" charset="-128"/>
                        </a:rPr>
                        <a:t>R 1</a:t>
                      </a:r>
                      <a:endParaRPr kumimoji="1" lang="ja-JP" altLang="en-US" sz="2000" b="1" dirty="0">
                        <a:solidFill>
                          <a:schemeClr val="bg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r"/>
                      <a:r>
                        <a:rPr kumimoji="1" lang="en-US" altLang="ja-JP" sz="2000" b="1" dirty="0">
                          <a:solidFill>
                            <a:schemeClr val="bg1"/>
                          </a:solidFill>
                          <a:latin typeface="メイリオ" panose="020B0604030504040204" pitchFamily="50" charset="-128"/>
                          <a:ea typeface="メイリオ" panose="020B0604030504040204" pitchFamily="50" charset="-128"/>
                        </a:rPr>
                        <a:t>H 30</a:t>
                      </a:r>
                      <a:endParaRPr kumimoji="1" lang="ja-JP" altLang="en-US" sz="2000" b="1" dirty="0">
                        <a:solidFill>
                          <a:schemeClr val="bg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p>
                      <a:pPr algn="ctr"/>
                      <a:r>
                        <a:rPr kumimoji="1" lang="en-US" altLang="ja-JP" sz="2000" b="1" dirty="0">
                          <a:solidFill>
                            <a:schemeClr val="bg1"/>
                          </a:solidFill>
                          <a:latin typeface="メイリオ" panose="020B0604030504040204" pitchFamily="50" charset="-128"/>
                          <a:ea typeface="メイリオ" panose="020B0604030504040204" pitchFamily="50" charset="-128"/>
                        </a:rPr>
                        <a:t>H 29</a:t>
                      </a:r>
                      <a:endParaRPr kumimoji="1" lang="ja-JP" altLang="en-US" sz="2000" b="1" dirty="0">
                        <a:solidFill>
                          <a:schemeClr val="bg1"/>
                        </a:solidFill>
                        <a:latin typeface="メイリオ" panose="020B0604030504040204" pitchFamily="50" charset="-128"/>
                        <a:ea typeface="メイリオ" panose="020B0604030504040204" pitchFamily="50" charset="-128"/>
                      </a:endParaRP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47104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2000" b="1" dirty="0">
                          <a:solidFill>
                            <a:schemeClr val="tx1"/>
                          </a:solidFill>
                          <a:latin typeface="メイリオ" panose="020B0604030504040204" pitchFamily="50" charset="-128"/>
                          <a:ea typeface="メイリオ" panose="020B0604030504040204" pitchFamily="50" charset="-128"/>
                        </a:rPr>
                        <a:t>覚醒剤取締法</a:t>
                      </a:r>
                    </a:p>
                  </a:txBody>
                  <a:tcPr marL="91437" marR="91437" marT="45730" marB="4573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10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13</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17</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23</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20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35</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anchor="ctr" anchorCtr="1">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46951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ja-JP" altLang="en-US" sz="2000" b="1" dirty="0">
                          <a:solidFill>
                            <a:schemeClr val="tx1"/>
                          </a:solidFill>
                          <a:latin typeface="メイリオ" panose="020B0604030504040204" pitchFamily="50" charset="-128"/>
                          <a:ea typeface="メイリオ" panose="020B0604030504040204" pitchFamily="50" charset="-128"/>
                        </a:rPr>
                        <a:t>うち少年</a:t>
                      </a:r>
                    </a:p>
                  </a:txBody>
                  <a:tcPr marL="91437" marR="91437" marT="45730" marB="4573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1</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r"/>
                      <a:r>
                        <a:rPr kumimoji="1" lang="ja-JP" altLang="en-US" sz="2000" b="1" dirty="0">
                          <a:solidFill>
                            <a:schemeClr val="tx1"/>
                          </a:solidFill>
                          <a:latin typeface="メイリオ" panose="020B0604030504040204" pitchFamily="50" charset="-128"/>
                          <a:ea typeface="メイリオ" panose="020B0604030504040204" pitchFamily="50" charset="-128"/>
                        </a:rPr>
                        <a:t>０</a:t>
                      </a:r>
                    </a:p>
                  </a:txBody>
                  <a:tcPr anchor="ctr" anchorCtr="1">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50758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2000" b="1" u="none" dirty="0">
                          <a:solidFill>
                            <a:schemeClr val="tx1"/>
                          </a:solidFill>
                          <a:latin typeface="メイリオ" panose="020B0604030504040204" pitchFamily="50" charset="-128"/>
                          <a:ea typeface="メイリオ" panose="020B0604030504040204" pitchFamily="50" charset="-128"/>
                        </a:rPr>
                        <a:t>大麻取締法</a:t>
                      </a:r>
                    </a:p>
                  </a:txBody>
                  <a:tcPr marL="91437" marR="91437" marT="45730" marB="4573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22</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23</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28</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23</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21</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18</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anchor="ctr" anchorCtr="1">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52027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ja-JP" altLang="en-US" sz="2000" b="1" u="none" dirty="0">
                          <a:solidFill>
                            <a:schemeClr val="tx1"/>
                          </a:solidFill>
                          <a:latin typeface="メイリオ" panose="020B0604030504040204" pitchFamily="50" charset="-128"/>
                          <a:ea typeface="メイリオ" panose="020B0604030504040204" pitchFamily="50" charset="-128"/>
                        </a:rPr>
                        <a:t>うち少年</a:t>
                      </a:r>
                    </a:p>
                  </a:txBody>
                  <a:tcPr marL="91437" marR="91437" marT="45730" marB="4573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1</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5</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1</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3</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1</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8</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anchor="ctr" anchorCtr="1">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72967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2000" b="1" dirty="0">
                          <a:solidFill>
                            <a:schemeClr val="tx1"/>
                          </a:solidFill>
                          <a:latin typeface="メイリオ" panose="020B0604030504040204" pitchFamily="50" charset="-128"/>
                          <a:ea typeface="メイリオ" panose="020B0604030504040204" pitchFamily="50" charset="-128"/>
                        </a:rPr>
                        <a:t>麻薬・向精神薬・指定薬物</a:t>
                      </a:r>
                    </a:p>
                  </a:txBody>
                  <a:tcPr marL="91437" marR="91437" marT="45730" marB="4573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3</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3</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1</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1</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1</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3</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anchor="ctr" anchorCtr="1">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44413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ja-JP" altLang="en-US" sz="2000" b="1" dirty="0">
                          <a:solidFill>
                            <a:schemeClr val="tx1"/>
                          </a:solidFill>
                          <a:latin typeface="メイリオ" panose="020B0604030504040204" pitchFamily="50" charset="-128"/>
                          <a:ea typeface="メイリオ" panose="020B0604030504040204" pitchFamily="50" charset="-128"/>
                        </a:rPr>
                        <a:t>うち少年</a:t>
                      </a:r>
                    </a:p>
                  </a:txBody>
                  <a:tcPr marL="91437" marR="91437" marT="45730" marB="4573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r"/>
                      <a:r>
                        <a:rPr kumimoji="1" lang="ja-JP" altLang="en-US" sz="2000" b="1" dirty="0">
                          <a:solidFill>
                            <a:schemeClr val="tx1"/>
                          </a:solidFill>
                          <a:latin typeface="メイリオ" panose="020B0604030504040204" pitchFamily="50" charset="-128"/>
                          <a:ea typeface="メイリオ" panose="020B0604030504040204" pitchFamily="50" charset="-128"/>
                        </a:rPr>
                        <a:t>０</a:t>
                      </a:r>
                    </a:p>
                  </a:txBody>
                  <a:tcPr anchor="ctr" anchorCtr="1">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r h="457162">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2000" b="1" dirty="0">
                          <a:solidFill>
                            <a:schemeClr val="tx1"/>
                          </a:solidFill>
                          <a:latin typeface="メイリオ" panose="020B0604030504040204" pitchFamily="50" charset="-128"/>
                          <a:ea typeface="メイリオ" panose="020B0604030504040204" pitchFamily="50" charset="-128"/>
                        </a:rPr>
                        <a:t>あへん法</a:t>
                      </a:r>
                    </a:p>
                  </a:txBody>
                  <a:tcPr marL="91437" marR="91437" marT="45730" marB="4573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anchor="ctr" anchorCtr="1">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bl>
          </a:graphicData>
        </a:graphic>
      </p:graphicFrame>
      <p:sp>
        <p:nvSpPr>
          <p:cNvPr id="6" name="タイトル 1">
            <a:extLst>
              <a:ext uri="{FF2B5EF4-FFF2-40B4-BE49-F238E27FC236}">
                <a16:creationId xmlns:a16="http://schemas.microsoft.com/office/drawing/2014/main" id="{70C4658A-EE04-4B9F-B5CF-65C0999C4C4F}"/>
              </a:ext>
            </a:extLst>
          </p:cNvPr>
          <p:cNvSpPr txBox="1">
            <a:spLocks noChangeArrowheads="1"/>
          </p:cNvSpPr>
          <p:nvPr/>
        </p:nvSpPr>
        <p:spPr>
          <a:xfrm>
            <a:off x="0" y="-1"/>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長崎県の法令別検挙人員の推移</a:t>
            </a:r>
          </a:p>
        </p:txBody>
      </p:sp>
      <p:sp>
        <p:nvSpPr>
          <p:cNvPr id="8" name="正方形/長方形 7">
            <a:extLst>
              <a:ext uri="{FF2B5EF4-FFF2-40B4-BE49-F238E27FC236}">
                <a16:creationId xmlns:a16="http://schemas.microsoft.com/office/drawing/2014/main" id="{91F74B65-04D3-4772-AD59-E1AF686C93B0}"/>
              </a:ext>
            </a:extLst>
          </p:cNvPr>
          <p:cNvSpPr/>
          <p:nvPr/>
        </p:nvSpPr>
        <p:spPr>
          <a:xfrm>
            <a:off x="246488" y="2679047"/>
            <a:ext cx="8422024" cy="110047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3492799-74A2-4B2F-96C8-A3711D972496}"/>
              </a:ext>
            </a:extLst>
          </p:cNvPr>
          <p:cNvSpPr txBox="1"/>
          <p:nvPr/>
        </p:nvSpPr>
        <p:spPr>
          <a:xfrm>
            <a:off x="2961094" y="5416325"/>
            <a:ext cx="5955476" cy="369332"/>
          </a:xfrm>
          <a:prstGeom prst="rect">
            <a:avLst/>
          </a:prstGeom>
          <a:noFill/>
        </p:spPr>
        <p:txBody>
          <a:bodyPr wrap="none" rtlCol="0">
            <a:spAutoFit/>
          </a:bodyPr>
          <a:lstStyle/>
          <a:p>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毒物劇物取締法の少年については、触法少年も含む。</a:t>
            </a:r>
            <a:endParaRPr kumimoji="1" lang="ja-JP" altLang="en-US"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98A82245-76E2-4430-B41B-372A7FC022DC}"/>
              </a:ext>
            </a:extLst>
          </p:cNvPr>
          <p:cNvSpPr txBox="1"/>
          <p:nvPr/>
        </p:nvSpPr>
        <p:spPr>
          <a:xfrm>
            <a:off x="0" y="6376716"/>
            <a:ext cx="5067820"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令和５年度薬務行政概要　県警察本部組織犯罪対策課資料より引用</a:t>
            </a:r>
          </a:p>
        </p:txBody>
      </p:sp>
      <p:pic>
        <p:nvPicPr>
          <p:cNvPr id="11" name="図 1">
            <a:extLst>
              <a:ext uri="{FF2B5EF4-FFF2-40B4-BE49-F238E27FC236}">
                <a16:creationId xmlns:a16="http://schemas.microsoft.com/office/drawing/2014/main" id="{A3CAEA22-F7AB-475A-A51E-4F963DD0F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a:extLst>
              <a:ext uri="{FF2B5EF4-FFF2-40B4-BE49-F238E27FC236}">
                <a16:creationId xmlns:a16="http://schemas.microsoft.com/office/drawing/2014/main" id="{BF581B22-BDCB-4BEA-B6F1-98919A82DB38}"/>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9" name="テキスト ボックス 18">
            <a:extLst>
              <a:ext uri="{FF2B5EF4-FFF2-40B4-BE49-F238E27FC236}">
                <a16:creationId xmlns:a16="http://schemas.microsoft.com/office/drawing/2014/main" id="{050205B7-0FC7-4032-A954-C5E8663B15D6}"/>
              </a:ext>
            </a:extLst>
          </p:cNvPr>
          <p:cNvSpPr txBox="1">
            <a:spLocks noChangeArrowheads="1"/>
          </p:cNvSpPr>
          <p:nvPr/>
        </p:nvSpPr>
        <p:spPr bwMode="auto">
          <a:xfrm>
            <a:off x="6230882" y="4183953"/>
            <a:ext cx="2736850" cy="522288"/>
          </a:xfrm>
          <a:prstGeom prst="rect">
            <a:avLst/>
          </a:prstGeom>
          <a:solidFill>
            <a:schemeClr val="accent5">
              <a:lumMod val="20000"/>
              <a:lumOff val="80000"/>
            </a:schemeClr>
          </a:solid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dirty="0">
                <a:latin typeface="メイリオ" panose="020B0604030504040204" pitchFamily="50" charset="-128"/>
                <a:ea typeface="メイリオ" panose="020B0604030504040204" pitchFamily="50" charset="-128"/>
              </a:rPr>
              <a:t>いくつ飲むの？</a:t>
            </a:r>
          </a:p>
        </p:txBody>
      </p:sp>
      <p:sp>
        <p:nvSpPr>
          <p:cNvPr id="21" name="正方形/長方形 1">
            <a:extLst>
              <a:ext uri="{FF2B5EF4-FFF2-40B4-BE49-F238E27FC236}">
                <a16:creationId xmlns:a16="http://schemas.microsoft.com/office/drawing/2014/main" id="{AC633CA3-652B-41DA-9912-2068D395A8FD}"/>
              </a:ext>
            </a:extLst>
          </p:cNvPr>
          <p:cNvSpPr>
            <a:spLocks noChangeArrowheads="1"/>
          </p:cNvSpPr>
          <p:nvPr/>
        </p:nvSpPr>
        <p:spPr bwMode="auto">
          <a:xfrm>
            <a:off x="2071775" y="4173959"/>
            <a:ext cx="2338388" cy="522287"/>
          </a:xfrm>
          <a:prstGeom prst="rect">
            <a:avLst/>
          </a:prstGeom>
          <a:solidFill>
            <a:schemeClr val="accent5">
              <a:lumMod val="20000"/>
              <a:lumOff val="8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dirty="0">
                <a:latin typeface="メイリオ" panose="020B0604030504040204" pitchFamily="50" charset="-128"/>
                <a:ea typeface="メイリオ" panose="020B0604030504040204" pitchFamily="50" charset="-128"/>
              </a:rPr>
              <a:t>何回飲むの？</a:t>
            </a:r>
            <a:endParaRPr kumimoji="1" lang="en-US" altLang="ja-JP" sz="2800" dirty="0">
              <a:latin typeface="メイリオ" panose="020B0604030504040204" pitchFamily="50" charset="-128"/>
              <a:ea typeface="メイリオ" panose="020B0604030504040204" pitchFamily="50" charset="-128"/>
            </a:endParaRPr>
          </a:p>
        </p:txBody>
      </p:sp>
      <p:sp>
        <p:nvSpPr>
          <p:cNvPr id="22" name="四角形: 角を丸くする 21">
            <a:extLst>
              <a:ext uri="{FF2B5EF4-FFF2-40B4-BE49-F238E27FC236}">
                <a16:creationId xmlns:a16="http://schemas.microsoft.com/office/drawing/2014/main" id="{A72468B2-0279-4108-821E-69354F85BD6A}"/>
              </a:ext>
            </a:extLst>
          </p:cNvPr>
          <p:cNvSpPr/>
          <p:nvPr/>
        </p:nvSpPr>
        <p:spPr bwMode="auto">
          <a:xfrm>
            <a:off x="399971" y="3902660"/>
            <a:ext cx="1607984" cy="1064080"/>
          </a:xfrm>
          <a:prstGeom prst="roundRect">
            <a:avLst/>
          </a:prstGeom>
          <a:solidFill>
            <a:srgbClr val="FFC000"/>
          </a:solidFill>
          <a:ln w="28575">
            <a:solidFill>
              <a:schemeClr val="accent6">
                <a:lumMod val="50000"/>
              </a:schemeClr>
            </a:solidFill>
            <a:headEnd type="none" w="med" len="med"/>
            <a:tailEnd type="none" w="med" len="med"/>
          </a:ln>
          <a:effectLst>
            <a:softEdge rad="63500"/>
          </a:effectLst>
        </p:spPr>
        <p:style>
          <a:lnRef idx="1">
            <a:schemeClr val="accent2"/>
          </a:lnRef>
          <a:fillRef idx="3">
            <a:schemeClr val="accent2"/>
          </a:fillRef>
          <a:effectRef idx="2">
            <a:schemeClr val="accent2"/>
          </a:effectRef>
          <a:fontRef idx="minor">
            <a:schemeClr val="lt1"/>
          </a:fontRef>
        </p:style>
        <p:txBody>
          <a:bodyPr anchor="ctr"/>
          <a:lstStyle/>
          <a:p>
            <a:pPr algn="ctr" eaLnBrk="1" hangingPunct="1">
              <a:buFont typeface="Arial" panose="020B0604020202020204" pitchFamily="34" charset="0"/>
              <a:buNone/>
              <a:defRPr/>
            </a:pPr>
            <a:r>
              <a:rPr lang="ja-JP" altLang="en-US" sz="6600" dirty="0">
                <a:ln w="0"/>
                <a:solidFill>
                  <a:schemeClr val="tx1"/>
                </a:solidFill>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回</a:t>
            </a:r>
          </a:p>
        </p:txBody>
      </p:sp>
      <p:sp>
        <p:nvSpPr>
          <p:cNvPr id="23" name="四角形: 角を丸くする 22">
            <a:extLst>
              <a:ext uri="{FF2B5EF4-FFF2-40B4-BE49-F238E27FC236}">
                <a16:creationId xmlns:a16="http://schemas.microsoft.com/office/drawing/2014/main" id="{E578EEAF-0738-4302-95F2-C61322CF617C}"/>
              </a:ext>
            </a:extLst>
          </p:cNvPr>
          <p:cNvSpPr/>
          <p:nvPr/>
        </p:nvSpPr>
        <p:spPr bwMode="auto">
          <a:xfrm>
            <a:off x="4623645" y="3932147"/>
            <a:ext cx="1556591" cy="1046175"/>
          </a:xfrm>
          <a:prstGeom prst="roundRect">
            <a:avLst/>
          </a:prstGeom>
          <a:solidFill>
            <a:srgbClr val="FFC000"/>
          </a:solidFill>
          <a:ln w="28575">
            <a:solidFill>
              <a:schemeClr val="accent6">
                <a:lumMod val="50000"/>
              </a:schemeClr>
            </a:solidFill>
            <a:headEnd type="none" w="med" len="med"/>
            <a:tailEnd type="none" w="med" len="med"/>
          </a:ln>
          <a:effectLst>
            <a:softEdge rad="63500"/>
          </a:effectLst>
        </p:spPr>
        <p:style>
          <a:lnRef idx="1">
            <a:schemeClr val="accent2"/>
          </a:lnRef>
          <a:fillRef idx="3">
            <a:schemeClr val="accent2"/>
          </a:fillRef>
          <a:effectRef idx="2">
            <a:schemeClr val="accent2"/>
          </a:effectRef>
          <a:fontRef idx="minor">
            <a:schemeClr val="lt1"/>
          </a:fontRef>
        </p:style>
        <p:txBody>
          <a:bodyPr anchor="ctr"/>
          <a:lstStyle/>
          <a:p>
            <a:pPr algn="ctr" eaLnBrk="1" hangingPunct="1">
              <a:buFont typeface="Arial" panose="020B0604020202020204" pitchFamily="34" charset="0"/>
              <a:buNone/>
              <a:defRPr/>
            </a:pPr>
            <a:r>
              <a:rPr lang="ja-JP" altLang="en-US" sz="6600" dirty="0">
                <a:ln w="0"/>
                <a:solidFill>
                  <a:schemeClr val="tx1"/>
                </a:solidFill>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量</a:t>
            </a:r>
          </a:p>
        </p:txBody>
      </p:sp>
      <p:sp>
        <p:nvSpPr>
          <p:cNvPr id="27" name="テキスト ボックス 26">
            <a:extLst>
              <a:ext uri="{FF2B5EF4-FFF2-40B4-BE49-F238E27FC236}">
                <a16:creationId xmlns:a16="http://schemas.microsoft.com/office/drawing/2014/main" id="{E892F1BB-1D6B-4ECE-90A4-9757AADA5435}"/>
              </a:ext>
            </a:extLst>
          </p:cNvPr>
          <p:cNvSpPr txBox="1">
            <a:spLocks noChangeArrowheads="1"/>
          </p:cNvSpPr>
          <p:nvPr/>
        </p:nvSpPr>
        <p:spPr bwMode="auto">
          <a:xfrm>
            <a:off x="248538" y="5481387"/>
            <a:ext cx="8719194" cy="584775"/>
          </a:xfrm>
          <a:prstGeom prst="rect">
            <a:avLst/>
          </a:prstGeom>
          <a:solidFill>
            <a:schemeClr val="accent4">
              <a:lumMod val="60000"/>
              <a:lumOff val="40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defRPr/>
            </a:pPr>
            <a:r>
              <a:rPr kumimoji="1" lang="ja-JP" altLang="en-US" sz="3200" u="sng" dirty="0">
                <a:latin typeface="メイリオ" panose="020B0604030504040204" pitchFamily="50" charset="-128"/>
                <a:ea typeface="メイリオ" panose="020B0604030504040204" pitchFamily="50" charset="-128"/>
              </a:rPr>
              <a:t>決まりを守って使わないとどうなるのでしょう</a:t>
            </a:r>
          </a:p>
        </p:txBody>
      </p:sp>
      <p:sp>
        <p:nvSpPr>
          <p:cNvPr id="7" name="吹き出し: 円形 6">
            <a:extLst>
              <a:ext uri="{FF2B5EF4-FFF2-40B4-BE49-F238E27FC236}">
                <a16:creationId xmlns:a16="http://schemas.microsoft.com/office/drawing/2014/main" id="{6D1C4EF9-5449-4E7C-9942-0B1CA1BAB6AC}"/>
              </a:ext>
            </a:extLst>
          </p:cNvPr>
          <p:cNvSpPr/>
          <p:nvPr/>
        </p:nvSpPr>
        <p:spPr>
          <a:xfrm rot="5575715" flipH="1">
            <a:off x="2079678" y="1140951"/>
            <a:ext cx="1808719" cy="2400316"/>
          </a:xfrm>
          <a:prstGeom prst="wedgeEllipseCallou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5" name="テキスト ボックス 5">
            <a:extLst>
              <a:ext uri="{FF2B5EF4-FFF2-40B4-BE49-F238E27FC236}">
                <a16:creationId xmlns:a16="http://schemas.microsoft.com/office/drawing/2014/main" id="{46F64CAF-3E32-42F6-A64C-C7D3B20B1442}"/>
              </a:ext>
            </a:extLst>
          </p:cNvPr>
          <p:cNvSpPr txBox="1">
            <a:spLocks noChangeArrowheads="1"/>
          </p:cNvSpPr>
          <p:nvPr/>
        </p:nvSpPr>
        <p:spPr bwMode="auto">
          <a:xfrm>
            <a:off x="1996160" y="1787588"/>
            <a:ext cx="2041917" cy="120032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latin typeface="メイリオ" panose="020B0604030504040204" pitchFamily="50" charset="-128"/>
                <a:ea typeface="メイリオ" panose="020B0604030504040204" pitchFamily="50" charset="-128"/>
              </a:rPr>
              <a:t>コップ１杯の水かぬるま湯で飲もう</a:t>
            </a:r>
          </a:p>
        </p:txBody>
      </p:sp>
      <p:grpSp>
        <p:nvGrpSpPr>
          <p:cNvPr id="2" name="グループ化 1">
            <a:extLst>
              <a:ext uri="{FF2B5EF4-FFF2-40B4-BE49-F238E27FC236}">
                <a16:creationId xmlns:a16="http://schemas.microsoft.com/office/drawing/2014/main" id="{8871B493-AF7F-4AC6-BE85-EED7E26DB9B8}"/>
              </a:ext>
            </a:extLst>
          </p:cNvPr>
          <p:cNvGrpSpPr/>
          <p:nvPr/>
        </p:nvGrpSpPr>
        <p:grpSpPr>
          <a:xfrm>
            <a:off x="4485751" y="1422062"/>
            <a:ext cx="4347351" cy="1887934"/>
            <a:chOff x="4485751" y="1422062"/>
            <a:chExt cx="4347351" cy="1887934"/>
          </a:xfrm>
        </p:grpSpPr>
        <p:pic>
          <p:nvPicPr>
            <p:cNvPr id="20" name="Picture 4" descr="「時計」の画像検索結果">
              <a:extLst>
                <a:ext uri="{FF2B5EF4-FFF2-40B4-BE49-F238E27FC236}">
                  <a16:creationId xmlns:a16="http://schemas.microsoft.com/office/drawing/2014/main" id="{A0E766FC-392C-48D5-A31D-E7087AFE50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751" y="1557995"/>
              <a:ext cx="1775657" cy="175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吹き出し: 円形 44">
              <a:extLst>
                <a:ext uri="{FF2B5EF4-FFF2-40B4-BE49-F238E27FC236}">
                  <a16:creationId xmlns:a16="http://schemas.microsoft.com/office/drawing/2014/main" id="{55F075BB-22B0-40EE-8B3C-3FD633143FF7}"/>
                </a:ext>
              </a:extLst>
            </p:cNvPr>
            <p:cNvSpPr/>
            <p:nvPr/>
          </p:nvSpPr>
          <p:spPr>
            <a:xfrm rot="5575715" flipH="1">
              <a:off x="6707028" y="1104708"/>
              <a:ext cx="1808719" cy="2443428"/>
            </a:xfrm>
            <a:prstGeom prst="wedgeEllipseCallou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8" name="テキスト ボックス 6">
              <a:extLst>
                <a:ext uri="{FF2B5EF4-FFF2-40B4-BE49-F238E27FC236}">
                  <a16:creationId xmlns:a16="http://schemas.microsoft.com/office/drawing/2014/main" id="{26F13C30-794E-446C-B603-7D73F3208A4A}"/>
                </a:ext>
              </a:extLst>
            </p:cNvPr>
            <p:cNvSpPr txBox="1">
              <a:spLocks noChangeArrowheads="1"/>
            </p:cNvSpPr>
            <p:nvPr/>
          </p:nvSpPr>
          <p:spPr bwMode="auto">
            <a:xfrm>
              <a:off x="6646578" y="1726256"/>
              <a:ext cx="21256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latin typeface="メイリオ" panose="020B0604030504040204" pitchFamily="50" charset="-128"/>
                  <a:ea typeface="メイリオ" panose="020B0604030504040204" pitchFamily="50" charset="-128"/>
                </a:rPr>
                <a:t>いつ飲むの？</a:t>
              </a:r>
              <a:r>
                <a:rPr lang="ja-JP" altLang="en-US" sz="2400" dirty="0">
                  <a:latin typeface="メイリオ" panose="020B0604030504040204" pitchFamily="50" charset="-128"/>
                  <a:ea typeface="メイリオ" panose="020B0604030504040204" pitchFamily="50" charset="-128"/>
                </a:rPr>
                <a:t>食事の前？食事の後？</a:t>
              </a:r>
              <a:endParaRPr kumimoji="1" lang="ja-JP" altLang="en-US" sz="2400" dirty="0">
                <a:latin typeface="メイリオ" panose="020B0604030504040204" pitchFamily="50" charset="-128"/>
                <a:ea typeface="メイリオ" panose="020B0604030504040204" pitchFamily="50" charset="-128"/>
              </a:endParaRPr>
            </a:p>
          </p:txBody>
        </p:sp>
      </p:grpSp>
      <p:pic>
        <p:nvPicPr>
          <p:cNvPr id="16" name="図 15" descr="カップ, コーヒー, テーブル, ガラス が含まれている画像&#10;&#10;自動的に生成された説明">
            <a:extLst>
              <a:ext uri="{FF2B5EF4-FFF2-40B4-BE49-F238E27FC236}">
                <a16:creationId xmlns:a16="http://schemas.microsoft.com/office/drawing/2014/main" id="{22399992-9EBA-48E2-91B2-458F13CD45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354" y="1376613"/>
            <a:ext cx="1406434" cy="2035627"/>
          </a:xfrm>
          <a:prstGeom prst="rect">
            <a:avLst/>
          </a:prstGeom>
        </p:spPr>
      </p:pic>
      <p:sp>
        <p:nvSpPr>
          <p:cNvPr id="17" name="Text Box 2">
            <a:extLst>
              <a:ext uri="{FF2B5EF4-FFF2-40B4-BE49-F238E27FC236}">
                <a16:creationId xmlns:a16="http://schemas.microsoft.com/office/drawing/2014/main" id="{69F3F310-9EC4-4DC1-A1A1-80CC75426C01}"/>
              </a:ext>
            </a:extLst>
          </p:cNvPr>
          <p:cNvSpPr txBox="1">
            <a:spLocks noChangeArrowheads="1"/>
          </p:cNvSpPr>
          <p:nvPr/>
        </p:nvSpPr>
        <p:spPr bwMode="auto">
          <a:xfrm>
            <a:off x="0" y="107142"/>
            <a:ext cx="9144000" cy="923330"/>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5400" b="1" dirty="0">
                <a:latin typeface="メイリオ" panose="020B0604030504040204" pitchFamily="50" charset="-128"/>
                <a:ea typeface="メイリオ" panose="020B0604030504040204" pitchFamily="50" charset="-128"/>
              </a:rPr>
              <a:t>薬には「</a:t>
            </a:r>
            <a:r>
              <a:rPr lang="ja-JP" altLang="en-US" sz="5400" b="1" dirty="0">
                <a:solidFill>
                  <a:srgbClr val="C00000"/>
                </a:solidFill>
                <a:latin typeface="メイリオ" panose="020B0604030504040204" pitchFamily="50" charset="-128"/>
                <a:ea typeface="メイリオ" panose="020B0604030504040204" pitchFamily="50" charset="-128"/>
              </a:rPr>
              <a:t>決まり</a:t>
            </a:r>
            <a:r>
              <a:rPr lang="ja-JP" altLang="en-US" sz="5400" b="1" dirty="0">
                <a:latin typeface="メイリオ" panose="020B0604030504040204" pitchFamily="50" charset="-128"/>
                <a:ea typeface="メイリオ" panose="020B0604030504040204" pitchFamily="50" charset="-128"/>
              </a:rPr>
              <a:t>」があります</a:t>
            </a:r>
            <a:endParaRPr kumimoji="1" lang="ja-JP" altLang="en-US" sz="5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3925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4400" b="1" dirty="0">
                <a:latin typeface="メイリオ" panose="020B0604030504040204" pitchFamily="50" charset="-128"/>
                <a:ea typeface="メイリオ" panose="020B0604030504040204" pitchFamily="50" charset="-128"/>
              </a:rPr>
              <a:t>Question</a:t>
            </a:r>
            <a:endParaRPr lang="ja-JP" altLang="en-US" sz="4400" b="1" dirty="0">
              <a:latin typeface="メイリオ" panose="020B0604030504040204" pitchFamily="50" charset="-128"/>
              <a:ea typeface="メイリオ" panose="020B0604030504040204" pitchFamily="50" charset="-128"/>
            </a:endParaRPr>
          </a:p>
        </p:txBody>
      </p:sp>
      <p:pic>
        <p:nvPicPr>
          <p:cNvPr id="3" name="図 2" descr="時計 が含まれている画像&#10;&#10;自動的に生成された説明">
            <a:extLst>
              <a:ext uri="{FF2B5EF4-FFF2-40B4-BE49-F238E27FC236}">
                <a16:creationId xmlns:a16="http://schemas.microsoft.com/office/drawing/2014/main" id="{8EFF8C91-7708-4387-A764-77145585A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119" y="2813345"/>
            <a:ext cx="2945357" cy="3788241"/>
          </a:xfrm>
          <a:prstGeom prst="rect">
            <a:avLst/>
          </a:prstGeom>
        </p:spPr>
      </p:pic>
      <p:pic>
        <p:nvPicPr>
          <p:cNvPr id="6" name="図 5" descr="おもちゃ, レゴ が含まれている画像&#10;&#10;自動的に生成された説明">
            <a:extLst>
              <a:ext uri="{FF2B5EF4-FFF2-40B4-BE49-F238E27FC236}">
                <a16:creationId xmlns:a16="http://schemas.microsoft.com/office/drawing/2014/main" id="{E007F5D4-1F3E-4716-BEF9-05775D06C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642" y="2826989"/>
            <a:ext cx="2945357" cy="3788241"/>
          </a:xfrm>
          <a:prstGeom prst="rect">
            <a:avLst/>
          </a:prstGeom>
        </p:spPr>
      </p:pic>
      <p:sp>
        <p:nvSpPr>
          <p:cNvPr id="5" name="テキスト ボックス 4">
            <a:extLst>
              <a:ext uri="{FF2B5EF4-FFF2-40B4-BE49-F238E27FC236}">
                <a16:creationId xmlns:a16="http://schemas.microsoft.com/office/drawing/2014/main" id="{BF705EB0-8C3A-491B-A6E7-2E3ACBE8AA58}"/>
              </a:ext>
            </a:extLst>
          </p:cNvPr>
          <p:cNvSpPr txBox="1"/>
          <p:nvPr/>
        </p:nvSpPr>
        <p:spPr>
          <a:xfrm>
            <a:off x="1025066" y="1320770"/>
            <a:ext cx="7327359" cy="707886"/>
          </a:xfrm>
          <a:prstGeom prst="rect">
            <a:avLst/>
          </a:prstGeom>
          <a:noFill/>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大麻はあまり体に害がない？</a:t>
            </a:r>
            <a:endParaRPr kumimoji="1" lang="en-US" altLang="ja-JP" sz="400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97DC6EC6-D202-4EE2-ABD2-EA64C86A20F8}"/>
              </a:ext>
            </a:extLst>
          </p:cNvPr>
          <p:cNvSpPr>
            <a:spLocks noGrp="1"/>
          </p:cNvSpPr>
          <p:nvPr>
            <p:ph type="sldNum" sz="quarter" idx="12"/>
          </p:nvPr>
        </p:nvSpPr>
        <p:spPr/>
        <p:txBody>
          <a:bodyPr/>
          <a:lstStyle/>
          <a:p>
            <a:pPr>
              <a:defRPr/>
            </a:pPr>
            <a:fld id="{D2DD5E2D-7D50-420F-823C-756E1602539B}" type="slidenum">
              <a:rPr lang="ja-JP" altLang="ja-JP" smtClean="0"/>
              <a:pPr>
                <a:defRPr/>
              </a:pPr>
              <a:t>30</a:t>
            </a:fld>
            <a:endParaRPr lang="ja-JP" altLang="ja-JP"/>
          </a:p>
        </p:txBody>
      </p:sp>
    </p:spTree>
    <p:extLst>
      <p:ext uri="{BB962C8B-B14F-4D97-AF65-F5344CB8AC3E}">
        <p14:creationId xmlns:p14="http://schemas.microsoft.com/office/powerpoint/2010/main" val="4069153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答え：</a:t>
            </a:r>
            <a:r>
              <a:rPr lang="en-US" altLang="ja-JP" sz="4800" b="1" dirty="0">
                <a:solidFill>
                  <a:srgbClr val="C00000"/>
                </a:solidFill>
                <a:latin typeface="メイリオ" panose="020B0604030504040204" pitchFamily="50" charset="-128"/>
                <a:ea typeface="メイリオ" panose="020B0604030504040204" pitchFamily="50" charset="-128"/>
              </a:rPr>
              <a:t>×NO</a:t>
            </a:r>
            <a:endParaRPr lang="ja-JP" altLang="en-US" sz="4800" b="1" dirty="0">
              <a:solidFill>
                <a:srgbClr val="C0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F705EB0-8C3A-491B-A6E7-2E3ACBE8AA58}"/>
              </a:ext>
            </a:extLst>
          </p:cNvPr>
          <p:cNvSpPr txBox="1"/>
          <p:nvPr/>
        </p:nvSpPr>
        <p:spPr>
          <a:xfrm>
            <a:off x="313899" y="1020514"/>
            <a:ext cx="8666327" cy="1938992"/>
          </a:xfrm>
          <a:prstGeom prst="rect">
            <a:avLst/>
          </a:prstGeom>
          <a:noFill/>
          <a:ln w="38100">
            <a:solidFill>
              <a:schemeClr val="accent5">
                <a:lumMod val="75000"/>
              </a:schemeClr>
            </a:solidFill>
            <a:prstDash val="dash"/>
          </a:ln>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大麻は精神・身体に大変有害です。</a:t>
            </a:r>
            <a:endParaRPr kumimoji="1" lang="en-US" altLang="ja-JP" sz="4000" dirty="0">
              <a:latin typeface="メイリオ" panose="020B0604030504040204" pitchFamily="50" charset="-128"/>
              <a:ea typeface="メイリオ" panose="020B0604030504040204" pitchFamily="50" charset="-128"/>
            </a:endParaRPr>
          </a:p>
          <a:p>
            <a:r>
              <a:rPr lang="ja-JP" altLang="en-US" sz="4000" dirty="0">
                <a:latin typeface="メイリオ" panose="020B0604030504040204" pitchFamily="50" charset="-128"/>
                <a:ea typeface="メイリオ" panose="020B0604030504040204" pitchFamily="50" charset="-128"/>
              </a:rPr>
              <a:t>特に１０代にとっては取返しのつかない害も。</a:t>
            </a:r>
            <a:endParaRPr kumimoji="1" lang="en-US" altLang="ja-JP" sz="40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86866E51-874F-4BF9-A440-A0AA3010D037}"/>
              </a:ext>
            </a:extLst>
          </p:cNvPr>
          <p:cNvSpPr txBox="1"/>
          <p:nvPr/>
        </p:nvSpPr>
        <p:spPr>
          <a:xfrm>
            <a:off x="-51518" y="6394624"/>
            <a:ext cx="9375821" cy="461665"/>
          </a:xfrm>
          <a:prstGeom prst="rect">
            <a:avLst/>
          </a:prstGeom>
          <a:noFill/>
        </p:spPr>
        <p:txBody>
          <a:bodyPr wrap="square">
            <a:spAutoFit/>
          </a:bodyPr>
          <a:lstStyle/>
          <a:p>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出典：厚生労働省ホームページ</a:t>
            </a:r>
            <a:r>
              <a:rPr lang="en-US" altLang="ja-JP"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下記）を加工して作成</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https://www.mhlw.go.jp/seisakunitsuite/bunya/kenkou_iryou/iyakuhin/yakubuturanyou/campaign2023/index_12.html</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altLang="en-US" sz="1200"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7B4DA1CE-25A4-435F-8040-3BB23DC46807}"/>
              </a:ext>
            </a:extLst>
          </p:cNvPr>
          <p:cNvPicPr>
            <a:picLocks noChangeAspect="1"/>
          </p:cNvPicPr>
          <p:nvPr/>
        </p:nvPicPr>
        <p:blipFill>
          <a:blip r:embed="rId3"/>
          <a:stretch>
            <a:fillRect/>
          </a:stretch>
        </p:blipFill>
        <p:spPr>
          <a:xfrm>
            <a:off x="300251" y="3147858"/>
            <a:ext cx="8666327" cy="1887140"/>
          </a:xfrm>
          <a:prstGeom prst="rect">
            <a:avLst/>
          </a:prstGeom>
        </p:spPr>
      </p:pic>
      <p:sp>
        <p:nvSpPr>
          <p:cNvPr id="9" name="テキスト ボックス 8">
            <a:extLst>
              <a:ext uri="{FF2B5EF4-FFF2-40B4-BE49-F238E27FC236}">
                <a16:creationId xmlns:a16="http://schemas.microsoft.com/office/drawing/2014/main" id="{F88F6140-2927-4163-8D01-B32AA078F070}"/>
              </a:ext>
            </a:extLst>
          </p:cNvPr>
          <p:cNvSpPr txBox="1"/>
          <p:nvPr/>
        </p:nvSpPr>
        <p:spPr>
          <a:xfrm>
            <a:off x="343467" y="5099730"/>
            <a:ext cx="8666327" cy="1323439"/>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特に２０歳までで成長が完成されるといわれる脳には影響が大きく、一度ダメージを受けると、元には戻らないのが恐ろしい点です。使用したタイミングが若いほど、認知機能の低下、感情がコントロールできない、疲れやすく無気力になるなどの症状が深刻にでます。</a:t>
            </a:r>
            <a:endParaRPr kumimoji="1" lang="en-US" altLang="ja-JP" sz="2000" dirty="0">
              <a:latin typeface="メイリオ" panose="020B0604030504040204" pitchFamily="50" charset="-128"/>
              <a:ea typeface="メイリオ" panose="020B0604030504040204" pitchFamily="50" charset="-128"/>
            </a:endParaRPr>
          </a:p>
        </p:txBody>
      </p:sp>
      <p:pic>
        <p:nvPicPr>
          <p:cNvPr id="10" name="図 1">
            <a:extLst>
              <a:ext uri="{FF2B5EF4-FFF2-40B4-BE49-F238E27FC236}">
                <a16:creationId xmlns:a16="http://schemas.microsoft.com/office/drawing/2014/main" id="{CE795253-6CFE-4224-8B22-85FA02D0FB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7805" y="615802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D87B32E7-038F-42D9-84A8-FA9ACFA3C5CD}"/>
              </a:ext>
            </a:extLst>
          </p:cNvPr>
          <p:cNvSpPr txBox="1"/>
          <p:nvPr/>
        </p:nvSpPr>
        <p:spPr>
          <a:xfrm>
            <a:off x="8100556" y="614522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307187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4400" b="1" dirty="0">
                <a:latin typeface="メイリオ" panose="020B0604030504040204" pitchFamily="50" charset="-128"/>
                <a:ea typeface="メイリオ" panose="020B0604030504040204" pitchFamily="50" charset="-128"/>
              </a:rPr>
              <a:t>Question</a:t>
            </a:r>
            <a:endParaRPr lang="ja-JP" altLang="en-US" sz="4400" b="1" dirty="0">
              <a:latin typeface="メイリオ" panose="020B0604030504040204" pitchFamily="50" charset="-128"/>
              <a:ea typeface="メイリオ" panose="020B0604030504040204" pitchFamily="50" charset="-128"/>
            </a:endParaRPr>
          </a:p>
        </p:txBody>
      </p:sp>
      <p:pic>
        <p:nvPicPr>
          <p:cNvPr id="3" name="図 2" descr="時計 が含まれている画像&#10;&#10;自動的に生成された説明">
            <a:extLst>
              <a:ext uri="{FF2B5EF4-FFF2-40B4-BE49-F238E27FC236}">
                <a16:creationId xmlns:a16="http://schemas.microsoft.com/office/drawing/2014/main" id="{8EFF8C91-7708-4387-A764-77145585A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119" y="2813345"/>
            <a:ext cx="2945357" cy="3788241"/>
          </a:xfrm>
          <a:prstGeom prst="rect">
            <a:avLst/>
          </a:prstGeom>
        </p:spPr>
      </p:pic>
      <p:pic>
        <p:nvPicPr>
          <p:cNvPr id="6" name="図 5" descr="おもちゃ, レゴ が含まれている画像&#10;&#10;自動的に生成された説明">
            <a:extLst>
              <a:ext uri="{FF2B5EF4-FFF2-40B4-BE49-F238E27FC236}">
                <a16:creationId xmlns:a16="http://schemas.microsoft.com/office/drawing/2014/main" id="{E007F5D4-1F3E-4716-BEF9-05775D06C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642" y="2826989"/>
            <a:ext cx="2945357" cy="3788241"/>
          </a:xfrm>
          <a:prstGeom prst="rect">
            <a:avLst/>
          </a:prstGeom>
        </p:spPr>
      </p:pic>
      <p:sp>
        <p:nvSpPr>
          <p:cNvPr id="5" name="テキスト ボックス 4">
            <a:extLst>
              <a:ext uri="{FF2B5EF4-FFF2-40B4-BE49-F238E27FC236}">
                <a16:creationId xmlns:a16="http://schemas.microsoft.com/office/drawing/2014/main" id="{BF705EB0-8C3A-491B-A6E7-2E3ACBE8AA58}"/>
              </a:ext>
            </a:extLst>
          </p:cNvPr>
          <p:cNvSpPr txBox="1"/>
          <p:nvPr/>
        </p:nvSpPr>
        <p:spPr>
          <a:xfrm>
            <a:off x="1025066" y="1320770"/>
            <a:ext cx="7327359" cy="1323439"/>
          </a:xfrm>
          <a:prstGeom prst="rect">
            <a:avLst/>
          </a:prstGeom>
          <a:noFill/>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大麻吸ってもほかのクスリに手を出さなきゃ大丈夫でしょ？</a:t>
            </a:r>
            <a:endParaRPr kumimoji="1" lang="en-US" altLang="ja-JP" sz="4000" dirty="0">
              <a:latin typeface="メイリオ" panose="020B0604030504040204" pitchFamily="50" charset="-128"/>
              <a:ea typeface="メイリオ" panose="020B0604030504040204" pitchFamily="50" charset="-128"/>
            </a:endParaRPr>
          </a:p>
        </p:txBody>
      </p:sp>
      <p:pic>
        <p:nvPicPr>
          <p:cNvPr id="7" name="図 1">
            <a:extLst>
              <a:ext uri="{FF2B5EF4-FFF2-40B4-BE49-F238E27FC236}">
                <a16:creationId xmlns:a16="http://schemas.microsoft.com/office/drawing/2014/main" id="{24F49191-3C60-4563-8E03-7FC6B6D7AD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7805" y="615802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BB2EAC5A-A3F8-4D51-9098-72D6BA928032}"/>
              </a:ext>
            </a:extLst>
          </p:cNvPr>
          <p:cNvSpPr txBox="1"/>
          <p:nvPr/>
        </p:nvSpPr>
        <p:spPr>
          <a:xfrm>
            <a:off x="8100556" y="614522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3542397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答え：</a:t>
            </a:r>
            <a:r>
              <a:rPr lang="en-US" altLang="ja-JP" sz="4800" b="1" dirty="0">
                <a:solidFill>
                  <a:srgbClr val="C00000"/>
                </a:solidFill>
                <a:latin typeface="メイリオ" panose="020B0604030504040204" pitchFamily="50" charset="-128"/>
                <a:ea typeface="メイリオ" panose="020B0604030504040204" pitchFamily="50" charset="-128"/>
              </a:rPr>
              <a:t>×NO</a:t>
            </a:r>
            <a:endParaRPr lang="ja-JP" altLang="en-US" sz="4800" b="1" dirty="0">
              <a:solidFill>
                <a:srgbClr val="C0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F705EB0-8C3A-491B-A6E7-2E3ACBE8AA58}"/>
              </a:ext>
            </a:extLst>
          </p:cNvPr>
          <p:cNvSpPr txBox="1"/>
          <p:nvPr/>
        </p:nvSpPr>
        <p:spPr>
          <a:xfrm>
            <a:off x="313899" y="1443596"/>
            <a:ext cx="8666327" cy="1938992"/>
          </a:xfrm>
          <a:prstGeom prst="rect">
            <a:avLst/>
          </a:prstGeom>
          <a:noFill/>
          <a:ln w="38100">
            <a:solidFill>
              <a:schemeClr val="accent5">
                <a:lumMod val="75000"/>
              </a:schemeClr>
            </a:solidFill>
            <a:prstDash val="dash"/>
          </a:ln>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大麻は他の薬物への入口になりやすい薬物。多くの薬物乱用者が大麻を経験しています。</a:t>
            </a:r>
            <a:endParaRPr kumimoji="1" lang="en-US" altLang="ja-JP" sz="40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F88F6140-2927-4163-8D01-B32AA078F070}"/>
              </a:ext>
            </a:extLst>
          </p:cNvPr>
          <p:cNvSpPr txBox="1"/>
          <p:nvPr/>
        </p:nvSpPr>
        <p:spPr>
          <a:xfrm>
            <a:off x="303228" y="4212625"/>
            <a:ext cx="8666327" cy="1938992"/>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日本には、大麻の使用経験がある人のうち３２％がシンナー、１３％が覚醒剤も経験したと答えたデータがあります。抵抗感の低い大麻を入り口に、覚醒剤やコカイン等へ行こうしていしまう乱用者多くおり、大変危険です。実際に、覚醒剤に誘われた経験は、大麻未経験者が</a:t>
            </a:r>
            <a:r>
              <a:rPr kumimoji="1" lang="en-US" altLang="ja-JP" sz="2000" dirty="0">
                <a:latin typeface="メイリオ" panose="020B0604030504040204" pitchFamily="50" charset="-128"/>
                <a:ea typeface="メイリオ" panose="020B0604030504040204" pitchFamily="50" charset="-128"/>
              </a:rPr>
              <a:t>0.7%</a:t>
            </a:r>
            <a:r>
              <a:rPr lang="ja-JP" altLang="en-US" sz="2000" dirty="0">
                <a:latin typeface="メイリオ" panose="020B0604030504040204" pitchFamily="50" charset="-128"/>
                <a:ea typeface="メイリオ" panose="020B0604030504040204" pitchFamily="50" charset="-128"/>
              </a:rPr>
              <a:t>なのに対し、大麻経験者は２３％というデータも、軽い気持ちで大麻に手を出したせいで、人生が台なしになった人が多くいます。</a:t>
            </a:r>
            <a:endParaRPr kumimoji="1" lang="en-US" altLang="ja-JP" sz="2000" dirty="0">
              <a:latin typeface="メイリオ" panose="020B0604030504040204" pitchFamily="50" charset="-128"/>
              <a:ea typeface="メイリオ" panose="020B0604030504040204" pitchFamily="50" charset="-128"/>
            </a:endParaRPr>
          </a:p>
        </p:txBody>
      </p:sp>
      <p:pic>
        <p:nvPicPr>
          <p:cNvPr id="8" name="図 1">
            <a:extLst>
              <a:ext uri="{FF2B5EF4-FFF2-40B4-BE49-F238E27FC236}">
                <a16:creationId xmlns:a16="http://schemas.microsoft.com/office/drawing/2014/main" id="{5D417557-328B-4731-A35B-60F258861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623" y="6049673"/>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0B9DE5F1-1C73-4D48-8EBC-AE10D164DF14}"/>
              </a:ext>
            </a:extLst>
          </p:cNvPr>
          <p:cNvSpPr txBox="1"/>
          <p:nvPr/>
        </p:nvSpPr>
        <p:spPr>
          <a:xfrm>
            <a:off x="7944374" y="6036872"/>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1" name="テキスト ボックス 10">
            <a:extLst>
              <a:ext uri="{FF2B5EF4-FFF2-40B4-BE49-F238E27FC236}">
                <a16:creationId xmlns:a16="http://schemas.microsoft.com/office/drawing/2014/main" id="{248AB62B-C5D5-49ED-B1F5-857464A8444B}"/>
              </a:ext>
            </a:extLst>
          </p:cNvPr>
          <p:cNvSpPr txBox="1"/>
          <p:nvPr/>
        </p:nvSpPr>
        <p:spPr>
          <a:xfrm>
            <a:off x="-51518" y="6394624"/>
            <a:ext cx="9375821" cy="461665"/>
          </a:xfrm>
          <a:prstGeom prst="rect">
            <a:avLst/>
          </a:prstGeom>
          <a:noFill/>
        </p:spPr>
        <p:txBody>
          <a:bodyPr wrap="square">
            <a:spAutoFit/>
          </a:bodyPr>
          <a:lstStyle/>
          <a:p>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出典：厚生労働省ホームページ</a:t>
            </a:r>
            <a:r>
              <a:rPr lang="en-US" altLang="ja-JP"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下記）を加工して作成</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https://www.mhlw.go.jp/seisakunitsuite/bunya/kenkou_iryou/iyakuhin/yakubuturanyou/campaign2023/index_12.html</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80869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4400" b="1" dirty="0">
                <a:latin typeface="メイリオ" panose="020B0604030504040204" pitchFamily="50" charset="-128"/>
                <a:ea typeface="メイリオ" panose="020B0604030504040204" pitchFamily="50" charset="-128"/>
              </a:rPr>
              <a:t>Question</a:t>
            </a:r>
            <a:endParaRPr lang="ja-JP" altLang="en-US" sz="4400" b="1" dirty="0">
              <a:latin typeface="メイリオ" panose="020B0604030504040204" pitchFamily="50" charset="-128"/>
              <a:ea typeface="メイリオ" panose="020B0604030504040204" pitchFamily="50" charset="-128"/>
            </a:endParaRPr>
          </a:p>
        </p:txBody>
      </p:sp>
      <p:pic>
        <p:nvPicPr>
          <p:cNvPr id="3" name="図 2" descr="時計 が含まれている画像&#10;&#10;自動的に生成された説明">
            <a:extLst>
              <a:ext uri="{FF2B5EF4-FFF2-40B4-BE49-F238E27FC236}">
                <a16:creationId xmlns:a16="http://schemas.microsoft.com/office/drawing/2014/main" id="{8EFF8C91-7708-4387-A764-77145585A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119" y="2813345"/>
            <a:ext cx="2945357" cy="3788241"/>
          </a:xfrm>
          <a:prstGeom prst="rect">
            <a:avLst/>
          </a:prstGeom>
        </p:spPr>
      </p:pic>
      <p:pic>
        <p:nvPicPr>
          <p:cNvPr id="6" name="図 5" descr="おもちゃ, レゴ が含まれている画像&#10;&#10;自動的に生成された説明">
            <a:extLst>
              <a:ext uri="{FF2B5EF4-FFF2-40B4-BE49-F238E27FC236}">
                <a16:creationId xmlns:a16="http://schemas.microsoft.com/office/drawing/2014/main" id="{E007F5D4-1F3E-4716-BEF9-05775D06C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642" y="2826989"/>
            <a:ext cx="2945357" cy="3788241"/>
          </a:xfrm>
          <a:prstGeom prst="rect">
            <a:avLst/>
          </a:prstGeom>
        </p:spPr>
      </p:pic>
      <p:sp>
        <p:nvSpPr>
          <p:cNvPr id="5" name="テキスト ボックス 4">
            <a:extLst>
              <a:ext uri="{FF2B5EF4-FFF2-40B4-BE49-F238E27FC236}">
                <a16:creationId xmlns:a16="http://schemas.microsoft.com/office/drawing/2014/main" id="{BF705EB0-8C3A-491B-A6E7-2E3ACBE8AA58}"/>
              </a:ext>
            </a:extLst>
          </p:cNvPr>
          <p:cNvSpPr txBox="1"/>
          <p:nvPr/>
        </p:nvSpPr>
        <p:spPr>
          <a:xfrm>
            <a:off x="1025066" y="1320770"/>
            <a:ext cx="7327359" cy="1323439"/>
          </a:xfrm>
          <a:prstGeom prst="rect">
            <a:avLst/>
          </a:prstGeom>
          <a:noFill/>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大麻だったらいつでも簡単にやめられるでしょ？</a:t>
            </a:r>
            <a:endParaRPr kumimoji="1" lang="en-US" altLang="ja-JP" sz="4000" dirty="0">
              <a:latin typeface="メイリオ" panose="020B0604030504040204" pitchFamily="50" charset="-128"/>
              <a:ea typeface="メイリオ" panose="020B0604030504040204" pitchFamily="50" charset="-128"/>
            </a:endParaRPr>
          </a:p>
        </p:txBody>
      </p:sp>
      <p:pic>
        <p:nvPicPr>
          <p:cNvPr id="7" name="図 1">
            <a:extLst>
              <a:ext uri="{FF2B5EF4-FFF2-40B4-BE49-F238E27FC236}">
                <a16:creationId xmlns:a16="http://schemas.microsoft.com/office/drawing/2014/main" id="{24F49191-3C60-4563-8E03-7FC6B6D7AD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7805" y="615802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BB2EAC5A-A3F8-4D51-9098-72D6BA928032}"/>
              </a:ext>
            </a:extLst>
          </p:cNvPr>
          <p:cNvSpPr txBox="1"/>
          <p:nvPr/>
        </p:nvSpPr>
        <p:spPr>
          <a:xfrm>
            <a:off x="8100556" y="614522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1499253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答え：</a:t>
            </a:r>
            <a:r>
              <a:rPr lang="en-US" altLang="ja-JP" sz="4800" b="1" dirty="0">
                <a:solidFill>
                  <a:srgbClr val="C00000"/>
                </a:solidFill>
                <a:latin typeface="メイリオ" panose="020B0604030504040204" pitchFamily="50" charset="-128"/>
                <a:ea typeface="メイリオ" panose="020B0604030504040204" pitchFamily="50" charset="-128"/>
              </a:rPr>
              <a:t>×NO</a:t>
            </a:r>
            <a:endParaRPr lang="ja-JP" altLang="en-US" sz="4800" b="1" dirty="0">
              <a:solidFill>
                <a:srgbClr val="C0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F705EB0-8C3A-491B-A6E7-2E3ACBE8AA58}"/>
              </a:ext>
            </a:extLst>
          </p:cNvPr>
          <p:cNvSpPr txBox="1"/>
          <p:nvPr/>
        </p:nvSpPr>
        <p:spPr>
          <a:xfrm>
            <a:off x="313899" y="1443596"/>
            <a:ext cx="8666327" cy="2554545"/>
          </a:xfrm>
          <a:prstGeom prst="rect">
            <a:avLst/>
          </a:prstGeom>
          <a:noFill/>
          <a:ln w="38100">
            <a:solidFill>
              <a:schemeClr val="accent5">
                <a:lumMod val="75000"/>
              </a:schemeClr>
            </a:solidFill>
            <a:prstDash val="dash"/>
          </a:ln>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大麻含有成分</a:t>
            </a:r>
            <a:r>
              <a:rPr kumimoji="1" lang="en-US" altLang="ja-JP" sz="4000" dirty="0">
                <a:latin typeface="メイリオ" panose="020B0604030504040204" pitchFamily="50" charset="-128"/>
                <a:ea typeface="メイリオ" panose="020B0604030504040204" pitchFamily="50" charset="-128"/>
              </a:rPr>
              <a:t>THC</a:t>
            </a:r>
            <a:r>
              <a:rPr kumimoji="1" lang="ja-JP" altLang="en-US" sz="4000" dirty="0">
                <a:latin typeface="メイリオ" panose="020B0604030504040204" pitchFamily="50" charset="-128"/>
                <a:ea typeface="メイリオ" panose="020B0604030504040204" pitchFamily="50" charset="-128"/>
              </a:rPr>
              <a:t>には依存性が確認されています。依存は、脳への影響で自分の意志ではやめられなくなった状態のことです。</a:t>
            </a:r>
            <a:endParaRPr kumimoji="1" lang="en-US" altLang="ja-JP" sz="40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F88F6140-2927-4163-8D01-B32AA078F070}"/>
              </a:ext>
            </a:extLst>
          </p:cNvPr>
          <p:cNvSpPr txBox="1"/>
          <p:nvPr/>
        </p:nvSpPr>
        <p:spPr>
          <a:xfrm>
            <a:off x="303228" y="4212625"/>
            <a:ext cx="8666327" cy="1323439"/>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無意識のうちに大麻が最優先の状態に変わってしまい、日常生活が破綻してしまうケースが多数報告されています。</a:t>
            </a:r>
            <a:endParaRPr kumimoji="1"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現在の医療では、大麻への渇望を押さえる特効薬は存在しておらず、薬物の怖さはこの依存形成にあります。</a:t>
            </a:r>
            <a:endParaRPr kumimoji="1" lang="en-US" altLang="ja-JP" sz="2000" dirty="0">
              <a:latin typeface="メイリオ" panose="020B0604030504040204" pitchFamily="50" charset="-128"/>
              <a:ea typeface="メイリオ" panose="020B0604030504040204" pitchFamily="50" charset="-128"/>
            </a:endParaRPr>
          </a:p>
        </p:txBody>
      </p:sp>
      <p:pic>
        <p:nvPicPr>
          <p:cNvPr id="8" name="図 1">
            <a:extLst>
              <a:ext uri="{FF2B5EF4-FFF2-40B4-BE49-F238E27FC236}">
                <a16:creationId xmlns:a16="http://schemas.microsoft.com/office/drawing/2014/main" id="{5D417557-328B-4731-A35B-60F258861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623" y="6049673"/>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0B9DE5F1-1C73-4D48-8EBC-AE10D164DF14}"/>
              </a:ext>
            </a:extLst>
          </p:cNvPr>
          <p:cNvSpPr txBox="1"/>
          <p:nvPr/>
        </p:nvSpPr>
        <p:spPr>
          <a:xfrm>
            <a:off x="7944374" y="6036872"/>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1" name="テキスト ボックス 10">
            <a:extLst>
              <a:ext uri="{FF2B5EF4-FFF2-40B4-BE49-F238E27FC236}">
                <a16:creationId xmlns:a16="http://schemas.microsoft.com/office/drawing/2014/main" id="{248AB62B-C5D5-49ED-B1F5-857464A8444B}"/>
              </a:ext>
            </a:extLst>
          </p:cNvPr>
          <p:cNvSpPr txBox="1"/>
          <p:nvPr/>
        </p:nvSpPr>
        <p:spPr>
          <a:xfrm>
            <a:off x="-51518" y="6394624"/>
            <a:ext cx="9375821" cy="461665"/>
          </a:xfrm>
          <a:prstGeom prst="rect">
            <a:avLst/>
          </a:prstGeom>
          <a:noFill/>
        </p:spPr>
        <p:txBody>
          <a:bodyPr wrap="square">
            <a:spAutoFit/>
          </a:bodyPr>
          <a:lstStyle/>
          <a:p>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出典：厚生労働省ホームページ</a:t>
            </a:r>
            <a:r>
              <a:rPr lang="en-US" altLang="ja-JP"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下記）を加工して作成</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https://www.mhlw.go.jp/seisakunitsuite/bunya/kenkou_iryou/iyakuhin/yakubuturanyou/campaign2023/index_12.html</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97441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4400" b="1" dirty="0">
                <a:latin typeface="メイリオ" panose="020B0604030504040204" pitchFamily="50" charset="-128"/>
                <a:ea typeface="メイリオ" panose="020B0604030504040204" pitchFamily="50" charset="-128"/>
              </a:rPr>
              <a:t>Question</a:t>
            </a:r>
            <a:endParaRPr lang="ja-JP" altLang="en-US" sz="4400" b="1" dirty="0">
              <a:latin typeface="メイリオ" panose="020B0604030504040204" pitchFamily="50" charset="-128"/>
              <a:ea typeface="メイリオ" panose="020B0604030504040204" pitchFamily="50" charset="-128"/>
            </a:endParaRPr>
          </a:p>
        </p:txBody>
      </p:sp>
      <p:pic>
        <p:nvPicPr>
          <p:cNvPr id="3" name="図 2" descr="時計 が含まれている画像&#10;&#10;自動的に生成された説明">
            <a:extLst>
              <a:ext uri="{FF2B5EF4-FFF2-40B4-BE49-F238E27FC236}">
                <a16:creationId xmlns:a16="http://schemas.microsoft.com/office/drawing/2014/main" id="{8EFF8C91-7708-4387-A764-77145585A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119" y="2813345"/>
            <a:ext cx="2945357" cy="3788241"/>
          </a:xfrm>
          <a:prstGeom prst="rect">
            <a:avLst/>
          </a:prstGeom>
        </p:spPr>
      </p:pic>
      <p:pic>
        <p:nvPicPr>
          <p:cNvPr id="6" name="図 5" descr="おもちゃ, レゴ が含まれている画像&#10;&#10;自動的に生成された説明">
            <a:extLst>
              <a:ext uri="{FF2B5EF4-FFF2-40B4-BE49-F238E27FC236}">
                <a16:creationId xmlns:a16="http://schemas.microsoft.com/office/drawing/2014/main" id="{E007F5D4-1F3E-4716-BEF9-05775D06C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642" y="2826989"/>
            <a:ext cx="2945357" cy="3788241"/>
          </a:xfrm>
          <a:prstGeom prst="rect">
            <a:avLst/>
          </a:prstGeom>
        </p:spPr>
      </p:pic>
      <p:sp>
        <p:nvSpPr>
          <p:cNvPr id="5" name="テキスト ボックス 4">
            <a:extLst>
              <a:ext uri="{FF2B5EF4-FFF2-40B4-BE49-F238E27FC236}">
                <a16:creationId xmlns:a16="http://schemas.microsoft.com/office/drawing/2014/main" id="{BF705EB0-8C3A-491B-A6E7-2E3ACBE8AA58}"/>
              </a:ext>
            </a:extLst>
          </p:cNvPr>
          <p:cNvSpPr txBox="1"/>
          <p:nvPr/>
        </p:nvSpPr>
        <p:spPr>
          <a:xfrm>
            <a:off x="1359414" y="1307707"/>
            <a:ext cx="6559410"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１回使っただけでも薬物の</a:t>
            </a:r>
            <a:endParaRPr lang="en-US" altLang="ja-JP" sz="4000" dirty="0">
              <a:latin typeface="メイリオ" panose="020B0604030504040204" pitchFamily="50" charset="-128"/>
              <a:ea typeface="メイリオ" panose="020B0604030504040204" pitchFamily="50" charset="-128"/>
            </a:endParaRPr>
          </a:p>
          <a:p>
            <a:r>
              <a:rPr lang="ja-JP" altLang="en-US" sz="4000" dirty="0">
                <a:latin typeface="メイリオ" panose="020B0604030504040204" pitchFamily="50" charset="-128"/>
                <a:ea typeface="メイリオ" panose="020B0604030504040204" pitchFamily="50" charset="-128"/>
              </a:rPr>
              <a:t>「乱用」になるの？</a:t>
            </a:r>
            <a:endParaRPr kumimoji="1" lang="en-US" altLang="ja-JP" sz="4000" dirty="0">
              <a:latin typeface="メイリオ" panose="020B0604030504040204" pitchFamily="50" charset="-128"/>
              <a:ea typeface="メイリオ" panose="020B0604030504040204" pitchFamily="50" charset="-128"/>
            </a:endParaRPr>
          </a:p>
        </p:txBody>
      </p:sp>
      <p:pic>
        <p:nvPicPr>
          <p:cNvPr id="7" name="図 1">
            <a:extLst>
              <a:ext uri="{FF2B5EF4-FFF2-40B4-BE49-F238E27FC236}">
                <a16:creationId xmlns:a16="http://schemas.microsoft.com/office/drawing/2014/main" id="{9AEE15BE-F538-4CAD-9CA4-603651C769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7805" y="615802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A08E755E-3BD0-4CCE-B87E-4EED859BDB7A}"/>
              </a:ext>
            </a:extLst>
          </p:cNvPr>
          <p:cNvSpPr txBox="1"/>
          <p:nvPr/>
        </p:nvSpPr>
        <p:spPr>
          <a:xfrm>
            <a:off x="8100556" y="614522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1870023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答え：</a:t>
            </a:r>
            <a:r>
              <a:rPr lang="ja-JP" altLang="en-US" sz="4800" b="1" dirty="0">
                <a:solidFill>
                  <a:srgbClr val="C00000"/>
                </a:solidFill>
                <a:latin typeface="メイリオ" panose="020B0604030504040204" pitchFamily="50" charset="-128"/>
                <a:ea typeface="メイリオ" panose="020B0604030504040204" pitchFamily="50" charset="-128"/>
              </a:rPr>
              <a:t>〇</a:t>
            </a:r>
            <a:r>
              <a:rPr lang="en-US" altLang="ja-JP" sz="4800" b="1" dirty="0">
                <a:solidFill>
                  <a:srgbClr val="C00000"/>
                </a:solidFill>
                <a:latin typeface="メイリオ" panose="020B0604030504040204" pitchFamily="50" charset="-128"/>
                <a:ea typeface="メイリオ" panose="020B0604030504040204" pitchFamily="50" charset="-128"/>
              </a:rPr>
              <a:t>Yes</a:t>
            </a:r>
            <a:endParaRPr lang="ja-JP" altLang="en-US" sz="4800" b="1" dirty="0">
              <a:solidFill>
                <a:srgbClr val="C0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F705EB0-8C3A-491B-A6E7-2E3ACBE8AA58}"/>
              </a:ext>
            </a:extLst>
          </p:cNvPr>
          <p:cNvSpPr txBox="1"/>
          <p:nvPr/>
        </p:nvSpPr>
        <p:spPr>
          <a:xfrm>
            <a:off x="313899" y="1443596"/>
            <a:ext cx="8666327" cy="1938992"/>
          </a:xfrm>
          <a:prstGeom prst="rect">
            <a:avLst/>
          </a:prstGeom>
          <a:noFill/>
          <a:ln w="38100">
            <a:solidFill>
              <a:schemeClr val="accent5">
                <a:lumMod val="75000"/>
              </a:schemeClr>
            </a:solidFill>
            <a:prstDash val="dash"/>
          </a:ln>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乱用とは、ルールや法律に反して薬物を使用すること。回数は無関係なので、１回の使用でも薬物乱用です。</a:t>
            </a:r>
            <a:endParaRPr kumimoji="1" lang="en-US" altLang="ja-JP" sz="40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F88F6140-2927-4163-8D01-B32AA078F070}"/>
              </a:ext>
            </a:extLst>
          </p:cNvPr>
          <p:cNvSpPr txBox="1"/>
          <p:nvPr/>
        </p:nvSpPr>
        <p:spPr>
          <a:xfrm>
            <a:off x="303228" y="4103441"/>
            <a:ext cx="8666327" cy="1938992"/>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薬物乱用とは、大麻をはじめ、覚醒剤など禁止されている薬物やシンナーなどの化学物質を不正な目的や方法で使用することです。また、風邪薬や睡眠薬などの医薬品も、本来の治療目的からはずれて使用した場合は薬物乱用にあたります。どれも回数は関係ありません。大麻も「１回だけだからいいか」という軽い気持ちで吸ってしまうと、「乱用」にあたり、持っているだけでも処罰されます。</a:t>
            </a:r>
            <a:endParaRPr lang="en-US" altLang="ja-JP" sz="2000" dirty="0">
              <a:latin typeface="メイリオ" panose="020B0604030504040204" pitchFamily="50" charset="-128"/>
              <a:ea typeface="メイリオ" panose="020B0604030504040204" pitchFamily="50" charset="-128"/>
            </a:endParaRPr>
          </a:p>
        </p:txBody>
      </p:sp>
      <p:pic>
        <p:nvPicPr>
          <p:cNvPr id="8" name="図 1">
            <a:extLst>
              <a:ext uri="{FF2B5EF4-FFF2-40B4-BE49-F238E27FC236}">
                <a16:creationId xmlns:a16="http://schemas.microsoft.com/office/drawing/2014/main" id="{EF70E709-FD08-4AB7-A7B9-9BA46C937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0000" y="6222759"/>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405404C5-8372-4EB9-822E-9C91060E5284}"/>
              </a:ext>
            </a:extLst>
          </p:cNvPr>
          <p:cNvSpPr txBox="1"/>
          <p:nvPr/>
        </p:nvSpPr>
        <p:spPr>
          <a:xfrm>
            <a:off x="8022751" y="6209958"/>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1" name="テキスト ボックス 10">
            <a:extLst>
              <a:ext uri="{FF2B5EF4-FFF2-40B4-BE49-F238E27FC236}">
                <a16:creationId xmlns:a16="http://schemas.microsoft.com/office/drawing/2014/main" id="{DCCB252E-F91D-48F5-9BAC-B5901C4D6DEC}"/>
              </a:ext>
            </a:extLst>
          </p:cNvPr>
          <p:cNvSpPr txBox="1"/>
          <p:nvPr/>
        </p:nvSpPr>
        <p:spPr>
          <a:xfrm>
            <a:off x="-51518" y="6394624"/>
            <a:ext cx="9375821" cy="461665"/>
          </a:xfrm>
          <a:prstGeom prst="rect">
            <a:avLst/>
          </a:prstGeom>
          <a:noFill/>
        </p:spPr>
        <p:txBody>
          <a:bodyPr wrap="square">
            <a:spAutoFit/>
          </a:bodyPr>
          <a:lstStyle/>
          <a:p>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出典：厚生労働省ホームページ</a:t>
            </a:r>
            <a:r>
              <a:rPr lang="en-US" altLang="ja-JP"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下記）を加工して作成</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https://www.mhlw.go.jp/seisakunitsuite/bunya/kenkou_iryou/iyakuhin/yakubuturanyou/campaign2023/index_12.html</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31339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4400" b="1" dirty="0">
                <a:latin typeface="メイリオ" panose="020B0604030504040204" pitchFamily="50" charset="-128"/>
                <a:ea typeface="メイリオ" panose="020B0604030504040204" pitchFamily="50" charset="-128"/>
              </a:rPr>
              <a:t>Question</a:t>
            </a:r>
            <a:endParaRPr lang="ja-JP" altLang="en-US" sz="4400" b="1" dirty="0">
              <a:latin typeface="メイリオ" panose="020B0604030504040204" pitchFamily="50" charset="-128"/>
              <a:ea typeface="メイリオ" panose="020B0604030504040204" pitchFamily="50" charset="-128"/>
            </a:endParaRPr>
          </a:p>
        </p:txBody>
      </p:sp>
      <p:pic>
        <p:nvPicPr>
          <p:cNvPr id="3" name="図 2" descr="時計 が含まれている画像&#10;&#10;自動的に生成された説明">
            <a:extLst>
              <a:ext uri="{FF2B5EF4-FFF2-40B4-BE49-F238E27FC236}">
                <a16:creationId xmlns:a16="http://schemas.microsoft.com/office/drawing/2014/main" id="{8EFF8C91-7708-4387-A764-77145585A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119" y="2813345"/>
            <a:ext cx="2945357" cy="3788241"/>
          </a:xfrm>
          <a:prstGeom prst="rect">
            <a:avLst/>
          </a:prstGeom>
        </p:spPr>
      </p:pic>
      <p:pic>
        <p:nvPicPr>
          <p:cNvPr id="6" name="図 5" descr="おもちゃ, レゴ が含まれている画像&#10;&#10;自動的に生成された説明">
            <a:extLst>
              <a:ext uri="{FF2B5EF4-FFF2-40B4-BE49-F238E27FC236}">
                <a16:creationId xmlns:a16="http://schemas.microsoft.com/office/drawing/2014/main" id="{E007F5D4-1F3E-4716-BEF9-05775D06C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642" y="2826989"/>
            <a:ext cx="2945357" cy="3788241"/>
          </a:xfrm>
          <a:prstGeom prst="rect">
            <a:avLst/>
          </a:prstGeom>
        </p:spPr>
      </p:pic>
      <p:sp>
        <p:nvSpPr>
          <p:cNvPr id="5" name="テキスト ボックス 4">
            <a:extLst>
              <a:ext uri="{FF2B5EF4-FFF2-40B4-BE49-F238E27FC236}">
                <a16:creationId xmlns:a16="http://schemas.microsoft.com/office/drawing/2014/main" id="{BF705EB0-8C3A-491B-A6E7-2E3ACBE8AA58}"/>
              </a:ext>
            </a:extLst>
          </p:cNvPr>
          <p:cNvSpPr txBox="1"/>
          <p:nvPr/>
        </p:nvSpPr>
        <p:spPr>
          <a:xfrm>
            <a:off x="1025066" y="1320770"/>
            <a:ext cx="7327359"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お酒やタバコの方が体に悪いって言うよね？</a:t>
            </a:r>
            <a:endParaRPr kumimoji="1" lang="en-US" altLang="ja-JP" sz="4000" dirty="0">
              <a:latin typeface="メイリオ" panose="020B0604030504040204" pitchFamily="50" charset="-128"/>
              <a:ea typeface="メイリオ" panose="020B0604030504040204" pitchFamily="50" charset="-128"/>
            </a:endParaRPr>
          </a:p>
        </p:txBody>
      </p:sp>
      <p:pic>
        <p:nvPicPr>
          <p:cNvPr id="7" name="図 1">
            <a:extLst>
              <a:ext uri="{FF2B5EF4-FFF2-40B4-BE49-F238E27FC236}">
                <a16:creationId xmlns:a16="http://schemas.microsoft.com/office/drawing/2014/main" id="{9AEE15BE-F538-4CAD-9CA4-603651C769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7805" y="615802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A08E755E-3BD0-4CCE-B87E-4EED859BDB7A}"/>
              </a:ext>
            </a:extLst>
          </p:cNvPr>
          <p:cNvSpPr txBox="1"/>
          <p:nvPr/>
        </p:nvSpPr>
        <p:spPr>
          <a:xfrm>
            <a:off x="8100556" y="614522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2125551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答え：</a:t>
            </a:r>
            <a:r>
              <a:rPr lang="en-US" altLang="ja-JP" sz="4800" b="1" dirty="0">
                <a:solidFill>
                  <a:srgbClr val="C00000"/>
                </a:solidFill>
                <a:latin typeface="メイリオ" panose="020B0604030504040204" pitchFamily="50" charset="-128"/>
                <a:ea typeface="メイリオ" panose="020B0604030504040204" pitchFamily="50" charset="-128"/>
              </a:rPr>
              <a:t>×NO</a:t>
            </a:r>
            <a:endParaRPr lang="ja-JP" altLang="en-US" sz="4800" b="1" dirty="0">
              <a:solidFill>
                <a:srgbClr val="C0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F705EB0-8C3A-491B-A6E7-2E3ACBE8AA58}"/>
              </a:ext>
            </a:extLst>
          </p:cNvPr>
          <p:cNvSpPr txBox="1"/>
          <p:nvPr/>
        </p:nvSpPr>
        <p:spPr>
          <a:xfrm>
            <a:off x="313899" y="1443596"/>
            <a:ext cx="8666327" cy="1938992"/>
          </a:xfrm>
          <a:prstGeom prst="rect">
            <a:avLst/>
          </a:prstGeom>
          <a:noFill/>
          <a:ln w="38100">
            <a:solidFill>
              <a:schemeClr val="accent5">
                <a:lumMod val="75000"/>
              </a:schemeClr>
            </a:solidFill>
            <a:prstDash val="dash"/>
          </a:ln>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お酒やタバコより大麻の方が安全という情報はうそ。タバコやお酒にはない深刻な健康被害があります。</a:t>
            </a:r>
            <a:endParaRPr kumimoji="1" lang="en-US" altLang="ja-JP" sz="40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F88F6140-2927-4163-8D01-B32AA078F070}"/>
              </a:ext>
            </a:extLst>
          </p:cNvPr>
          <p:cNvSpPr txBox="1"/>
          <p:nvPr/>
        </p:nvSpPr>
        <p:spPr>
          <a:xfrm>
            <a:off x="303228" y="4103441"/>
            <a:ext cx="8666327" cy="2246769"/>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お酒もタバコも、大麻を含む薬物も、すべて依存性や健康被害がある危険な存在です。単純比較はできません。</a:t>
            </a:r>
            <a:endParaRPr lang="en-US" altLang="ja-JP" sz="2000" dirty="0">
              <a:latin typeface="メイリオ" panose="020B0604030504040204" pitchFamily="50" charset="-128"/>
              <a:ea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rPr>
              <a:t>WHO</a:t>
            </a:r>
            <a:r>
              <a:rPr lang="ja-JP" altLang="en-US" sz="2000" dirty="0">
                <a:latin typeface="メイリオ" panose="020B0604030504040204" pitchFamily="50" charset="-128"/>
                <a:ea typeface="メイリオ" panose="020B0604030504040204" pitchFamily="50" charset="-128"/>
              </a:rPr>
              <a:t>は大麻の害として脳機能の障害や呼吸器の障害、精神病のリスク増大を挙げています。</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大麻の影響で交通事故が増加する傾向も指摘されており、アメリカで大麻を認めた州と認めていない州を比べると交通事故の発生率が５．２％高い結果に。</a:t>
            </a:r>
            <a:endParaRPr lang="en-US" altLang="ja-JP" sz="2000" dirty="0">
              <a:latin typeface="メイリオ" panose="020B0604030504040204" pitchFamily="50" charset="-128"/>
              <a:ea typeface="メイリオ" panose="020B0604030504040204" pitchFamily="50" charset="-128"/>
            </a:endParaRPr>
          </a:p>
        </p:txBody>
      </p:sp>
      <p:pic>
        <p:nvPicPr>
          <p:cNvPr id="8" name="図 1">
            <a:extLst>
              <a:ext uri="{FF2B5EF4-FFF2-40B4-BE49-F238E27FC236}">
                <a16:creationId xmlns:a16="http://schemas.microsoft.com/office/drawing/2014/main" id="{EF70E709-FD08-4AB7-A7B9-9BA46C937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0000" y="6222759"/>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405404C5-8372-4EB9-822E-9C91060E5284}"/>
              </a:ext>
            </a:extLst>
          </p:cNvPr>
          <p:cNvSpPr txBox="1"/>
          <p:nvPr/>
        </p:nvSpPr>
        <p:spPr>
          <a:xfrm>
            <a:off x="8022751" y="6209958"/>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1" name="テキスト ボックス 10">
            <a:extLst>
              <a:ext uri="{FF2B5EF4-FFF2-40B4-BE49-F238E27FC236}">
                <a16:creationId xmlns:a16="http://schemas.microsoft.com/office/drawing/2014/main" id="{DCCB252E-F91D-48F5-9BAC-B5901C4D6DEC}"/>
              </a:ext>
            </a:extLst>
          </p:cNvPr>
          <p:cNvSpPr txBox="1"/>
          <p:nvPr/>
        </p:nvSpPr>
        <p:spPr>
          <a:xfrm>
            <a:off x="-51518" y="6394624"/>
            <a:ext cx="9375821" cy="461665"/>
          </a:xfrm>
          <a:prstGeom prst="rect">
            <a:avLst/>
          </a:prstGeom>
          <a:noFill/>
        </p:spPr>
        <p:txBody>
          <a:bodyPr wrap="square">
            <a:spAutoFit/>
          </a:bodyPr>
          <a:lstStyle/>
          <a:p>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出典：厚生労働省ホームページ</a:t>
            </a:r>
            <a:r>
              <a:rPr lang="en-US" altLang="ja-JP"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下記）を加工して作成</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https://www.mhlw.go.jp/seisakunitsuite/bunya/kenkou_iryou/iyakuhin/yakubuturanyou/campaign2023/index_12.html</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7638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6" name="Text Box 5">
            <a:extLst>
              <a:ext uri="{FF2B5EF4-FFF2-40B4-BE49-F238E27FC236}">
                <a16:creationId xmlns:a16="http://schemas.microsoft.com/office/drawing/2014/main" id="{B18E70EF-DA91-4990-B2A2-17D4423DBBDE}"/>
              </a:ext>
            </a:extLst>
          </p:cNvPr>
          <p:cNvSpPr txBox="1">
            <a:spLocks noChangeArrowheads="1"/>
          </p:cNvSpPr>
          <p:nvPr/>
        </p:nvSpPr>
        <p:spPr bwMode="auto">
          <a:xfrm>
            <a:off x="554037" y="1750628"/>
            <a:ext cx="8035925" cy="1785104"/>
          </a:xfrm>
          <a:prstGeom prst="rect">
            <a:avLst/>
          </a:prstGeom>
          <a:noFill/>
          <a:ln w="38100">
            <a:solidFill>
              <a:schemeClr val="tx1"/>
            </a:solidFill>
            <a:prstDash val="dash"/>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just">
              <a:lnSpc>
                <a:spcPct val="140000"/>
              </a:lnSpc>
              <a:spcBef>
                <a:spcPct val="0"/>
              </a:spcBef>
              <a:buFontTx/>
              <a:buNone/>
            </a:pPr>
            <a:r>
              <a:rPr lang="ja-JP" altLang="en-US" sz="2000" dirty="0">
                <a:solidFill>
                  <a:srgbClr val="000000"/>
                </a:solidFill>
                <a:latin typeface="メイリオ" panose="020B0604030504040204" pitchFamily="50" charset="-128"/>
                <a:ea typeface="メイリオ" panose="020B0604030504040204" pitchFamily="50" charset="-128"/>
              </a:rPr>
              <a:t>（副作用の例）</a:t>
            </a:r>
            <a:endParaRPr lang="en-US" altLang="ja-JP" sz="2000" dirty="0">
              <a:solidFill>
                <a:srgbClr val="000000"/>
              </a:solidFill>
              <a:latin typeface="メイリオ" panose="020B0604030504040204" pitchFamily="50" charset="-128"/>
              <a:ea typeface="メイリオ" panose="020B0604030504040204" pitchFamily="50" charset="-128"/>
            </a:endParaRPr>
          </a:p>
          <a:p>
            <a:pPr algn="just">
              <a:lnSpc>
                <a:spcPct val="140000"/>
              </a:lnSpc>
              <a:spcBef>
                <a:spcPct val="0"/>
              </a:spcBef>
              <a:buFontTx/>
              <a:buNone/>
            </a:pPr>
            <a:r>
              <a:rPr lang="ja-JP" altLang="en-US" sz="2000" dirty="0">
                <a:solidFill>
                  <a:srgbClr val="000000"/>
                </a:solidFill>
                <a:latin typeface="メイリオ" panose="020B0604030504040204" pitchFamily="50" charset="-128"/>
                <a:ea typeface="メイリオ" panose="020B0604030504040204" pitchFamily="50" charset="-128"/>
              </a:rPr>
              <a:t>・ねむくなる　・体がかゆくなる　・赤いボツボツができる</a:t>
            </a:r>
          </a:p>
          <a:p>
            <a:pPr algn="just">
              <a:lnSpc>
                <a:spcPct val="140000"/>
              </a:lnSpc>
              <a:spcBef>
                <a:spcPct val="0"/>
              </a:spcBef>
              <a:buFontTx/>
              <a:buNone/>
            </a:pPr>
            <a:r>
              <a:rPr lang="ja-JP" altLang="en-US" sz="2000" dirty="0">
                <a:solidFill>
                  <a:srgbClr val="000000"/>
                </a:solidFill>
                <a:latin typeface="メイリオ" panose="020B0604030504040204" pitchFamily="50" charset="-128"/>
                <a:ea typeface="メイリオ" panose="020B0604030504040204" pitchFamily="50" charset="-128"/>
              </a:rPr>
              <a:t>・胃がムカムカする　・おなかが痛くなる　・きもちが悪い</a:t>
            </a:r>
          </a:p>
          <a:p>
            <a:pPr algn="just">
              <a:lnSpc>
                <a:spcPct val="140000"/>
              </a:lnSpc>
              <a:spcBef>
                <a:spcPct val="0"/>
              </a:spcBef>
              <a:buFontTx/>
              <a:buNone/>
            </a:pPr>
            <a:r>
              <a:rPr lang="ja-JP" altLang="en-US" sz="2000" dirty="0">
                <a:solidFill>
                  <a:srgbClr val="000000"/>
                </a:solidFill>
                <a:latin typeface="メイリオ" panose="020B0604030504040204" pitchFamily="50" charset="-128"/>
                <a:ea typeface="メイリオ" panose="020B0604030504040204" pitchFamily="50" charset="-128"/>
              </a:rPr>
              <a:t>・頭がふらふらする　・胸がドキドキする　　</a:t>
            </a:r>
            <a:r>
              <a:rPr lang="en-US" altLang="ja-JP" sz="2000" dirty="0">
                <a:solidFill>
                  <a:srgbClr val="000000"/>
                </a:solidFill>
                <a:latin typeface="メイリオ" panose="020B0604030504040204" pitchFamily="50" charset="-128"/>
                <a:ea typeface="メイリオ" panose="020B0604030504040204" pitchFamily="50" charset="-128"/>
              </a:rPr>
              <a:t>･･･</a:t>
            </a:r>
            <a:r>
              <a:rPr lang="ja-JP" altLang="en-US" sz="2000" dirty="0">
                <a:solidFill>
                  <a:srgbClr val="000000"/>
                </a:solidFill>
                <a:latin typeface="メイリオ" panose="020B0604030504040204" pitchFamily="50" charset="-128"/>
                <a:ea typeface="メイリオ" panose="020B0604030504040204" pitchFamily="50" charset="-128"/>
              </a:rPr>
              <a:t>などなど</a:t>
            </a:r>
          </a:p>
        </p:txBody>
      </p:sp>
      <p:pic>
        <p:nvPicPr>
          <p:cNvPr id="9" name="Picture 3" descr="hakase[1]">
            <a:extLst>
              <a:ext uri="{FF2B5EF4-FFF2-40B4-BE49-F238E27FC236}">
                <a16:creationId xmlns:a16="http://schemas.microsoft.com/office/drawing/2014/main" id="{3C20A463-2140-44E8-B09D-7DB8EB42F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657" y="4933670"/>
            <a:ext cx="207626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
            <a:extLst>
              <a:ext uri="{FF2B5EF4-FFF2-40B4-BE49-F238E27FC236}">
                <a16:creationId xmlns:a16="http://schemas.microsoft.com/office/drawing/2014/main" id="{CC057F7E-6D63-4198-8CA9-C10BC66D8D90}"/>
              </a:ext>
            </a:extLst>
          </p:cNvPr>
          <p:cNvSpPr txBox="1">
            <a:spLocks noChangeArrowheads="1"/>
          </p:cNvSpPr>
          <p:nvPr/>
        </p:nvSpPr>
        <p:spPr bwMode="auto">
          <a:xfrm>
            <a:off x="-17027" y="0"/>
            <a:ext cx="9161027" cy="1569660"/>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b="1" dirty="0">
                <a:solidFill>
                  <a:srgbClr val="000000"/>
                </a:solidFill>
                <a:latin typeface="メイリオ" panose="020B0604030504040204" pitchFamily="50" charset="-128"/>
                <a:ea typeface="メイリオ" panose="020B0604030504040204" pitchFamily="50" charset="-128"/>
              </a:rPr>
              <a:t>「体に負担をかけること」を</a:t>
            </a:r>
            <a:endParaRPr lang="en-US" altLang="ja-JP" sz="4800" b="1" dirty="0">
              <a:solidFill>
                <a:srgbClr val="000000"/>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4800" b="1" u="sng" dirty="0">
                <a:solidFill>
                  <a:srgbClr val="C00000"/>
                </a:solidFill>
                <a:latin typeface="メイリオ" panose="020B0604030504040204" pitchFamily="50" charset="-128"/>
                <a:ea typeface="メイリオ" panose="020B0604030504040204" pitchFamily="50" charset="-128"/>
              </a:rPr>
              <a:t>副作用</a:t>
            </a:r>
            <a:endParaRPr lang="ja-JP" altLang="en-US" sz="4800" b="1" dirty="0">
              <a:solidFill>
                <a:srgbClr val="000000"/>
              </a:solidFill>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67C7603C-5B07-40F5-B026-4DCA120164FA}"/>
              </a:ext>
            </a:extLst>
          </p:cNvPr>
          <p:cNvGrpSpPr/>
          <p:nvPr/>
        </p:nvGrpSpPr>
        <p:grpSpPr>
          <a:xfrm>
            <a:off x="5542803" y="3657238"/>
            <a:ext cx="3503488" cy="1240745"/>
            <a:chOff x="5542803" y="3657238"/>
            <a:chExt cx="3503488" cy="1240745"/>
          </a:xfrm>
        </p:grpSpPr>
        <p:sp>
          <p:nvSpPr>
            <p:cNvPr id="18" name="思考の吹き出し: 雲形 17">
              <a:extLst>
                <a:ext uri="{FF2B5EF4-FFF2-40B4-BE49-F238E27FC236}">
                  <a16:creationId xmlns:a16="http://schemas.microsoft.com/office/drawing/2014/main" id="{73D95C1A-C3C6-4A1D-A13B-A531A86EDE85}"/>
                </a:ext>
              </a:extLst>
            </p:cNvPr>
            <p:cNvSpPr/>
            <p:nvPr/>
          </p:nvSpPr>
          <p:spPr>
            <a:xfrm>
              <a:off x="5542803" y="3657238"/>
              <a:ext cx="3503488" cy="1240745"/>
            </a:xfrm>
            <a:prstGeom prst="cloudCallout">
              <a:avLst>
                <a:gd name="adj1" fmla="val -53704"/>
                <a:gd name="adj2" fmla="val -6250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 Box 5">
              <a:extLst>
                <a:ext uri="{FF2B5EF4-FFF2-40B4-BE49-F238E27FC236}">
                  <a16:creationId xmlns:a16="http://schemas.microsoft.com/office/drawing/2014/main" id="{0F1A5E2D-EA07-420A-B384-7AFDA0BD146D}"/>
                </a:ext>
              </a:extLst>
            </p:cNvPr>
            <p:cNvSpPr txBox="1">
              <a:spLocks noChangeArrowheads="1"/>
            </p:cNvSpPr>
            <p:nvPr/>
          </p:nvSpPr>
          <p:spPr bwMode="auto">
            <a:xfrm>
              <a:off x="5903258" y="3910075"/>
              <a:ext cx="3012141" cy="790601"/>
            </a:xfrm>
            <a:prstGeom prst="rect">
              <a:avLst/>
            </a:prstGeom>
            <a:noFill/>
            <a:ln w="38100">
              <a:noFill/>
              <a:prstDash val="dash"/>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just">
                <a:lnSpc>
                  <a:spcPts val="2700"/>
                </a:lnSpc>
                <a:spcBef>
                  <a:spcPct val="0"/>
                </a:spcBef>
                <a:buFontTx/>
                <a:buNone/>
              </a:pPr>
              <a:r>
                <a:rPr lang="ja-JP" altLang="en-US" sz="2400" b="1" dirty="0">
                  <a:solidFill>
                    <a:srgbClr val="000000"/>
                  </a:solidFill>
                  <a:latin typeface="メイリオ" panose="020B0604030504040204" pitchFamily="50" charset="-128"/>
                  <a:ea typeface="メイリオ" panose="020B0604030504040204" pitchFamily="50" charset="-128"/>
                </a:rPr>
                <a:t>意識障害・肝障害・救急搬送・・・</a:t>
              </a:r>
            </a:p>
          </p:txBody>
        </p:sp>
      </p:grpSp>
      <p:grpSp>
        <p:nvGrpSpPr>
          <p:cNvPr id="15" name="グループ化 14">
            <a:extLst>
              <a:ext uri="{FF2B5EF4-FFF2-40B4-BE49-F238E27FC236}">
                <a16:creationId xmlns:a16="http://schemas.microsoft.com/office/drawing/2014/main" id="{3240D871-E8E5-4015-A15F-AE551D49DB00}"/>
              </a:ext>
            </a:extLst>
          </p:cNvPr>
          <p:cNvGrpSpPr/>
          <p:nvPr/>
        </p:nvGrpSpPr>
        <p:grpSpPr>
          <a:xfrm>
            <a:off x="347741" y="3670202"/>
            <a:ext cx="5017257" cy="3183042"/>
            <a:chOff x="164092" y="4078279"/>
            <a:chExt cx="4359058" cy="2765468"/>
          </a:xfrm>
        </p:grpSpPr>
        <p:sp>
          <p:nvSpPr>
            <p:cNvPr id="16" name="爆発 2 3">
              <a:extLst>
                <a:ext uri="{FF2B5EF4-FFF2-40B4-BE49-F238E27FC236}">
                  <a16:creationId xmlns:a16="http://schemas.microsoft.com/office/drawing/2014/main" id="{DA71251C-1959-4748-8C92-755BC0580E17}"/>
                </a:ext>
              </a:extLst>
            </p:cNvPr>
            <p:cNvSpPr>
              <a:spLocks noChangeArrowheads="1"/>
            </p:cNvSpPr>
            <p:nvPr/>
          </p:nvSpPr>
          <p:spPr bwMode="auto">
            <a:xfrm>
              <a:off x="164092" y="4078279"/>
              <a:ext cx="4359058" cy="2765468"/>
            </a:xfrm>
            <a:prstGeom prst="irregularSeal2">
              <a:avLst/>
            </a:prstGeom>
            <a:solidFill>
              <a:srgbClr val="FFC000"/>
            </a:solid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highlight>
                  <a:srgbClr val="FFFF00"/>
                </a:highlight>
              </a:endParaRPr>
            </a:p>
          </p:txBody>
        </p:sp>
        <p:sp>
          <p:nvSpPr>
            <p:cNvPr id="17" name="テキスト ボックス 2">
              <a:extLst>
                <a:ext uri="{FF2B5EF4-FFF2-40B4-BE49-F238E27FC236}">
                  <a16:creationId xmlns:a16="http://schemas.microsoft.com/office/drawing/2014/main" id="{9D021C1F-DCF1-472C-A62D-37EEE9A0C201}"/>
                </a:ext>
              </a:extLst>
            </p:cNvPr>
            <p:cNvSpPr txBox="1">
              <a:spLocks noChangeArrowheads="1"/>
            </p:cNvSpPr>
            <p:nvPr/>
          </p:nvSpPr>
          <p:spPr bwMode="auto">
            <a:xfrm>
              <a:off x="886737" y="5042999"/>
              <a:ext cx="3064276" cy="100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nSpc>
                  <a:spcPct val="150000"/>
                </a:lnSpc>
                <a:spcBef>
                  <a:spcPct val="0"/>
                </a:spcBef>
                <a:buFontTx/>
                <a:buNone/>
              </a:pPr>
              <a:r>
                <a:rPr kumimoji="1" lang="ja-JP" altLang="en-US" sz="2400" b="1" dirty="0">
                  <a:solidFill>
                    <a:srgbClr val="C00000"/>
                  </a:solidFill>
                  <a:latin typeface="メイリオ" panose="020B0604030504040204" pitchFamily="50" charset="-128"/>
                  <a:ea typeface="メイリオ" panose="020B0604030504040204" pitchFamily="50" charset="-128"/>
                </a:rPr>
                <a:t>お薬を勝手に飲むことはとても危険です！</a:t>
              </a:r>
            </a:p>
          </p:txBody>
        </p:sp>
      </p:grpSp>
    </p:spTree>
    <p:extLst>
      <p:ext uri="{BB962C8B-B14F-4D97-AF65-F5344CB8AC3E}">
        <p14:creationId xmlns:p14="http://schemas.microsoft.com/office/powerpoint/2010/main" val="402426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4400" b="1" dirty="0">
                <a:latin typeface="メイリオ" panose="020B0604030504040204" pitchFamily="50" charset="-128"/>
                <a:ea typeface="メイリオ" panose="020B0604030504040204" pitchFamily="50" charset="-128"/>
              </a:rPr>
              <a:t>Question</a:t>
            </a:r>
            <a:endParaRPr lang="ja-JP" altLang="en-US" sz="4400" b="1" dirty="0">
              <a:latin typeface="メイリオ" panose="020B0604030504040204" pitchFamily="50" charset="-128"/>
              <a:ea typeface="メイリオ" panose="020B0604030504040204" pitchFamily="50" charset="-128"/>
            </a:endParaRPr>
          </a:p>
        </p:txBody>
      </p:sp>
      <p:pic>
        <p:nvPicPr>
          <p:cNvPr id="3" name="図 2" descr="時計 が含まれている画像&#10;&#10;自動的に生成された説明">
            <a:extLst>
              <a:ext uri="{FF2B5EF4-FFF2-40B4-BE49-F238E27FC236}">
                <a16:creationId xmlns:a16="http://schemas.microsoft.com/office/drawing/2014/main" id="{8EFF8C91-7708-4387-A764-77145585A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119" y="2813345"/>
            <a:ext cx="2945357" cy="3788241"/>
          </a:xfrm>
          <a:prstGeom prst="rect">
            <a:avLst/>
          </a:prstGeom>
        </p:spPr>
      </p:pic>
      <p:pic>
        <p:nvPicPr>
          <p:cNvPr id="6" name="図 5" descr="おもちゃ, レゴ が含まれている画像&#10;&#10;自動的に生成された説明">
            <a:extLst>
              <a:ext uri="{FF2B5EF4-FFF2-40B4-BE49-F238E27FC236}">
                <a16:creationId xmlns:a16="http://schemas.microsoft.com/office/drawing/2014/main" id="{E007F5D4-1F3E-4716-BEF9-05775D06C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642" y="2826989"/>
            <a:ext cx="2945357" cy="3788241"/>
          </a:xfrm>
          <a:prstGeom prst="rect">
            <a:avLst/>
          </a:prstGeom>
        </p:spPr>
      </p:pic>
      <p:sp>
        <p:nvSpPr>
          <p:cNvPr id="5" name="テキスト ボックス 4">
            <a:extLst>
              <a:ext uri="{FF2B5EF4-FFF2-40B4-BE49-F238E27FC236}">
                <a16:creationId xmlns:a16="http://schemas.microsoft.com/office/drawing/2014/main" id="{BF705EB0-8C3A-491B-A6E7-2E3ACBE8AA58}"/>
              </a:ext>
            </a:extLst>
          </p:cNvPr>
          <p:cNvSpPr txBox="1"/>
          <p:nvPr/>
        </p:nvSpPr>
        <p:spPr>
          <a:xfrm>
            <a:off x="1025066" y="1320770"/>
            <a:ext cx="7327359"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大麻を吸うとうつに効くんだよね？</a:t>
            </a:r>
            <a:endParaRPr kumimoji="1" lang="en-US" altLang="ja-JP" sz="4000" dirty="0">
              <a:latin typeface="メイリオ" panose="020B0604030504040204" pitchFamily="50" charset="-128"/>
              <a:ea typeface="メイリオ" panose="020B0604030504040204" pitchFamily="50" charset="-128"/>
            </a:endParaRPr>
          </a:p>
        </p:txBody>
      </p:sp>
      <p:pic>
        <p:nvPicPr>
          <p:cNvPr id="7" name="図 1">
            <a:extLst>
              <a:ext uri="{FF2B5EF4-FFF2-40B4-BE49-F238E27FC236}">
                <a16:creationId xmlns:a16="http://schemas.microsoft.com/office/drawing/2014/main" id="{9AEE15BE-F538-4CAD-9CA4-603651C769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7805" y="615802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A08E755E-3BD0-4CCE-B87E-4EED859BDB7A}"/>
              </a:ext>
            </a:extLst>
          </p:cNvPr>
          <p:cNvSpPr txBox="1"/>
          <p:nvPr/>
        </p:nvSpPr>
        <p:spPr>
          <a:xfrm>
            <a:off x="8100556" y="614522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747452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答え：</a:t>
            </a:r>
            <a:r>
              <a:rPr lang="en-US" altLang="ja-JP" sz="4800" b="1" dirty="0">
                <a:solidFill>
                  <a:srgbClr val="C00000"/>
                </a:solidFill>
                <a:latin typeface="メイリオ" panose="020B0604030504040204" pitchFamily="50" charset="-128"/>
                <a:ea typeface="メイリオ" panose="020B0604030504040204" pitchFamily="50" charset="-128"/>
              </a:rPr>
              <a:t>×NO</a:t>
            </a:r>
            <a:endParaRPr lang="ja-JP" altLang="en-US" sz="4800" b="1" dirty="0">
              <a:solidFill>
                <a:srgbClr val="C0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F705EB0-8C3A-491B-A6E7-2E3ACBE8AA58}"/>
              </a:ext>
            </a:extLst>
          </p:cNvPr>
          <p:cNvSpPr txBox="1"/>
          <p:nvPr/>
        </p:nvSpPr>
        <p:spPr>
          <a:xfrm>
            <a:off x="313899" y="1443596"/>
            <a:ext cx="8666327" cy="1323439"/>
          </a:xfrm>
          <a:prstGeom prst="rect">
            <a:avLst/>
          </a:prstGeom>
          <a:noFill/>
          <a:ln w="38100">
            <a:solidFill>
              <a:schemeClr val="accent5">
                <a:lumMod val="75000"/>
              </a:schemeClr>
            </a:solidFill>
            <a:prstDash val="dash"/>
          </a:ln>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うつ病・自殺のリスクが高</a:t>
            </a:r>
            <a:r>
              <a:rPr lang="ja-JP" altLang="en-US" sz="4000" dirty="0">
                <a:latin typeface="メイリオ" panose="020B0604030504040204" pitchFamily="50" charset="-128"/>
                <a:ea typeface="メイリオ" panose="020B0604030504040204" pitchFamily="50" charset="-128"/>
              </a:rPr>
              <a:t>まるなど、精神的な影響があります。</a:t>
            </a:r>
            <a:endParaRPr kumimoji="1" lang="en-US" altLang="ja-JP" sz="40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F88F6140-2927-4163-8D01-B32AA078F070}"/>
              </a:ext>
            </a:extLst>
          </p:cNvPr>
          <p:cNvSpPr txBox="1"/>
          <p:nvPr/>
        </p:nvSpPr>
        <p:spPr>
          <a:xfrm>
            <a:off x="303228" y="3345693"/>
            <a:ext cx="8666327" cy="1938992"/>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元気がでる」「疲れを癒せる」「リラックスできる」といった言葉には騙されないでください。どの状態も、無理やり体をコントロールした一時的なもの。オックスフォード大の研究において、思春期の大麻使用は、うつ病や自殺願望のリスクを高めると報告されています。ストレス解消のためにはじめた大麻で、思いうつ病を引き起こし自殺してしまった乱用者もいます。</a:t>
            </a:r>
            <a:endParaRPr lang="en-US" altLang="ja-JP" sz="2000" dirty="0">
              <a:latin typeface="メイリオ" panose="020B0604030504040204" pitchFamily="50" charset="-128"/>
              <a:ea typeface="メイリオ" panose="020B0604030504040204" pitchFamily="50" charset="-128"/>
            </a:endParaRPr>
          </a:p>
        </p:txBody>
      </p:sp>
      <p:pic>
        <p:nvPicPr>
          <p:cNvPr id="8" name="図 1">
            <a:extLst>
              <a:ext uri="{FF2B5EF4-FFF2-40B4-BE49-F238E27FC236}">
                <a16:creationId xmlns:a16="http://schemas.microsoft.com/office/drawing/2014/main" id="{EF70E709-FD08-4AB7-A7B9-9BA46C937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0000" y="6222759"/>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405404C5-8372-4EB9-822E-9C91060E5284}"/>
              </a:ext>
            </a:extLst>
          </p:cNvPr>
          <p:cNvSpPr txBox="1"/>
          <p:nvPr/>
        </p:nvSpPr>
        <p:spPr>
          <a:xfrm>
            <a:off x="8022751" y="6209958"/>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1" name="テキスト ボックス 10">
            <a:extLst>
              <a:ext uri="{FF2B5EF4-FFF2-40B4-BE49-F238E27FC236}">
                <a16:creationId xmlns:a16="http://schemas.microsoft.com/office/drawing/2014/main" id="{DCCB252E-F91D-48F5-9BAC-B5901C4D6DEC}"/>
              </a:ext>
            </a:extLst>
          </p:cNvPr>
          <p:cNvSpPr txBox="1"/>
          <p:nvPr/>
        </p:nvSpPr>
        <p:spPr>
          <a:xfrm>
            <a:off x="-51518" y="6394624"/>
            <a:ext cx="9375821" cy="461665"/>
          </a:xfrm>
          <a:prstGeom prst="rect">
            <a:avLst/>
          </a:prstGeom>
          <a:noFill/>
        </p:spPr>
        <p:txBody>
          <a:bodyPr wrap="square">
            <a:spAutoFit/>
          </a:bodyPr>
          <a:lstStyle/>
          <a:p>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出典：厚生労働省ホームページ</a:t>
            </a:r>
            <a:r>
              <a:rPr lang="en-US" altLang="ja-JP"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下記）を加工して作成</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https://www.mhlw.go.jp/seisakunitsuite/bunya/kenkou_iryou/iyakuhin/yakubuturanyou/campaign2023/index_12.html</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89854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4400" b="1" dirty="0">
                <a:latin typeface="メイリオ" panose="020B0604030504040204" pitchFamily="50" charset="-128"/>
                <a:ea typeface="メイリオ" panose="020B0604030504040204" pitchFamily="50" charset="-128"/>
              </a:rPr>
              <a:t>Question</a:t>
            </a:r>
            <a:endParaRPr lang="ja-JP" altLang="en-US" sz="4400" b="1" dirty="0">
              <a:latin typeface="メイリオ" panose="020B0604030504040204" pitchFamily="50" charset="-128"/>
              <a:ea typeface="メイリオ" panose="020B0604030504040204" pitchFamily="50" charset="-128"/>
            </a:endParaRPr>
          </a:p>
        </p:txBody>
      </p:sp>
      <p:pic>
        <p:nvPicPr>
          <p:cNvPr id="3" name="図 2" descr="時計 が含まれている画像&#10;&#10;自動的に生成された説明">
            <a:extLst>
              <a:ext uri="{FF2B5EF4-FFF2-40B4-BE49-F238E27FC236}">
                <a16:creationId xmlns:a16="http://schemas.microsoft.com/office/drawing/2014/main" id="{8EFF8C91-7708-4387-A764-77145585A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119" y="2813345"/>
            <a:ext cx="2945357" cy="3788241"/>
          </a:xfrm>
          <a:prstGeom prst="rect">
            <a:avLst/>
          </a:prstGeom>
        </p:spPr>
      </p:pic>
      <p:pic>
        <p:nvPicPr>
          <p:cNvPr id="6" name="図 5" descr="おもちゃ, レゴ が含まれている画像&#10;&#10;自動的に生成された説明">
            <a:extLst>
              <a:ext uri="{FF2B5EF4-FFF2-40B4-BE49-F238E27FC236}">
                <a16:creationId xmlns:a16="http://schemas.microsoft.com/office/drawing/2014/main" id="{E007F5D4-1F3E-4716-BEF9-05775D06C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642" y="2826989"/>
            <a:ext cx="2945357" cy="3788241"/>
          </a:xfrm>
          <a:prstGeom prst="rect">
            <a:avLst/>
          </a:prstGeom>
        </p:spPr>
      </p:pic>
      <p:sp>
        <p:nvSpPr>
          <p:cNvPr id="5" name="テキスト ボックス 4">
            <a:extLst>
              <a:ext uri="{FF2B5EF4-FFF2-40B4-BE49-F238E27FC236}">
                <a16:creationId xmlns:a16="http://schemas.microsoft.com/office/drawing/2014/main" id="{BF705EB0-8C3A-491B-A6E7-2E3ACBE8AA58}"/>
              </a:ext>
            </a:extLst>
          </p:cNvPr>
          <p:cNvSpPr txBox="1"/>
          <p:nvPr/>
        </p:nvSpPr>
        <p:spPr>
          <a:xfrm>
            <a:off x="1025066" y="1320770"/>
            <a:ext cx="7327359"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海外では合法なんだから大麻はそれほど危険ではないのでは？</a:t>
            </a:r>
            <a:endParaRPr kumimoji="1" lang="en-US" altLang="ja-JP" sz="4000" dirty="0">
              <a:latin typeface="メイリオ" panose="020B0604030504040204" pitchFamily="50" charset="-128"/>
              <a:ea typeface="メイリオ" panose="020B0604030504040204" pitchFamily="50" charset="-128"/>
            </a:endParaRPr>
          </a:p>
        </p:txBody>
      </p:sp>
      <p:pic>
        <p:nvPicPr>
          <p:cNvPr id="7" name="図 1">
            <a:extLst>
              <a:ext uri="{FF2B5EF4-FFF2-40B4-BE49-F238E27FC236}">
                <a16:creationId xmlns:a16="http://schemas.microsoft.com/office/drawing/2014/main" id="{C924196F-AAC6-4A74-BECB-A0372F0B65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1596" y="6429721"/>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B119899B-53B4-49C8-A613-15B282CDD64D}"/>
              </a:ext>
            </a:extLst>
          </p:cNvPr>
          <p:cNvSpPr txBox="1"/>
          <p:nvPr/>
        </p:nvSpPr>
        <p:spPr>
          <a:xfrm>
            <a:off x="8014347" y="6416920"/>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1020674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答え：</a:t>
            </a:r>
            <a:r>
              <a:rPr lang="en-US" altLang="ja-JP" sz="4800" b="1" dirty="0">
                <a:solidFill>
                  <a:srgbClr val="C00000"/>
                </a:solidFill>
                <a:latin typeface="メイリオ" panose="020B0604030504040204" pitchFamily="50" charset="-128"/>
                <a:ea typeface="メイリオ" panose="020B0604030504040204" pitchFamily="50" charset="-128"/>
              </a:rPr>
              <a:t>×NO</a:t>
            </a:r>
            <a:endParaRPr lang="ja-JP" altLang="en-US" sz="4800" b="1" dirty="0">
              <a:solidFill>
                <a:srgbClr val="C0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F705EB0-8C3A-491B-A6E7-2E3ACBE8AA58}"/>
              </a:ext>
            </a:extLst>
          </p:cNvPr>
          <p:cNvSpPr txBox="1"/>
          <p:nvPr/>
        </p:nvSpPr>
        <p:spPr>
          <a:xfrm>
            <a:off x="313899" y="1443596"/>
            <a:ext cx="8666327" cy="1938992"/>
          </a:xfrm>
          <a:prstGeom prst="rect">
            <a:avLst/>
          </a:prstGeom>
          <a:noFill/>
          <a:ln w="38100">
            <a:solidFill>
              <a:schemeClr val="accent5">
                <a:lumMod val="75000"/>
              </a:schemeClr>
            </a:solidFill>
            <a:prstDash val="dash"/>
          </a:ln>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合法性と安全性はまったく別問題。</a:t>
            </a:r>
            <a:endParaRPr lang="en-US" altLang="ja-JP" sz="4000" dirty="0">
              <a:latin typeface="メイリオ" panose="020B0604030504040204" pitchFamily="50" charset="-128"/>
              <a:ea typeface="メイリオ" panose="020B0604030504040204" pitchFamily="50" charset="-128"/>
            </a:endParaRPr>
          </a:p>
          <a:p>
            <a:r>
              <a:rPr kumimoji="1" lang="ja-JP" altLang="en-US" sz="4000" dirty="0">
                <a:latin typeface="メイリオ" panose="020B0604030504040204" pitchFamily="50" charset="-128"/>
                <a:ea typeface="メイリオ" panose="020B0604030504040204" pitchFamily="50" charset="-128"/>
              </a:rPr>
              <a:t>危険性は全世界共通の認識で、日本よりも厳しい刑罰をする国も。</a:t>
            </a:r>
            <a:endParaRPr kumimoji="1" lang="en-US" altLang="ja-JP" sz="40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F88F6140-2927-4163-8D01-B32AA078F070}"/>
              </a:ext>
            </a:extLst>
          </p:cNvPr>
          <p:cNvSpPr txBox="1"/>
          <p:nvPr/>
        </p:nvSpPr>
        <p:spPr>
          <a:xfrm>
            <a:off x="313899" y="4098622"/>
            <a:ext cx="8666327" cy="1631216"/>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大麻が違法ではない国もありますが、大麻を安全だと認めた国はありません。</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嗜好用大麻を合法化している国であっても、未成年者の使用は厳しく禁止されています。</a:t>
            </a:r>
            <a:endParaRPr lang="en-US" altLang="ja-JP" sz="2000" dirty="0">
              <a:latin typeface="メイリオ" panose="020B0604030504040204" pitchFamily="50" charset="-128"/>
              <a:ea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F9537C0F-CFC5-4B6B-8D40-5B4CAE45DE3B}"/>
              </a:ext>
            </a:extLst>
          </p:cNvPr>
          <p:cNvSpPr txBox="1"/>
          <p:nvPr/>
        </p:nvSpPr>
        <p:spPr>
          <a:xfrm>
            <a:off x="-51518" y="6394624"/>
            <a:ext cx="9375821" cy="461665"/>
          </a:xfrm>
          <a:prstGeom prst="rect">
            <a:avLst/>
          </a:prstGeom>
          <a:noFill/>
        </p:spPr>
        <p:txBody>
          <a:bodyPr wrap="square">
            <a:spAutoFit/>
          </a:bodyPr>
          <a:lstStyle/>
          <a:p>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出典：厚生労働省ホームページ</a:t>
            </a:r>
            <a:r>
              <a:rPr lang="en-US" altLang="ja-JP"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下記）を加工して作成</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https://www.mhlw.go.jp/seisakunitsuite/bunya/kenkou_iryou/iyakuhin/yakubuturanyou/campaign2023/index_12.html</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07250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t>長崎県</a:t>
            </a:r>
          </a:p>
        </p:txBody>
      </p:sp>
      <p:sp>
        <p:nvSpPr>
          <p:cNvPr id="5" name="タイトル 3">
            <a:extLst>
              <a:ext uri="{FF2B5EF4-FFF2-40B4-BE49-F238E27FC236}">
                <a16:creationId xmlns:a16="http://schemas.microsoft.com/office/drawing/2014/main" id="{596328C3-5C9F-4AA8-9738-D2DBD6A0E77C}"/>
              </a:ext>
            </a:extLst>
          </p:cNvPr>
          <p:cNvSpPr txBox="1">
            <a:spLocks/>
          </p:cNvSpPr>
          <p:nvPr/>
        </p:nvSpPr>
        <p:spPr>
          <a:xfrm>
            <a:off x="0" y="2857500"/>
            <a:ext cx="9144000" cy="1143000"/>
          </a:xfrm>
          <a:prstGeom prst="rect">
            <a:avLst/>
          </a:prstGeom>
          <a:solidFill>
            <a:schemeClr val="accent5">
              <a:lumMod val="40000"/>
              <a:lumOff val="60000"/>
            </a:schemeClr>
          </a:solidFill>
        </p:spPr>
        <p:txBody>
          <a:bodyPr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ts val="9000"/>
              </a:lnSpc>
              <a:defRPr/>
            </a:pPr>
            <a:r>
              <a:rPr lang="ja-JP" altLang="en-US" sz="7200" b="1" dirty="0">
                <a:latin typeface="メイリオ" panose="020B0604030504040204" pitchFamily="50" charset="-128"/>
                <a:ea typeface="メイリオ" panose="020B0604030504040204" pitchFamily="50" charset="-128"/>
              </a:rPr>
              <a:t>薬物乱用の</a:t>
            </a:r>
            <a:r>
              <a:rPr lang="ja-JP" altLang="en-US" sz="7200" b="1" dirty="0">
                <a:solidFill>
                  <a:srgbClr val="C00000"/>
                </a:solidFill>
                <a:latin typeface="メイリオ" panose="020B0604030504040204" pitchFamily="50" charset="-128"/>
                <a:ea typeface="メイリオ" panose="020B0604030504040204" pitchFamily="50" charset="-128"/>
              </a:rPr>
              <a:t>きっかけ</a:t>
            </a:r>
            <a:endParaRPr lang="ja-JP" altLang="en-US" sz="7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57576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A9C1143-F022-40D7-8C21-69659E00F0F2}"/>
              </a:ext>
            </a:extLst>
          </p:cNvPr>
          <p:cNvSpPr txBox="1"/>
          <p:nvPr/>
        </p:nvSpPr>
        <p:spPr>
          <a:xfrm>
            <a:off x="314012" y="1076927"/>
            <a:ext cx="8515976" cy="1938992"/>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薬物乱用のきっかけは、「</a:t>
            </a:r>
            <a:r>
              <a:rPr kumimoji="1" lang="ja-JP" altLang="en-US" sz="2400" dirty="0">
                <a:solidFill>
                  <a:srgbClr val="C00000"/>
                </a:solidFill>
                <a:latin typeface="メイリオ" panose="020B0604030504040204" pitchFamily="50" charset="-128"/>
                <a:ea typeface="メイリオ" panose="020B0604030504040204" pitchFamily="50" charset="-128"/>
              </a:rPr>
              <a:t>好奇心</a:t>
            </a:r>
            <a:r>
              <a:rPr kumimoji="1" lang="ja-JP" altLang="en-US" sz="2400" dirty="0">
                <a:latin typeface="メイリオ" panose="020B0604030504040204" pitchFamily="50" charset="-128"/>
                <a:ea typeface="メイリオ" panose="020B0604030504040204" pitchFamily="50" charset="-128"/>
              </a:rPr>
              <a:t>」や「</a:t>
            </a:r>
            <a:r>
              <a:rPr kumimoji="1" lang="ja-JP" altLang="en-US" sz="2400" dirty="0">
                <a:solidFill>
                  <a:srgbClr val="C00000"/>
                </a:solidFill>
                <a:latin typeface="メイリオ" panose="020B0604030504040204" pitchFamily="50" charset="-128"/>
                <a:ea typeface="メイリオ" panose="020B0604030504040204" pitchFamily="50" charset="-128"/>
              </a:rPr>
              <a:t>不安</a:t>
            </a:r>
            <a:r>
              <a:rPr kumimoji="1" lang="ja-JP" altLang="en-US" sz="2400" dirty="0">
                <a:latin typeface="メイリオ" panose="020B0604030504040204" pitchFamily="50" charset="-128"/>
                <a:ea typeface="メイリオ" panose="020B0604030504040204" pitchFamily="50" charset="-128"/>
              </a:rPr>
              <a:t>」、「</a:t>
            </a:r>
            <a:r>
              <a:rPr kumimoji="1" lang="ja-JP" altLang="en-US" sz="2400" dirty="0">
                <a:solidFill>
                  <a:srgbClr val="C00000"/>
                </a:solidFill>
                <a:latin typeface="メイリオ" panose="020B0604030504040204" pitchFamily="50" charset="-128"/>
                <a:ea typeface="メイリオ" panose="020B0604030504040204" pitchFamily="50" charset="-128"/>
              </a:rPr>
              <a:t>友達から誘われた</a:t>
            </a:r>
            <a:r>
              <a:rPr kumimoji="1" lang="ja-JP" altLang="en-US" sz="2400" dirty="0">
                <a:latin typeface="メイリオ" panose="020B0604030504040204" pitchFamily="50" charset="-128"/>
                <a:ea typeface="メイリオ" panose="020B0604030504040204" pitchFamily="50" charset="-128"/>
              </a:rPr>
              <a:t>」「</a:t>
            </a:r>
            <a:r>
              <a:rPr kumimoji="1" lang="ja-JP" altLang="en-US" sz="2400" dirty="0">
                <a:solidFill>
                  <a:srgbClr val="C00000"/>
                </a:solidFill>
                <a:latin typeface="メイリオ" panose="020B0604030504040204" pitchFamily="50" charset="-128"/>
                <a:ea typeface="メイリオ" panose="020B0604030504040204" pitchFamily="50" charset="-128"/>
              </a:rPr>
              <a:t>仲間はずれが怖くて</a:t>
            </a:r>
            <a:r>
              <a:rPr kumimoji="1" lang="ja-JP" altLang="en-US" sz="2400" dirty="0">
                <a:latin typeface="メイリオ" panose="020B0604030504040204" pitchFamily="50" charset="-128"/>
                <a:ea typeface="メイリオ" panose="020B0604030504040204" pitchFamily="50" charset="-128"/>
              </a:rPr>
              <a:t>」などの気持ちの面があげられます。しかし、「</a:t>
            </a:r>
            <a:r>
              <a:rPr kumimoji="1" lang="ja-JP" altLang="en-US" sz="2400" dirty="0">
                <a:solidFill>
                  <a:srgbClr val="C00000"/>
                </a:solidFill>
                <a:latin typeface="メイリオ" panose="020B0604030504040204" pitchFamily="50" charset="-128"/>
                <a:ea typeface="メイリオ" panose="020B0604030504040204" pitchFamily="50" charset="-128"/>
              </a:rPr>
              <a:t>ちょっとだけなら</a:t>
            </a:r>
            <a:r>
              <a:rPr kumimoji="1" lang="ja-JP" altLang="en-US" sz="2400" dirty="0">
                <a:latin typeface="メイリオ" panose="020B0604030504040204" pitchFamily="50" charset="-128"/>
                <a:ea typeface="メイリオ" panose="020B0604030504040204" pitchFamily="50" charset="-128"/>
              </a:rPr>
              <a:t>」と軽い気持ちで手を出すと、気づいた時には薬物から抜け出せなくなってしまいます。</a:t>
            </a:r>
          </a:p>
        </p:txBody>
      </p:sp>
      <p:pic>
        <p:nvPicPr>
          <p:cNvPr id="3" name="図 2">
            <a:extLst>
              <a:ext uri="{FF2B5EF4-FFF2-40B4-BE49-F238E27FC236}">
                <a16:creationId xmlns:a16="http://schemas.microsoft.com/office/drawing/2014/main" id="{E57A991B-0F7C-4AB9-9A2A-0A87E4A283BC}"/>
              </a:ext>
            </a:extLst>
          </p:cNvPr>
          <p:cNvPicPr>
            <a:picLocks noChangeAspect="1"/>
          </p:cNvPicPr>
          <p:nvPr/>
        </p:nvPicPr>
        <p:blipFill>
          <a:blip r:embed="rId3"/>
          <a:stretch>
            <a:fillRect/>
          </a:stretch>
        </p:blipFill>
        <p:spPr>
          <a:xfrm>
            <a:off x="0" y="3015919"/>
            <a:ext cx="9144000" cy="3600786"/>
          </a:xfrm>
          <a:prstGeom prst="rect">
            <a:avLst/>
          </a:prstGeom>
        </p:spPr>
      </p:pic>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t>長崎県</a:t>
            </a:r>
          </a:p>
        </p:txBody>
      </p:sp>
      <p:sp>
        <p:nvSpPr>
          <p:cNvPr id="8" name="テキスト ボックス 7">
            <a:extLst>
              <a:ext uri="{FF2B5EF4-FFF2-40B4-BE49-F238E27FC236}">
                <a16:creationId xmlns:a16="http://schemas.microsoft.com/office/drawing/2014/main" id="{FD5BBE15-69BA-491C-9202-27DC5AAD7864}"/>
              </a:ext>
            </a:extLst>
          </p:cNvPr>
          <p:cNvSpPr txBox="1"/>
          <p:nvPr/>
        </p:nvSpPr>
        <p:spPr>
          <a:xfrm>
            <a:off x="499971" y="6614267"/>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9" name="タイトル 1">
            <a:extLst>
              <a:ext uri="{FF2B5EF4-FFF2-40B4-BE49-F238E27FC236}">
                <a16:creationId xmlns:a16="http://schemas.microsoft.com/office/drawing/2014/main" id="{49EADF55-26C5-4D85-BE12-CC49D1ED00A0}"/>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薬物乱用のきっかけ</a:t>
            </a:r>
          </a:p>
        </p:txBody>
      </p:sp>
    </p:spTree>
    <p:extLst>
      <p:ext uri="{BB962C8B-B14F-4D97-AF65-F5344CB8AC3E}">
        <p14:creationId xmlns:p14="http://schemas.microsoft.com/office/powerpoint/2010/main" val="3108707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93384B-5365-4BF3-B1C1-48A439D22245}"/>
              </a:ext>
            </a:extLst>
          </p:cNvPr>
          <p:cNvSpPr txBox="1">
            <a:spLocks noChangeArrowheads="1"/>
          </p:cNvSpPr>
          <p:nvPr/>
        </p:nvSpPr>
        <p:spPr>
          <a:xfrm>
            <a:off x="0" y="40944"/>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薬物乱用のきっかけ</a:t>
            </a:r>
          </a:p>
        </p:txBody>
      </p:sp>
      <p:graphicFrame>
        <p:nvGraphicFramePr>
          <p:cNvPr id="3" name="グラフ 2">
            <a:extLst>
              <a:ext uri="{FF2B5EF4-FFF2-40B4-BE49-F238E27FC236}">
                <a16:creationId xmlns:a16="http://schemas.microsoft.com/office/drawing/2014/main" id="{6AE48534-2A35-46A2-93B7-4F19AA6B604C}"/>
              </a:ext>
            </a:extLst>
          </p:cNvPr>
          <p:cNvGraphicFramePr/>
          <p:nvPr>
            <p:extLst>
              <p:ext uri="{D42A27DB-BD31-4B8C-83A1-F6EECF244321}">
                <p14:modId xmlns:p14="http://schemas.microsoft.com/office/powerpoint/2010/main" val="1330289269"/>
              </p:ext>
            </p:extLst>
          </p:nvPr>
        </p:nvGraphicFramePr>
        <p:xfrm>
          <a:off x="83473" y="989894"/>
          <a:ext cx="8901859" cy="5391934"/>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id="{F1475F04-9789-4D20-8207-1F7429CA8A9A}"/>
              </a:ext>
            </a:extLst>
          </p:cNvPr>
          <p:cNvSpPr txBox="1"/>
          <p:nvPr/>
        </p:nvSpPr>
        <p:spPr>
          <a:xfrm>
            <a:off x="-22850" y="6581001"/>
            <a:ext cx="4069411"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出典：「令和</a:t>
            </a:r>
            <a:r>
              <a:rPr kumimoji="1" lang="en-US" altLang="ja-JP" sz="1200" dirty="0">
                <a:solidFill>
                  <a:schemeClr val="bg1">
                    <a:lumMod val="50000"/>
                  </a:schemeClr>
                </a:solidFill>
                <a:latin typeface="+mn-ea"/>
              </a:rPr>
              <a:t>4</a:t>
            </a:r>
            <a:r>
              <a:rPr kumimoji="1" lang="ja-JP" altLang="en-US" sz="1200" dirty="0">
                <a:solidFill>
                  <a:schemeClr val="bg1">
                    <a:lumMod val="50000"/>
                  </a:schemeClr>
                </a:solidFill>
                <a:latin typeface="+mn-ea"/>
              </a:rPr>
              <a:t>年における組織犯罪の情勢」（警視庁）</a:t>
            </a:r>
          </a:p>
        </p:txBody>
      </p:sp>
      <p:sp>
        <p:nvSpPr>
          <p:cNvPr id="5" name="楕円 4">
            <a:extLst>
              <a:ext uri="{FF2B5EF4-FFF2-40B4-BE49-F238E27FC236}">
                <a16:creationId xmlns:a16="http://schemas.microsoft.com/office/drawing/2014/main" id="{0DB849BA-5A65-4ED0-80AC-7E78B9FF05FD}"/>
              </a:ext>
            </a:extLst>
          </p:cNvPr>
          <p:cNvSpPr/>
          <p:nvPr/>
        </p:nvSpPr>
        <p:spPr>
          <a:xfrm>
            <a:off x="2893326" y="2123038"/>
            <a:ext cx="2306471" cy="900752"/>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8E2AE2B4-5A8F-4F0F-97C3-A3E228EBE1E2}"/>
              </a:ext>
            </a:extLst>
          </p:cNvPr>
          <p:cNvSpPr/>
          <p:nvPr/>
        </p:nvSpPr>
        <p:spPr>
          <a:xfrm>
            <a:off x="751562" y="3834210"/>
            <a:ext cx="8041710" cy="1947926"/>
          </a:xfrm>
          <a:prstGeom prst="ellipse">
            <a:avLst/>
          </a:prstGeom>
          <a:solidFill>
            <a:srgbClr val="FFC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2800" b="1" dirty="0">
                <a:latin typeface="メイリオ" panose="020B0604030504040204" pitchFamily="50" charset="-128"/>
                <a:ea typeface="メイリオ" panose="020B0604030504040204" pitchFamily="50" charset="-128"/>
              </a:rPr>
              <a:t>一般人口の</a:t>
            </a:r>
            <a:r>
              <a:rPr kumimoji="1" lang="ja-JP" altLang="en-US" sz="2800" b="1" dirty="0">
                <a:solidFill>
                  <a:srgbClr val="FF00FF"/>
                </a:solidFill>
                <a:latin typeface="メイリオ" panose="020B0604030504040204" pitchFamily="50" charset="-128"/>
                <a:ea typeface="メイリオ" panose="020B0604030504040204" pitchFamily="50" charset="-128"/>
              </a:rPr>
              <a:t>約３３人</a:t>
            </a:r>
            <a:r>
              <a:rPr kumimoji="1" lang="ja-JP" altLang="en-US" sz="2800" b="1" dirty="0">
                <a:solidFill>
                  <a:schemeClr val="bg1"/>
                </a:solidFill>
                <a:latin typeface="メイリオ" panose="020B0604030504040204" pitchFamily="50" charset="-128"/>
                <a:ea typeface="メイリオ" panose="020B0604030504040204" pitchFamily="50" charset="-128"/>
              </a:rPr>
              <a:t>に</a:t>
            </a:r>
            <a:r>
              <a:rPr kumimoji="1" lang="ja-JP" altLang="en-US" sz="2800" b="1" dirty="0">
                <a:solidFill>
                  <a:srgbClr val="FF00FF"/>
                </a:solidFill>
                <a:latin typeface="メイリオ" panose="020B0604030504040204" pitchFamily="50" charset="-128"/>
                <a:ea typeface="メイリオ" panose="020B0604030504040204" pitchFamily="50" charset="-128"/>
              </a:rPr>
              <a:t>１人</a:t>
            </a:r>
            <a:r>
              <a:rPr kumimoji="1" lang="ja-JP" altLang="en-US" sz="2800" b="1" dirty="0">
                <a:latin typeface="メイリオ" panose="020B0604030504040204" pitchFamily="50" charset="-128"/>
                <a:ea typeface="メイリオ" panose="020B0604030504040204" pitchFamily="50" charset="-128"/>
              </a:rPr>
              <a:t>が大麻使用に誘われた経験がある</a:t>
            </a:r>
            <a:endParaRPr kumimoji="1" lang="en-US" altLang="ja-JP" sz="2800" b="1" dirty="0">
              <a:latin typeface="メイリオ" panose="020B0604030504040204" pitchFamily="50" charset="-128"/>
              <a:ea typeface="メイリオ" panose="020B0604030504040204" pitchFamily="50" charset="-128"/>
            </a:endParaRPr>
          </a:p>
          <a:p>
            <a:pPr algn="ctr"/>
            <a:r>
              <a:rPr lang="ja-JP" altLang="en-US" sz="1400" b="1" dirty="0">
                <a:latin typeface="メイリオ" panose="020B0604030504040204" pitchFamily="50" charset="-128"/>
                <a:ea typeface="メイリオ" panose="020B0604030504040204" pitchFamily="50" charset="-128"/>
              </a:rPr>
              <a:t>「薬物使用に関する全国住民調査」</a:t>
            </a:r>
            <a:r>
              <a:rPr lang="en-US" altLang="ja-JP" sz="1400" b="1" dirty="0">
                <a:latin typeface="メイリオ" panose="020B0604030504040204" pitchFamily="50" charset="-128"/>
                <a:ea typeface="メイリオ" panose="020B0604030504040204" pitchFamily="50" charset="-128"/>
              </a:rPr>
              <a:t>2021</a:t>
            </a:r>
          </a:p>
          <a:p>
            <a:pPr algn="ctr"/>
            <a:r>
              <a:rPr lang="en-US" altLang="ja-JP" sz="1400" b="1" dirty="0">
                <a:latin typeface="メイリオ" panose="020B0604030504040204" pitchFamily="50" charset="-128"/>
                <a:ea typeface="メイリオ" panose="020B0604030504040204" pitchFamily="50" charset="-128"/>
              </a:rPr>
              <a:t>※15</a:t>
            </a:r>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64</a:t>
            </a:r>
            <a:r>
              <a:rPr lang="ja-JP" altLang="en-US" sz="1400" b="1" dirty="0">
                <a:latin typeface="メイリオ" panose="020B0604030504040204" pitchFamily="50" charset="-128"/>
                <a:ea typeface="メイリオ" panose="020B0604030504040204" pitchFamily="50" charset="-128"/>
              </a:rPr>
              <a:t>歳までの一般住民</a:t>
            </a:r>
            <a:r>
              <a:rPr lang="en-US" altLang="ja-JP" sz="1400" b="1" dirty="0">
                <a:latin typeface="メイリオ" panose="020B0604030504040204" pitchFamily="50" charset="-128"/>
                <a:ea typeface="メイリオ" panose="020B0604030504040204" pitchFamily="50" charset="-128"/>
              </a:rPr>
              <a:t>7000</a:t>
            </a:r>
            <a:r>
              <a:rPr lang="ja-JP" altLang="en-US" sz="1400" b="1" dirty="0">
                <a:latin typeface="メイリオ" panose="020B0604030504040204" pitchFamily="50" charset="-128"/>
                <a:ea typeface="メイリオ" panose="020B0604030504040204" pitchFamily="50" charset="-128"/>
              </a:rPr>
              <a:t>人を対象とする全国調査</a:t>
            </a:r>
            <a:endParaRPr lang="en-US" altLang="ja-JP" sz="1400" b="1" dirty="0">
              <a:latin typeface="メイリオ" panose="020B0604030504040204" pitchFamily="50" charset="-128"/>
              <a:ea typeface="メイリオ" panose="020B0604030504040204" pitchFamily="50" charset="-128"/>
            </a:endParaRPr>
          </a:p>
        </p:txBody>
      </p:sp>
      <p:pic>
        <p:nvPicPr>
          <p:cNvPr id="8" name="図 1">
            <a:extLst>
              <a:ext uri="{FF2B5EF4-FFF2-40B4-BE49-F238E27FC236}">
                <a16:creationId xmlns:a16="http://schemas.microsoft.com/office/drawing/2014/main" id="{E6A069E5-508A-4E0F-BD67-B985A5CFB3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048" y="6466560"/>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390B96EE-CEB7-41DB-BEC7-10B65CD7316F}"/>
              </a:ext>
            </a:extLst>
          </p:cNvPr>
          <p:cNvSpPr txBox="1"/>
          <p:nvPr/>
        </p:nvSpPr>
        <p:spPr>
          <a:xfrm>
            <a:off x="7751665" y="6466560"/>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70371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93384B-5365-4BF3-B1C1-48A439D22245}"/>
              </a:ext>
            </a:extLst>
          </p:cNvPr>
          <p:cNvSpPr txBox="1">
            <a:spLocks noChangeArrowheads="1"/>
          </p:cNvSpPr>
          <p:nvPr/>
        </p:nvSpPr>
        <p:spPr>
          <a:xfrm>
            <a:off x="0" y="40944"/>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薬物乱用のきっかけ</a:t>
            </a:r>
          </a:p>
        </p:txBody>
      </p:sp>
      <p:sp>
        <p:nvSpPr>
          <p:cNvPr id="4" name="テキスト ボックス 3">
            <a:extLst>
              <a:ext uri="{FF2B5EF4-FFF2-40B4-BE49-F238E27FC236}">
                <a16:creationId xmlns:a16="http://schemas.microsoft.com/office/drawing/2014/main" id="{F1475F04-9789-4D20-8207-1F7429CA8A9A}"/>
              </a:ext>
            </a:extLst>
          </p:cNvPr>
          <p:cNvSpPr txBox="1"/>
          <p:nvPr/>
        </p:nvSpPr>
        <p:spPr>
          <a:xfrm>
            <a:off x="147006" y="6444477"/>
            <a:ext cx="4069411"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出典：「令和</a:t>
            </a:r>
            <a:r>
              <a:rPr lang="en-US" altLang="ja-JP" sz="1200" dirty="0">
                <a:solidFill>
                  <a:schemeClr val="bg1">
                    <a:lumMod val="50000"/>
                  </a:schemeClr>
                </a:solidFill>
                <a:latin typeface="+mn-ea"/>
              </a:rPr>
              <a:t>4</a:t>
            </a:r>
            <a:r>
              <a:rPr kumimoji="1" lang="ja-JP" altLang="en-US" sz="1200" dirty="0">
                <a:solidFill>
                  <a:schemeClr val="bg1">
                    <a:lumMod val="50000"/>
                  </a:schemeClr>
                </a:solidFill>
                <a:latin typeface="+mn-ea"/>
              </a:rPr>
              <a:t>年における組織犯罪の情勢」（警視庁）</a:t>
            </a:r>
          </a:p>
        </p:txBody>
      </p:sp>
      <p:graphicFrame>
        <p:nvGraphicFramePr>
          <p:cNvPr id="5" name="表 2">
            <a:extLst>
              <a:ext uri="{FF2B5EF4-FFF2-40B4-BE49-F238E27FC236}">
                <a16:creationId xmlns:a16="http://schemas.microsoft.com/office/drawing/2014/main" id="{CF194985-07EE-4031-8886-4CC7A65340FA}"/>
              </a:ext>
            </a:extLst>
          </p:cNvPr>
          <p:cNvGraphicFramePr>
            <a:graphicFrameLocks noGrp="1"/>
          </p:cNvGraphicFramePr>
          <p:nvPr/>
        </p:nvGraphicFramePr>
        <p:xfrm>
          <a:off x="147006" y="1146830"/>
          <a:ext cx="8849987" cy="5113065"/>
        </p:xfrm>
        <a:graphic>
          <a:graphicData uri="http://schemas.openxmlformats.org/drawingml/2006/table">
            <a:tbl>
              <a:tblPr firstRow="1" bandRow="1">
                <a:tableStyleId>{5C22544A-7EE6-4342-B048-85BDC9FD1C3A}</a:tableStyleId>
              </a:tblPr>
              <a:tblGrid>
                <a:gridCol w="2732672">
                  <a:extLst>
                    <a:ext uri="{9D8B030D-6E8A-4147-A177-3AD203B41FA5}">
                      <a16:colId xmlns:a16="http://schemas.microsoft.com/office/drawing/2014/main" val="122398501"/>
                    </a:ext>
                  </a:extLst>
                </a:gridCol>
                <a:gridCol w="1460310">
                  <a:extLst>
                    <a:ext uri="{9D8B030D-6E8A-4147-A177-3AD203B41FA5}">
                      <a16:colId xmlns:a16="http://schemas.microsoft.com/office/drawing/2014/main" val="3242373048"/>
                    </a:ext>
                  </a:extLst>
                </a:gridCol>
                <a:gridCol w="1268366">
                  <a:extLst>
                    <a:ext uri="{9D8B030D-6E8A-4147-A177-3AD203B41FA5}">
                      <a16:colId xmlns:a16="http://schemas.microsoft.com/office/drawing/2014/main" val="2776213108"/>
                    </a:ext>
                  </a:extLst>
                </a:gridCol>
                <a:gridCol w="1164921">
                  <a:extLst>
                    <a:ext uri="{9D8B030D-6E8A-4147-A177-3AD203B41FA5}">
                      <a16:colId xmlns:a16="http://schemas.microsoft.com/office/drawing/2014/main" val="4244939786"/>
                    </a:ext>
                  </a:extLst>
                </a:gridCol>
                <a:gridCol w="1127342">
                  <a:extLst>
                    <a:ext uri="{9D8B030D-6E8A-4147-A177-3AD203B41FA5}">
                      <a16:colId xmlns:a16="http://schemas.microsoft.com/office/drawing/2014/main" val="330143300"/>
                    </a:ext>
                  </a:extLst>
                </a:gridCol>
                <a:gridCol w="1096376">
                  <a:extLst>
                    <a:ext uri="{9D8B030D-6E8A-4147-A177-3AD203B41FA5}">
                      <a16:colId xmlns:a16="http://schemas.microsoft.com/office/drawing/2014/main" val="2310267560"/>
                    </a:ext>
                  </a:extLst>
                </a:gridCol>
              </a:tblGrid>
              <a:tr h="601989">
                <a:tc>
                  <a:txBody>
                    <a:bodyPr/>
                    <a:lstStyle/>
                    <a:p>
                      <a:pPr algn="ct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ctr"/>
                      <a:r>
                        <a:rPr kumimoji="1" lang="en-US" altLang="ja-JP" sz="2000" dirty="0">
                          <a:solidFill>
                            <a:schemeClr val="tx1"/>
                          </a:solidFill>
                          <a:latin typeface="メイリオ" panose="020B0604030504040204" pitchFamily="50" charset="-128"/>
                          <a:ea typeface="メイリオ" panose="020B0604030504040204" pitchFamily="50" charset="-128"/>
                        </a:rPr>
                        <a:t>20</a:t>
                      </a:r>
                      <a:r>
                        <a:rPr kumimoji="1" lang="ja-JP" altLang="en-US" sz="2000" dirty="0">
                          <a:solidFill>
                            <a:schemeClr val="tx1"/>
                          </a:solidFill>
                          <a:latin typeface="メイリオ" panose="020B0604030504040204" pitchFamily="50" charset="-128"/>
                          <a:ea typeface="メイリオ" panose="020B0604030504040204" pitchFamily="50" charset="-128"/>
                        </a:rPr>
                        <a:t>歳未満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a:solidFill>
                            <a:schemeClr val="tx1"/>
                          </a:solidFill>
                          <a:latin typeface="メイリオ" panose="020B0604030504040204" pitchFamily="50" charset="-128"/>
                          <a:ea typeface="メイリオ" panose="020B0604030504040204" pitchFamily="50" charset="-128"/>
                        </a:rPr>
                        <a:t>20</a:t>
                      </a:r>
                      <a:r>
                        <a:rPr kumimoji="1" lang="ja-JP" altLang="en-US" sz="2000" dirty="0">
                          <a:solidFill>
                            <a:schemeClr val="tx1"/>
                          </a:solidFill>
                          <a:latin typeface="メイリオ" panose="020B0604030504040204" pitchFamily="50" charset="-128"/>
                          <a:ea typeface="メイリオ" panose="020B0604030504040204" pitchFamily="50" charset="-128"/>
                        </a:rPr>
                        <a:t>歳代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a:solidFill>
                            <a:schemeClr val="tx1"/>
                          </a:solidFill>
                          <a:latin typeface="メイリオ" panose="020B0604030504040204" pitchFamily="50" charset="-128"/>
                          <a:ea typeface="メイリオ" panose="020B0604030504040204" pitchFamily="50" charset="-128"/>
                        </a:rPr>
                        <a:t>30</a:t>
                      </a:r>
                      <a:r>
                        <a:rPr kumimoji="1" lang="ja-JP" altLang="en-US" sz="2000" dirty="0">
                          <a:solidFill>
                            <a:schemeClr val="tx1"/>
                          </a:solidFill>
                          <a:latin typeface="メイリオ" panose="020B0604030504040204" pitchFamily="50" charset="-128"/>
                          <a:ea typeface="メイリオ" panose="020B0604030504040204" pitchFamily="50" charset="-128"/>
                        </a:rPr>
                        <a:t>歳代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a:solidFill>
                            <a:schemeClr val="tx1"/>
                          </a:solidFill>
                          <a:latin typeface="メイリオ" panose="020B0604030504040204" pitchFamily="50" charset="-128"/>
                          <a:ea typeface="メイリオ" panose="020B0604030504040204" pitchFamily="50" charset="-128"/>
                        </a:rPr>
                        <a:t>40</a:t>
                      </a:r>
                      <a:r>
                        <a:rPr kumimoji="1" lang="ja-JP" altLang="en-US" sz="2000" dirty="0">
                          <a:solidFill>
                            <a:schemeClr val="tx1"/>
                          </a:solidFill>
                          <a:latin typeface="メイリオ" panose="020B0604030504040204" pitchFamily="50" charset="-128"/>
                          <a:ea typeface="メイリオ" panose="020B0604030504040204" pitchFamily="50" charset="-128"/>
                        </a:rPr>
                        <a:t>歳代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全体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6649505"/>
                  </a:ext>
                </a:extLst>
              </a:tr>
              <a:tr h="601989">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好奇心・興味本位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b="1" dirty="0">
                          <a:solidFill>
                            <a:srgbClr val="C00000"/>
                          </a:solidFill>
                          <a:latin typeface="メイリオ" panose="020B0604030504040204" pitchFamily="50" charset="-128"/>
                          <a:ea typeface="メイリオ" panose="020B0604030504040204" pitchFamily="50" charset="-128"/>
                        </a:rPr>
                        <a:t>60.5%</a:t>
                      </a:r>
                      <a:endParaRPr kumimoji="1" lang="ja-JP" altLang="en-US" sz="2000" b="1" dirty="0">
                        <a:solidFill>
                          <a:srgbClr val="C0000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b="1" dirty="0">
                          <a:solidFill>
                            <a:srgbClr val="C00000"/>
                          </a:solidFill>
                          <a:latin typeface="メイリオ" panose="020B0604030504040204" pitchFamily="50" charset="-128"/>
                          <a:ea typeface="メイリオ" panose="020B0604030504040204" pitchFamily="50" charset="-128"/>
                        </a:rPr>
                        <a:t>59.0%</a:t>
                      </a:r>
                      <a:endParaRPr kumimoji="1" lang="ja-JP" altLang="en-US" sz="2000" b="1" dirty="0">
                        <a:solidFill>
                          <a:srgbClr val="C0000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50.0%</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50.0%</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59.6%</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312329"/>
                  </a:ext>
                </a:extLst>
              </a:tr>
              <a:tr h="601989">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その場の雰囲気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b="1" dirty="0">
                          <a:solidFill>
                            <a:srgbClr val="C00000"/>
                          </a:solidFill>
                          <a:latin typeface="メイリオ" panose="020B0604030504040204" pitchFamily="50" charset="-128"/>
                          <a:ea typeface="メイリオ" panose="020B0604030504040204" pitchFamily="50" charset="-128"/>
                        </a:rPr>
                        <a:t>21.5%</a:t>
                      </a:r>
                      <a:endParaRPr kumimoji="1" lang="ja-JP" altLang="en-US" sz="2000" b="1" dirty="0">
                        <a:solidFill>
                          <a:srgbClr val="C0000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b="1" dirty="0">
                          <a:solidFill>
                            <a:srgbClr val="C00000"/>
                          </a:solidFill>
                          <a:latin typeface="メイリオ" panose="020B0604030504040204" pitchFamily="50" charset="-128"/>
                          <a:ea typeface="メイリオ" panose="020B0604030504040204" pitchFamily="50" charset="-128"/>
                        </a:rPr>
                        <a:t>15.5%</a:t>
                      </a:r>
                      <a:endParaRPr kumimoji="1" lang="ja-JP" altLang="en-US" sz="2000" b="1" dirty="0">
                        <a:solidFill>
                          <a:srgbClr val="C0000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11.5%</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9.1%</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18.4%</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4043555"/>
                  </a:ext>
                </a:extLst>
              </a:tr>
              <a:tr h="601989">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クラブ・音楽イベント等の高揚感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3.8%</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5.1%</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1.9%</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9.1%</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4.2%</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7763955"/>
                  </a:ext>
                </a:extLst>
              </a:tr>
              <a:tr h="601989">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パーティー感覚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2.3%</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1.9%</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1.9%</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4.5%</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2.2%</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0993771"/>
                  </a:ext>
                </a:extLst>
              </a:tr>
              <a:tr h="601989">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ストレス発散・現実逃避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2.8%</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10.7%</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7.7%</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18.2%</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6.2%</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6569392"/>
                  </a:ext>
                </a:extLst>
              </a:tr>
              <a:tr h="601989">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多幸感・陶酔効果を求めて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6.2%</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5.6%</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13.5%</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4.5%</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6.2%</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7827108"/>
                  </a:ext>
                </a:extLst>
              </a:tr>
              <a:tr h="601989">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2.9%</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2.2%</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13.5%</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4.5%</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3.2%</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663940"/>
                  </a:ext>
                </a:extLst>
              </a:tr>
            </a:tbl>
          </a:graphicData>
        </a:graphic>
      </p:graphicFrame>
      <p:sp>
        <p:nvSpPr>
          <p:cNvPr id="7" name="楕円 6">
            <a:extLst>
              <a:ext uri="{FF2B5EF4-FFF2-40B4-BE49-F238E27FC236}">
                <a16:creationId xmlns:a16="http://schemas.microsoft.com/office/drawing/2014/main" id="{E527E7B4-BD9F-4467-A780-73651C680228}"/>
              </a:ext>
            </a:extLst>
          </p:cNvPr>
          <p:cNvSpPr/>
          <p:nvPr/>
        </p:nvSpPr>
        <p:spPr>
          <a:xfrm>
            <a:off x="2922973" y="2929825"/>
            <a:ext cx="5472753" cy="1811740"/>
          </a:xfrm>
          <a:prstGeom prst="ellipse">
            <a:avLst/>
          </a:prstGeom>
          <a:solidFill>
            <a:srgbClr val="FFC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メイリオ" panose="020B0604030504040204" pitchFamily="50" charset="-128"/>
                <a:ea typeface="メイリオ" panose="020B0604030504040204" pitchFamily="50" charset="-128"/>
              </a:rPr>
              <a:t>誘われたらどうしよう</a:t>
            </a:r>
          </a:p>
        </p:txBody>
      </p:sp>
      <p:pic>
        <p:nvPicPr>
          <p:cNvPr id="8" name="図 1">
            <a:extLst>
              <a:ext uri="{FF2B5EF4-FFF2-40B4-BE49-F238E27FC236}">
                <a16:creationId xmlns:a16="http://schemas.microsoft.com/office/drawing/2014/main" id="{E846AFF7-61EE-48BD-9E50-AB0020BCF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750" y="6440653"/>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E2D48777-216D-4A4D-ADD6-512133258030}"/>
              </a:ext>
            </a:extLst>
          </p:cNvPr>
          <p:cNvSpPr txBox="1"/>
          <p:nvPr/>
        </p:nvSpPr>
        <p:spPr>
          <a:xfrm>
            <a:off x="7797367" y="6440653"/>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342936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92CDDA71-F4B2-428A-8E32-0F77BD697283}"/>
              </a:ext>
            </a:extLst>
          </p:cNvPr>
          <p:cNvSpPr txBox="1">
            <a:spLocks noChangeArrowheads="1"/>
          </p:cNvSpPr>
          <p:nvPr/>
        </p:nvSpPr>
        <p:spPr>
          <a:xfrm>
            <a:off x="0" y="-1"/>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こんなの見たことありませんか？</a:t>
            </a:r>
            <a:endParaRPr lang="en-US" altLang="ja-JP" sz="4400" b="1"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1DFDB8D1-AB8D-4A5E-90AA-3E5B55DDE39B}"/>
              </a:ext>
            </a:extLst>
          </p:cNvPr>
          <p:cNvPicPr>
            <a:picLocks noChangeAspect="1"/>
          </p:cNvPicPr>
          <p:nvPr/>
        </p:nvPicPr>
        <p:blipFill>
          <a:blip r:embed="rId3"/>
          <a:stretch>
            <a:fillRect/>
          </a:stretch>
        </p:blipFill>
        <p:spPr>
          <a:xfrm>
            <a:off x="168121" y="832955"/>
            <a:ext cx="6478759" cy="3865975"/>
          </a:xfrm>
          <a:prstGeom prst="rect">
            <a:avLst/>
          </a:prstGeom>
        </p:spPr>
      </p:pic>
      <p:sp>
        <p:nvSpPr>
          <p:cNvPr id="4" name="テキスト ボックス 3">
            <a:extLst>
              <a:ext uri="{FF2B5EF4-FFF2-40B4-BE49-F238E27FC236}">
                <a16:creationId xmlns:a16="http://schemas.microsoft.com/office/drawing/2014/main" id="{FAD7E97E-E55D-4D12-AB95-80FDD4630D71}"/>
              </a:ext>
            </a:extLst>
          </p:cNvPr>
          <p:cNvSpPr txBox="1"/>
          <p:nvPr/>
        </p:nvSpPr>
        <p:spPr>
          <a:xfrm>
            <a:off x="125425" y="4876353"/>
            <a:ext cx="8905046" cy="1477328"/>
          </a:xfrm>
          <a:prstGeom prst="rect">
            <a:avLst/>
          </a:prstGeom>
          <a:noFill/>
          <a:ln w="38100">
            <a:solidFill>
              <a:schemeClr val="accent5">
                <a:lumMod val="75000"/>
              </a:schemeClr>
            </a:solidFill>
            <a:prstDash val="dash"/>
          </a:ln>
        </p:spPr>
        <p:txBody>
          <a:bodyPr wrap="square" rtlCol="0">
            <a:spAutoFit/>
          </a:bodyPr>
          <a:lstStyle/>
          <a:p>
            <a:r>
              <a:rPr lang="ja-JP" altLang="en-US" dirty="0">
                <a:latin typeface="メイリオ" panose="020B0604030504040204" pitchFamily="50" charset="-128"/>
                <a:ea typeface="メイリオ" panose="020B0604030504040204" pitchFamily="50" charset="-128"/>
              </a:rPr>
              <a:t>大麻は、対面以上にオンラインでの取引が急増中。</a:t>
            </a:r>
            <a:r>
              <a:rPr kumimoji="1" lang="ja-JP" altLang="en-US" dirty="0">
                <a:latin typeface="メイリオ" panose="020B0604030504040204" pitchFamily="50" charset="-128"/>
                <a:ea typeface="メイリオ" panose="020B0604030504040204" pitchFamily="50" charset="-128"/>
              </a:rPr>
              <a:t>特に</a:t>
            </a:r>
            <a:r>
              <a:rPr kumimoji="1" lang="en-US" altLang="ja-JP" dirty="0">
                <a:latin typeface="メイリオ" panose="020B0604030504040204" pitchFamily="50" charset="-128"/>
                <a:ea typeface="メイリオ" panose="020B0604030504040204" pitchFamily="50" charset="-128"/>
              </a:rPr>
              <a:t>Twitter</a:t>
            </a:r>
            <a:r>
              <a:rPr kumimoji="1" lang="ja-JP" altLang="en-US" dirty="0">
                <a:latin typeface="メイリオ" panose="020B0604030504040204" pitchFamily="50" charset="-128"/>
                <a:ea typeface="メイリオ" panose="020B0604030504040204" pitchFamily="50" charset="-128"/>
              </a:rPr>
              <a:t>や</a:t>
            </a:r>
            <a:r>
              <a:rPr kumimoji="1" lang="en-US" altLang="ja-JP" dirty="0">
                <a:latin typeface="メイリオ" panose="020B0604030504040204" pitchFamily="50" charset="-128"/>
                <a:ea typeface="メイリオ" panose="020B0604030504040204" pitchFamily="50" charset="-128"/>
              </a:rPr>
              <a:t>Instagram</a:t>
            </a:r>
            <a:r>
              <a:rPr kumimoji="1" lang="ja-JP" altLang="en-US" dirty="0">
                <a:latin typeface="メイリオ" panose="020B0604030504040204" pitchFamily="50" charset="-128"/>
                <a:ea typeface="メイリオ" panose="020B0604030504040204" pitchFamily="50" charset="-128"/>
              </a:rPr>
              <a:t>などの</a:t>
            </a:r>
            <a:r>
              <a:rPr kumimoji="1" lang="en-US" altLang="ja-JP" dirty="0">
                <a:latin typeface="メイリオ" panose="020B0604030504040204" pitchFamily="50" charset="-128"/>
                <a:ea typeface="メイリオ" panose="020B0604030504040204" pitchFamily="50" charset="-128"/>
              </a:rPr>
              <a:t>SNS</a:t>
            </a:r>
            <a:r>
              <a:rPr kumimoji="1" lang="ja-JP" altLang="en-US" dirty="0">
                <a:latin typeface="メイリオ" panose="020B0604030504040204" pitchFamily="50" charset="-128"/>
                <a:ea typeface="メイリオ" panose="020B0604030504040204" pitchFamily="50" charset="-128"/>
              </a:rPr>
              <a:t>ではネット通販のように気軽に購入できてしまう現状があります・・・</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rPr>
              <a:t>ヤサイ</a:t>
            </a:r>
            <a:r>
              <a:rPr lang="ja-JP" altLang="en-US" dirty="0">
                <a:latin typeface="メイリオ" panose="020B0604030504040204" pitchFamily="50" charset="-128"/>
                <a:ea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rPr>
              <a:t>野菜</a:t>
            </a:r>
            <a:r>
              <a:rPr lang="ja-JP" altLang="en-US" dirty="0">
                <a:latin typeface="メイリオ" panose="020B0604030504040204" pitchFamily="50" charset="-128"/>
                <a:ea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rPr>
              <a:t>クサ</a:t>
            </a:r>
            <a:r>
              <a:rPr lang="ja-JP" altLang="en-US" dirty="0">
                <a:latin typeface="メイリオ" panose="020B0604030504040204" pitchFamily="50" charset="-128"/>
                <a:ea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rPr>
              <a:t>チョコ</a:t>
            </a:r>
            <a:r>
              <a:rPr lang="ja-JP" altLang="en-US" dirty="0">
                <a:latin typeface="メイリオ" panose="020B0604030504040204" pitchFamily="50" charset="-128"/>
                <a:ea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rPr>
              <a:t>リキッド</a:t>
            </a:r>
            <a:r>
              <a:rPr lang="ja-JP" altLang="en-US" dirty="0">
                <a:latin typeface="メイリオ" panose="020B0604030504040204" pitchFamily="50" charset="-128"/>
                <a:ea typeface="メイリオ" panose="020B0604030504040204" pitchFamily="50" charset="-128"/>
              </a:rPr>
              <a:t>」という表記や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「🥦（ブロッコリー）」の絵文字を見つけたら警戒を。すべて大麻の隠語です。</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a:t>
            </a:r>
            <a:r>
              <a:rPr kumimoji="1" lang="ja-JP" altLang="en-US" dirty="0">
                <a:solidFill>
                  <a:srgbClr val="C00000"/>
                </a:solidFill>
                <a:latin typeface="メイリオ" panose="020B0604030504040204" pitchFamily="50" charset="-128"/>
                <a:ea typeface="メイリオ" panose="020B0604030504040204" pitchFamily="50" charset="-128"/>
              </a:rPr>
              <a:t>毎日見る</a:t>
            </a:r>
            <a:r>
              <a:rPr kumimoji="1" lang="en-US" altLang="ja-JP" dirty="0">
                <a:solidFill>
                  <a:srgbClr val="C00000"/>
                </a:solidFill>
                <a:latin typeface="メイリオ" panose="020B0604030504040204" pitchFamily="50" charset="-128"/>
                <a:ea typeface="メイリオ" panose="020B0604030504040204" pitchFamily="50" charset="-128"/>
              </a:rPr>
              <a:t>SNS</a:t>
            </a:r>
            <a:r>
              <a:rPr kumimoji="1" lang="ja-JP" altLang="en-US" dirty="0">
                <a:solidFill>
                  <a:srgbClr val="C00000"/>
                </a:solidFill>
                <a:latin typeface="メイリオ" panose="020B0604030504040204" pitchFamily="50" charset="-128"/>
                <a:ea typeface="メイリオ" panose="020B0604030504040204" pitchFamily="50" charset="-128"/>
              </a:rPr>
              <a:t>にも大麻に誘われるリスクが潜んでいることを覚えておきましょう。</a:t>
            </a:r>
            <a:endParaRPr kumimoji="1" lang="en-US" altLang="ja-JP" dirty="0">
              <a:solidFill>
                <a:srgbClr val="C00000"/>
              </a:solidFill>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E3E2263B-AB87-4E0D-B9B6-F510F7E7BD25}"/>
              </a:ext>
            </a:extLst>
          </p:cNvPr>
          <p:cNvPicPr>
            <a:picLocks noChangeAspect="1"/>
          </p:cNvPicPr>
          <p:nvPr/>
        </p:nvPicPr>
        <p:blipFill>
          <a:blip r:embed="rId4"/>
          <a:stretch>
            <a:fillRect/>
          </a:stretch>
        </p:blipFill>
        <p:spPr>
          <a:xfrm>
            <a:off x="6704412" y="2049887"/>
            <a:ext cx="2271467" cy="1934688"/>
          </a:xfrm>
          <a:prstGeom prst="rect">
            <a:avLst/>
          </a:prstGeom>
        </p:spPr>
      </p:pic>
      <p:sp>
        <p:nvSpPr>
          <p:cNvPr id="11" name="テキスト ボックス 10">
            <a:extLst>
              <a:ext uri="{FF2B5EF4-FFF2-40B4-BE49-F238E27FC236}">
                <a16:creationId xmlns:a16="http://schemas.microsoft.com/office/drawing/2014/main" id="{72B00F3A-D7BE-4A3F-BD25-87304FB0B453}"/>
              </a:ext>
            </a:extLst>
          </p:cNvPr>
          <p:cNvSpPr txBox="1"/>
          <p:nvPr/>
        </p:nvSpPr>
        <p:spPr>
          <a:xfrm>
            <a:off x="6700787" y="4011301"/>
            <a:ext cx="2443213" cy="646331"/>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12" name="楕円 11">
            <a:extLst>
              <a:ext uri="{FF2B5EF4-FFF2-40B4-BE49-F238E27FC236}">
                <a16:creationId xmlns:a16="http://schemas.microsoft.com/office/drawing/2014/main" id="{4FAED453-9248-4545-97CC-CC58553FECB0}"/>
              </a:ext>
            </a:extLst>
          </p:cNvPr>
          <p:cNvSpPr/>
          <p:nvPr/>
        </p:nvSpPr>
        <p:spPr>
          <a:xfrm>
            <a:off x="1104150" y="2251908"/>
            <a:ext cx="7078575" cy="2354184"/>
          </a:xfrm>
          <a:prstGeom prst="ellipse">
            <a:avLst/>
          </a:prstGeom>
          <a:solidFill>
            <a:srgbClr val="FFC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latin typeface="メイリオ" panose="020B0604030504040204" pitchFamily="50" charset="-128"/>
                <a:ea typeface="メイリオ" panose="020B0604030504040204" pitchFamily="50" charset="-128"/>
              </a:rPr>
              <a:t>SNS</a:t>
            </a:r>
            <a:r>
              <a:rPr lang="ja-JP" altLang="en-US" sz="2800" b="1" dirty="0">
                <a:latin typeface="メイリオ" panose="020B0604030504040204" pitchFamily="50" charset="-128"/>
                <a:ea typeface="メイリオ" panose="020B0604030504040204" pitchFamily="50" charset="-128"/>
              </a:rPr>
              <a:t>等で誘われたら、</a:t>
            </a:r>
            <a:endParaRPr lang="en-US" altLang="ja-JP" sz="2800" b="1" dirty="0">
              <a:latin typeface="メイリオ" panose="020B0604030504040204" pitchFamily="50" charset="-128"/>
              <a:ea typeface="メイリオ" panose="020B0604030504040204" pitchFamily="50" charset="-128"/>
            </a:endParaRPr>
          </a:p>
          <a:p>
            <a:pPr algn="ctr"/>
            <a:r>
              <a:rPr lang="ja-JP" altLang="en-US" sz="2800" b="1" dirty="0">
                <a:latin typeface="メイリオ" panose="020B0604030504040204" pitchFamily="50" charset="-128"/>
                <a:ea typeface="メイリオ" panose="020B0604030504040204" pitchFamily="50" charset="-128"/>
              </a:rPr>
              <a:t>何も返信しなくていい</a:t>
            </a:r>
            <a:endParaRPr lang="en-US" altLang="ja-JP" sz="2800" b="1" dirty="0">
              <a:latin typeface="メイリオ" panose="020B0604030504040204" pitchFamily="50" charset="-128"/>
              <a:ea typeface="メイリオ" panose="020B0604030504040204" pitchFamily="50" charset="-128"/>
            </a:endParaRPr>
          </a:p>
          <a:p>
            <a:pPr algn="ctr"/>
            <a:r>
              <a:rPr lang="ja-JP" altLang="en-US" sz="2800" b="1" dirty="0">
                <a:latin typeface="メイリオ" panose="020B0604030504040204" pitchFamily="50" charset="-128"/>
                <a:ea typeface="メイリオ" panose="020B0604030504040204" pitchFamily="50" charset="-128"/>
              </a:rPr>
              <a:t>連絡先削除・</a:t>
            </a:r>
            <a:r>
              <a:rPr kumimoji="1" lang="ja-JP" altLang="en-US" sz="2800" b="1" dirty="0">
                <a:latin typeface="メイリオ" panose="020B0604030504040204" pitchFamily="50" charset="-128"/>
                <a:ea typeface="メイリオ" panose="020B0604030504040204" pitchFamily="50" charset="-128"/>
              </a:rPr>
              <a:t>ブロック！</a:t>
            </a:r>
            <a:endParaRPr kumimoji="1" lang="en-US" altLang="ja-JP" sz="28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61D4DE69-4AC0-4D33-AEED-625035DA1876}"/>
              </a:ext>
            </a:extLst>
          </p:cNvPr>
          <p:cNvSpPr>
            <a:spLocks noGrp="1"/>
          </p:cNvSpPr>
          <p:nvPr>
            <p:ph type="sldNum" sz="quarter" idx="12"/>
          </p:nvPr>
        </p:nvSpPr>
        <p:spPr/>
        <p:txBody>
          <a:bodyPr/>
          <a:lstStyle/>
          <a:p>
            <a:pPr>
              <a:defRPr/>
            </a:pPr>
            <a:fld id="{F5FDE7FE-C337-4F9D-95E1-5C0136AD3A8E}" type="slidenum">
              <a:rPr lang="ja-JP" altLang="ja-JP" smtClean="0"/>
              <a:pPr>
                <a:defRPr/>
              </a:pPr>
              <a:t>48</a:t>
            </a:fld>
            <a:endParaRPr lang="ja-JP" altLang="ja-JP"/>
          </a:p>
        </p:txBody>
      </p:sp>
      <p:sp>
        <p:nvSpPr>
          <p:cNvPr id="13" name="テキスト ボックス 12">
            <a:extLst>
              <a:ext uri="{FF2B5EF4-FFF2-40B4-BE49-F238E27FC236}">
                <a16:creationId xmlns:a16="http://schemas.microsoft.com/office/drawing/2014/main" id="{31F41ACD-C625-4952-AB41-F48E66BFBD98}"/>
              </a:ext>
            </a:extLst>
          </p:cNvPr>
          <p:cNvSpPr txBox="1"/>
          <p:nvPr/>
        </p:nvSpPr>
        <p:spPr>
          <a:xfrm>
            <a:off x="-51518" y="6394624"/>
            <a:ext cx="9375821" cy="461665"/>
          </a:xfrm>
          <a:prstGeom prst="rect">
            <a:avLst/>
          </a:prstGeom>
          <a:noFill/>
        </p:spPr>
        <p:txBody>
          <a:bodyPr wrap="square">
            <a:spAutoFit/>
          </a:bodyPr>
          <a:lstStyle/>
          <a:p>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出典：厚生労働省ホームページ</a:t>
            </a:r>
            <a:r>
              <a:rPr lang="en-US" altLang="ja-JP"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下記）を加工して作成</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https://www.mhlw.go.jp/seisakunitsuite/bunya/kenkou_iryou/iyakuhin/yakubuturanyou/campaign2023/index_12.html</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504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graphicFrame>
        <p:nvGraphicFramePr>
          <p:cNvPr id="2" name="表 2">
            <a:extLst>
              <a:ext uri="{FF2B5EF4-FFF2-40B4-BE49-F238E27FC236}">
                <a16:creationId xmlns:a16="http://schemas.microsoft.com/office/drawing/2014/main" id="{18FFAB04-FC41-401C-8889-E17B7901ACBD}"/>
              </a:ext>
            </a:extLst>
          </p:cNvPr>
          <p:cNvGraphicFramePr>
            <a:graphicFrameLocks noGrp="1"/>
          </p:cNvGraphicFramePr>
          <p:nvPr>
            <p:extLst>
              <p:ext uri="{D42A27DB-BD31-4B8C-83A1-F6EECF244321}">
                <p14:modId xmlns:p14="http://schemas.microsoft.com/office/powerpoint/2010/main" val="4093303750"/>
              </p:ext>
            </p:extLst>
          </p:nvPr>
        </p:nvGraphicFramePr>
        <p:xfrm>
          <a:off x="352207" y="1117949"/>
          <a:ext cx="8575893" cy="4968120"/>
        </p:xfrm>
        <a:graphic>
          <a:graphicData uri="http://schemas.openxmlformats.org/drawingml/2006/table">
            <a:tbl>
              <a:tblPr firstRow="1" bandRow="1">
                <a:tableStyleId>{FABFCF23-3B69-468F-B69F-88F6DE6A72F2}</a:tableStyleId>
              </a:tblPr>
              <a:tblGrid>
                <a:gridCol w="2198997">
                  <a:extLst>
                    <a:ext uri="{9D8B030D-6E8A-4147-A177-3AD203B41FA5}">
                      <a16:colId xmlns:a16="http://schemas.microsoft.com/office/drawing/2014/main" val="4122657780"/>
                    </a:ext>
                  </a:extLst>
                </a:gridCol>
                <a:gridCol w="6376896">
                  <a:extLst>
                    <a:ext uri="{9D8B030D-6E8A-4147-A177-3AD203B41FA5}">
                      <a16:colId xmlns:a16="http://schemas.microsoft.com/office/drawing/2014/main" val="3759214365"/>
                    </a:ext>
                  </a:extLst>
                </a:gridCol>
              </a:tblGrid>
              <a:tr h="701010">
                <a:tc>
                  <a:txBody>
                    <a:bodyPr/>
                    <a:lstStyle/>
                    <a:p>
                      <a:pPr algn="ctr"/>
                      <a:r>
                        <a:rPr kumimoji="1" lang="ja-JP" altLang="en-US" sz="2400" dirty="0">
                          <a:solidFill>
                            <a:schemeClr val="bg1"/>
                          </a:solidFill>
                          <a:latin typeface="メイリオ" panose="020B0604030504040204" pitchFamily="50" charset="-128"/>
                          <a:ea typeface="メイリオ" panose="020B0604030504040204" pitchFamily="50" charset="-128"/>
                        </a:rPr>
                        <a:t>薬　物</a:t>
                      </a:r>
                    </a:p>
                  </a:txBody>
                  <a:tcPr anchor="ctr"/>
                </a:tc>
                <a:tc>
                  <a:txBody>
                    <a:bodyPr/>
                    <a:lstStyle/>
                    <a:p>
                      <a:pPr algn="ctr"/>
                      <a:r>
                        <a:rPr kumimoji="1" lang="ja-JP" altLang="en-US" sz="2400">
                          <a:solidFill>
                            <a:schemeClr val="bg1"/>
                          </a:solidFill>
                          <a:latin typeface="メイリオ" panose="020B0604030504040204" pitchFamily="50" charset="-128"/>
                          <a:ea typeface="メイリオ" panose="020B0604030504040204" pitchFamily="50" charset="-128"/>
                        </a:rPr>
                        <a:t>隠　語</a:t>
                      </a:r>
                      <a:endParaRPr kumimoji="1" lang="ja-JP" altLang="en-US" sz="2400" dirty="0">
                        <a:solidFill>
                          <a:schemeClr val="bg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00016608"/>
                  </a:ext>
                </a:extLst>
              </a:tr>
              <a:tr h="701010">
                <a:tc>
                  <a:txBody>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大麻</a:t>
                      </a:r>
                    </a:p>
                  </a:txBody>
                  <a:tcPr anchor="ctr"/>
                </a:tc>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野菜、クサ、リキッド、ハッパ、グラス、チョコ、ガンジャ</a:t>
                      </a:r>
                    </a:p>
                  </a:txBody>
                  <a:tcPr anchor="ctr"/>
                </a:tc>
                <a:extLst>
                  <a:ext uri="{0D108BD9-81ED-4DB2-BD59-A6C34878D82A}">
                    <a16:rowId xmlns:a16="http://schemas.microsoft.com/office/drawing/2014/main" val="3516888668"/>
                  </a:ext>
                </a:extLst>
              </a:tr>
              <a:tr h="701010">
                <a:tc>
                  <a:txBody>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覚醒剤</a:t>
                      </a:r>
                    </a:p>
                  </a:txBody>
                  <a:tcPr anchor="ctr"/>
                </a:tc>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アイス、氷、シャブ、エス、スピード</a:t>
                      </a:r>
                    </a:p>
                  </a:txBody>
                  <a:tcPr anchor="ctr"/>
                </a:tc>
                <a:extLst>
                  <a:ext uri="{0D108BD9-81ED-4DB2-BD59-A6C34878D82A}">
                    <a16:rowId xmlns:a16="http://schemas.microsoft.com/office/drawing/2014/main" val="280612112"/>
                  </a:ext>
                </a:extLst>
              </a:tr>
              <a:tr h="701010">
                <a:tc>
                  <a:txBody>
                    <a:bodyPr/>
                    <a:lstStyle/>
                    <a:p>
                      <a:pPr algn="ctr"/>
                      <a:r>
                        <a:rPr kumimoji="1" lang="en-US" altLang="ja-JP" sz="2400" b="1" dirty="0">
                          <a:solidFill>
                            <a:schemeClr val="tx1"/>
                          </a:solidFill>
                          <a:latin typeface="メイリオ" panose="020B0604030504040204" pitchFamily="50" charset="-128"/>
                          <a:ea typeface="メイリオ" panose="020B0604030504040204" pitchFamily="50" charset="-128"/>
                        </a:rPr>
                        <a:t>MDMA</a:t>
                      </a:r>
                      <a:endParaRPr kumimoji="1" lang="ja-JP" altLang="en-US" sz="2400" b="1"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バツ、タマ、エクスタシー</a:t>
                      </a:r>
                    </a:p>
                  </a:txBody>
                  <a:tcPr anchor="ctr"/>
                </a:tc>
                <a:extLst>
                  <a:ext uri="{0D108BD9-81ED-4DB2-BD59-A6C34878D82A}">
                    <a16:rowId xmlns:a16="http://schemas.microsoft.com/office/drawing/2014/main" val="1207699981"/>
                  </a:ext>
                </a:extLst>
              </a:tr>
              <a:tr h="701010">
                <a:tc>
                  <a:txBody>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ヘロイン</a:t>
                      </a:r>
                    </a:p>
                  </a:txBody>
                  <a:tcPr anchor="ctr"/>
                </a:tc>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ペー、チャイナホワイト、ジャンク</a:t>
                      </a:r>
                    </a:p>
                  </a:txBody>
                  <a:tcPr anchor="ctr"/>
                </a:tc>
                <a:extLst>
                  <a:ext uri="{0D108BD9-81ED-4DB2-BD59-A6C34878D82A}">
                    <a16:rowId xmlns:a16="http://schemas.microsoft.com/office/drawing/2014/main" val="1799498965"/>
                  </a:ext>
                </a:extLst>
              </a:tr>
              <a:tr h="701010">
                <a:tc>
                  <a:txBody>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コカイン</a:t>
                      </a:r>
                    </a:p>
                  </a:txBody>
                  <a:tcPr anchor="ctr"/>
                </a:tc>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チャリ、自電車、チャーリー、コーク、スノウ、クラック</a:t>
                      </a:r>
                    </a:p>
                  </a:txBody>
                  <a:tcPr anchor="ctr"/>
                </a:tc>
                <a:extLst>
                  <a:ext uri="{0D108BD9-81ED-4DB2-BD59-A6C34878D82A}">
                    <a16:rowId xmlns:a16="http://schemas.microsoft.com/office/drawing/2014/main" val="2875010288"/>
                  </a:ext>
                </a:extLst>
              </a:tr>
              <a:tr h="701010">
                <a:tc>
                  <a:txBody>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有機溶剤</a:t>
                      </a:r>
                      <a:endParaRPr kumimoji="1" lang="en-US" altLang="ja-JP" sz="24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2000" b="1" dirty="0">
                          <a:solidFill>
                            <a:schemeClr val="tx1"/>
                          </a:solidFill>
                          <a:latin typeface="メイリオ" panose="020B0604030504040204" pitchFamily="50" charset="-128"/>
                          <a:ea typeface="メイリオ" panose="020B0604030504040204" pitchFamily="50" charset="-128"/>
                        </a:rPr>
                        <a:t>（シンナー等）</a:t>
                      </a:r>
                    </a:p>
                  </a:txBody>
                  <a:tcPr anchor="ctr"/>
                </a:tc>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アンパン</a:t>
                      </a:r>
                    </a:p>
                  </a:txBody>
                  <a:tcPr anchor="ctr"/>
                </a:tc>
                <a:extLst>
                  <a:ext uri="{0D108BD9-81ED-4DB2-BD59-A6C34878D82A}">
                    <a16:rowId xmlns:a16="http://schemas.microsoft.com/office/drawing/2014/main" val="2590267377"/>
                  </a:ext>
                </a:extLst>
              </a:tr>
            </a:tbl>
          </a:graphicData>
        </a:graphic>
      </p:graphicFrame>
      <p:sp>
        <p:nvSpPr>
          <p:cNvPr id="6" name="タイトル 1">
            <a:extLst>
              <a:ext uri="{FF2B5EF4-FFF2-40B4-BE49-F238E27FC236}">
                <a16:creationId xmlns:a16="http://schemas.microsoft.com/office/drawing/2014/main" id="{5F7E5CF2-996B-4F49-9F18-A0416D937085}"/>
              </a:ext>
            </a:extLst>
          </p:cNvPr>
          <p:cNvSpPr txBox="1">
            <a:spLocks noChangeArrowheads="1"/>
          </p:cNvSpPr>
          <p:nvPr/>
        </p:nvSpPr>
        <p:spPr>
          <a:xfrm>
            <a:off x="0" y="-1"/>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薬物の隠語（いんご）</a:t>
            </a:r>
            <a:endParaRPr lang="en-US" altLang="ja-JP" sz="4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64265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B15CFDF-519D-435A-B395-A264A33268E4}"/>
              </a:ext>
            </a:extLst>
          </p:cNvPr>
          <p:cNvSpPr txBox="1"/>
          <p:nvPr/>
        </p:nvSpPr>
        <p:spPr>
          <a:xfrm>
            <a:off x="513566" y="1648389"/>
            <a:ext cx="8517699" cy="1323439"/>
          </a:xfrm>
          <a:prstGeom prst="rect">
            <a:avLst/>
          </a:prstGeom>
          <a:noFill/>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a:t>
            </a:r>
            <a:r>
              <a:rPr kumimoji="1" lang="ja-JP" altLang="en-US" sz="4000" dirty="0">
                <a:solidFill>
                  <a:srgbClr val="C00000"/>
                </a:solidFill>
                <a:latin typeface="メイリオ" panose="020B0604030504040204" pitchFamily="50" charset="-128"/>
                <a:ea typeface="メイリオ" panose="020B0604030504040204" pitchFamily="50" charset="-128"/>
              </a:rPr>
              <a:t>オーバードーズ　</a:t>
            </a:r>
            <a:r>
              <a:rPr kumimoji="1" lang="en-US" altLang="ja-JP" sz="4000" dirty="0">
                <a:solidFill>
                  <a:srgbClr val="C00000"/>
                </a:solidFill>
                <a:latin typeface="メイリオ" panose="020B0604030504040204" pitchFamily="50" charset="-128"/>
                <a:ea typeface="メイリオ" panose="020B0604030504040204" pitchFamily="50" charset="-128"/>
              </a:rPr>
              <a:t>OD</a:t>
            </a:r>
            <a:r>
              <a:rPr kumimoji="1" lang="ja-JP" altLang="en-US" sz="4000" dirty="0">
                <a:latin typeface="メイリオ" panose="020B0604030504040204" pitchFamily="50" charset="-128"/>
                <a:ea typeface="メイリオ" panose="020B0604030504040204" pitchFamily="50" charset="-128"/>
              </a:rPr>
              <a:t>」</a:t>
            </a:r>
            <a:endParaRPr lang="en-US" altLang="ja-JP" sz="4000" dirty="0">
              <a:latin typeface="メイリオ" panose="020B0604030504040204" pitchFamily="50" charset="-128"/>
              <a:ea typeface="メイリオ" panose="020B0604030504040204" pitchFamily="50" charset="-128"/>
            </a:endParaRPr>
          </a:p>
          <a:p>
            <a:r>
              <a:rPr kumimoji="1" lang="ja-JP" altLang="en-US" sz="4000" dirty="0">
                <a:latin typeface="メイリオ" panose="020B0604030504040204" pitchFamily="50" charset="-128"/>
                <a:ea typeface="メイリオ" panose="020B0604030504040204" pitchFamily="50" charset="-128"/>
              </a:rPr>
              <a:t>　　　　　　って聞いたことある？</a:t>
            </a:r>
          </a:p>
        </p:txBody>
      </p:sp>
      <p:pic>
        <p:nvPicPr>
          <p:cNvPr id="7" name="図 6">
            <a:extLst>
              <a:ext uri="{FF2B5EF4-FFF2-40B4-BE49-F238E27FC236}">
                <a16:creationId xmlns:a16="http://schemas.microsoft.com/office/drawing/2014/main" id="{65FDDB17-B7F3-455D-B1BE-7A5C31630CBA}"/>
              </a:ext>
            </a:extLst>
          </p:cNvPr>
          <p:cNvPicPr>
            <a:picLocks noChangeAspect="1"/>
          </p:cNvPicPr>
          <p:nvPr/>
        </p:nvPicPr>
        <p:blipFill>
          <a:blip r:embed="rId3"/>
          <a:stretch>
            <a:fillRect/>
          </a:stretch>
        </p:blipFill>
        <p:spPr>
          <a:xfrm>
            <a:off x="2079203" y="3061458"/>
            <a:ext cx="5110737" cy="2748092"/>
          </a:xfrm>
          <a:prstGeom prst="rect">
            <a:avLst/>
          </a:prstGeom>
        </p:spPr>
      </p:pic>
      <p:pic>
        <p:nvPicPr>
          <p:cNvPr id="6" name="図 1">
            <a:extLst>
              <a:ext uri="{FF2B5EF4-FFF2-40B4-BE49-F238E27FC236}">
                <a16:creationId xmlns:a16="http://schemas.microsoft.com/office/drawing/2014/main" id="{E0F37FA7-7F15-49C1-AA47-401810F9D6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7B536B28-3696-44B6-A2FA-F6A72F85FB2A}"/>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9" name="テキスト ボックス 8">
            <a:extLst>
              <a:ext uri="{FF2B5EF4-FFF2-40B4-BE49-F238E27FC236}">
                <a16:creationId xmlns:a16="http://schemas.microsoft.com/office/drawing/2014/main" id="{E6891B65-D70E-45B4-B70F-6BB3D3328EC1}"/>
              </a:ext>
            </a:extLst>
          </p:cNvPr>
          <p:cNvSpPr txBox="1"/>
          <p:nvPr/>
        </p:nvSpPr>
        <p:spPr>
          <a:xfrm>
            <a:off x="51330" y="6582976"/>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写真出典：薬物乱用防止読本「健康に生きようパート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10" name="Text Box 2">
            <a:extLst>
              <a:ext uri="{FF2B5EF4-FFF2-40B4-BE49-F238E27FC236}">
                <a16:creationId xmlns:a16="http://schemas.microsoft.com/office/drawing/2014/main" id="{BE5A7273-C056-4C73-A000-AD5A5BEE1F45}"/>
              </a:ext>
            </a:extLst>
          </p:cNvPr>
          <p:cNvSpPr txBox="1">
            <a:spLocks noChangeArrowheads="1"/>
          </p:cNvSpPr>
          <p:nvPr/>
        </p:nvSpPr>
        <p:spPr bwMode="auto">
          <a:xfrm>
            <a:off x="-17027" y="11790"/>
            <a:ext cx="9161027" cy="830997"/>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b="1" dirty="0">
                <a:solidFill>
                  <a:srgbClr val="000000"/>
                </a:solidFill>
                <a:latin typeface="メイリオ" panose="020B0604030504040204" pitchFamily="50" charset="-128"/>
                <a:ea typeface="メイリオ" panose="020B0604030504040204" pitchFamily="50" charset="-128"/>
              </a:rPr>
              <a:t>医薬品の大量服用</a:t>
            </a:r>
            <a:endParaRPr lang="en-US" altLang="ja-JP" sz="4800" b="1"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48200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4" name="Text Box 2">
            <a:extLst>
              <a:ext uri="{FF2B5EF4-FFF2-40B4-BE49-F238E27FC236}">
                <a16:creationId xmlns:a16="http://schemas.microsoft.com/office/drawing/2014/main" id="{C2B9CD52-6B19-4F4A-BA13-411B615F6E91}"/>
              </a:ext>
            </a:extLst>
          </p:cNvPr>
          <p:cNvSpPr txBox="1">
            <a:spLocks noChangeArrowheads="1"/>
          </p:cNvSpPr>
          <p:nvPr/>
        </p:nvSpPr>
        <p:spPr bwMode="auto">
          <a:xfrm>
            <a:off x="310111" y="2828835"/>
            <a:ext cx="85237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sz="7200" b="1" dirty="0">
                <a:latin typeface="メイリオ" panose="020B0604030504040204" pitchFamily="50" charset="-128"/>
                <a:ea typeface="メイリオ" panose="020B0604030504040204" pitchFamily="50" charset="-128"/>
              </a:rPr>
              <a:t>ロールプレイング</a:t>
            </a:r>
          </a:p>
        </p:txBody>
      </p:sp>
    </p:spTree>
    <p:extLst>
      <p:ext uri="{BB962C8B-B14F-4D97-AF65-F5344CB8AC3E}">
        <p14:creationId xmlns:p14="http://schemas.microsoft.com/office/powerpoint/2010/main" val="4257087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BFCF50DE-7866-4A25-923E-60043C64C60B}"/>
              </a:ext>
            </a:extLst>
          </p:cNvPr>
          <p:cNvSpPr txBox="1">
            <a:spLocks/>
          </p:cNvSpPr>
          <p:nvPr/>
        </p:nvSpPr>
        <p:spPr>
          <a:xfrm>
            <a:off x="1" y="2712668"/>
            <a:ext cx="9144000" cy="1432664"/>
          </a:xfrm>
          <a:prstGeom prst="rect">
            <a:avLst/>
          </a:prstGeom>
          <a:solidFill>
            <a:schemeClr val="accent5">
              <a:lumMod val="40000"/>
              <a:lumOff val="60000"/>
            </a:schemeClr>
          </a:solidFill>
        </p:spPr>
        <p:txBody>
          <a:bodyPr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kumimoji="1" lang="ja-JP" altLang="en-US" sz="4400" b="1" dirty="0">
                <a:solidFill>
                  <a:srgbClr val="FF6699"/>
                </a:solidFill>
                <a:latin typeface="メイリオ" panose="020B0604030504040204" pitchFamily="50" charset="-128"/>
                <a:ea typeface="メイリオ" panose="020B0604030504040204" pitchFamily="50" charset="-128"/>
              </a:rPr>
              <a:t>友達</a:t>
            </a:r>
            <a:r>
              <a:rPr kumimoji="1" lang="ja-JP" altLang="en-US" sz="4400" b="1" dirty="0">
                <a:latin typeface="メイリオ" panose="020B0604030504040204" pitchFamily="50" charset="-128"/>
                <a:ea typeface="メイリオ" panose="020B0604030504040204" pitchFamily="50" charset="-128"/>
              </a:rPr>
              <a:t>や</a:t>
            </a:r>
            <a:r>
              <a:rPr kumimoji="1" lang="ja-JP" altLang="en-US" sz="4400" b="1" dirty="0">
                <a:solidFill>
                  <a:srgbClr val="FF6699"/>
                </a:solidFill>
                <a:latin typeface="メイリオ" panose="020B0604030504040204" pitchFamily="50" charset="-128"/>
                <a:ea typeface="メイリオ" panose="020B0604030504040204" pitchFamily="50" charset="-128"/>
              </a:rPr>
              <a:t>先輩</a:t>
            </a:r>
            <a:r>
              <a:rPr kumimoji="1" lang="ja-JP" altLang="en-US" sz="4400" b="1" dirty="0">
                <a:latin typeface="メイリオ" panose="020B0604030504040204" pitchFamily="50" charset="-128"/>
                <a:ea typeface="メイリオ" panose="020B0604030504040204" pitchFamily="50" charset="-128"/>
              </a:rPr>
              <a:t>、</a:t>
            </a:r>
            <a:r>
              <a:rPr kumimoji="1" lang="ja-JP" altLang="en-US" sz="4400" b="1" dirty="0">
                <a:solidFill>
                  <a:srgbClr val="FF6699"/>
                </a:solidFill>
                <a:latin typeface="メイリオ" panose="020B0604030504040204" pitchFamily="50" charset="-128"/>
                <a:ea typeface="メイリオ" panose="020B0604030504040204" pitchFamily="50" charset="-128"/>
              </a:rPr>
              <a:t>大好きな人</a:t>
            </a:r>
            <a:r>
              <a:rPr kumimoji="1" lang="ja-JP" altLang="en-US" sz="4400" b="1" dirty="0">
                <a:latin typeface="メイリオ" panose="020B0604030504040204" pitchFamily="50" charset="-128"/>
                <a:ea typeface="メイリオ" panose="020B0604030504040204" pitchFamily="50" charset="-128"/>
              </a:rPr>
              <a:t>からこんな感じで誘われたらどうしますか？</a:t>
            </a:r>
            <a:endParaRPr lang="ja-JP" altLang="en-US" sz="4400" b="1" dirty="0">
              <a:latin typeface="メイリオ" panose="020B0604030504040204" pitchFamily="50" charset="-128"/>
              <a:ea typeface="メイリオ" panose="020B0604030504040204" pitchFamily="50" charset="-128"/>
            </a:endParaRPr>
          </a:p>
        </p:txBody>
      </p:sp>
      <p:pic>
        <p:nvPicPr>
          <p:cNvPr id="4" name="図 1">
            <a:extLst>
              <a:ext uri="{FF2B5EF4-FFF2-40B4-BE49-F238E27FC236}">
                <a16:creationId xmlns:a16="http://schemas.microsoft.com/office/drawing/2014/main" id="{CB396EED-1AFF-4A25-9876-70F5EF714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11170B51-FFD0-44FA-A987-C851F55F5E3F}"/>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t>長崎県</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
            <a:extLst>
              <a:ext uri="{FF2B5EF4-FFF2-40B4-BE49-F238E27FC236}">
                <a16:creationId xmlns:a16="http://schemas.microsoft.com/office/drawing/2014/main" id="{4F3E48CC-789D-479C-B417-CC5B2DE05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079" y="6342830"/>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 name="テキスト ボックス 26">
            <a:extLst>
              <a:ext uri="{FF2B5EF4-FFF2-40B4-BE49-F238E27FC236}">
                <a16:creationId xmlns:a16="http://schemas.microsoft.com/office/drawing/2014/main" id="{A76F2335-3725-4E5C-8BEF-8E1521FF0E59}"/>
              </a:ext>
            </a:extLst>
          </p:cNvPr>
          <p:cNvSpPr txBox="1"/>
          <p:nvPr/>
        </p:nvSpPr>
        <p:spPr>
          <a:xfrm>
            <a:off x="7961696" y="6342830"/>
            <a:ext cx="1199626" cy="369332"/>
          </a:xfrm>
          <a:prstGeom prst="rect">
            <a:avLst/>
          </a:prstGeom>
          <a:noFill/>
          <a:ln>
            <a:noFill/>
          </a:ln>
        </p:spPr>
        <p:txBody>
          <a:bodyPr wrap="square" rtlCol="0">
            <a:spAutoFit/>
          </a:bodyPr>
          <a:lstStyle/>
          <a:p>
            <a:pPr algn="ctr"/>
            <a:r>
              <a:rPr kumimoji="1" lang="ja-JP" altLang="en-US" dirty="0"/>
              <a:t>長崎県</a:t>
            </a:r>
          </a:p>
        </p:txBody>
      </p:sp>
      <p:sp>
        <p:nvSpPr>
          <p:cNvPr id="22" name="角丸四角形吹き出し 20">
            <a:extLst>
              <a:ext uri="{FF2B5EF4-FFF2-40B4-BE49-F238E27FC236}">
                <a16:creationId xmlns:a16="http://schemas.microsoft.com/office/drawing/2014/main" id="{B88EDACF-6BBB-4686-8792-5493130435DB}"/>
              </a:ext>
            </a:extLst>
          </p:cNvPr>
          <p:cNvSpPr/>
          <p:nvPr/>
        </p:nvSpPr>
        <p:spPr bwMode="auto">
          <a:xfrm>
            <a:off x="1495411" y="2632752"/>
            <a:ext cx="6123969" cy="1214462"/>
          </a:xfrm>
          <a:prstGeom prst="wedgeRoundRectCallout">
            <a:avLst>
              <a:gd name="adj1" fmla="val -53774"/>
              <a:gd name="adj2" fmla="val -8374"/>
              <a:gd name="adj3" fmla="val 16667"/>
            </a:avLst>
          </a:prstGeom>
          <a:solidFill>
            <a:schemeClr val="accent1">
              <a:lumMod val="60000"/>
              <a:lumOff val="4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endParaRPr lang="ja-JP" altLang="en-US" b="1" dirty="0">
              <a:solidFill>
                <a:schemeClr val="tx1"/>
              </a:solidFill>
              <a:latin typeface="メイリオ" panose="020B0604030504040204" pitchFamily="50" charset="-128"/>
              <a:ea typeface="メイリオ" panose="020B0604030504040204" pitchFamily="50" charset="-128"/>
            </a:endParaRPr>
          </a:p>
        </p:txBody>
      </p:sp>
      <p:grpSp>
        <p:nvGrpSpPr>
          <p:cNvPr id="76802" name="グループ化 3">
            <a:extLst>
              <a:ext uri="{FF2B5EF4-FFF2-40B4-BE49-F238E27FC236}">
                <a16:creationId xmlns:a16="http://schemas.microsoft.com/office/drawing/2014/main" id="{01CC461E-7E31-4CF9-8A30-4BD225A013A3}"/>
              </a:ext>
            </a:extLst>
          </p:cNvPr>
          <p:cNvGrpSpPr>
            <a:grpSpLocks/>
          </p:cNvGrpSpPr>
          <p:nvPr/>
        </p:nvGrpSpPr>
        <p:grpSpPr bwMode="auto">
          <a:xfrm>
            <a:off x="254281" y="3071594"/>
            <a:ext cx="883940" cy="1501633"/>
            <a:chOff x="387458" y="1177925"/>
            <a:chExt cx="790467" cy="1343024"/>
          </a:xfrm>
        </p:grpSpPr>
        <p:sp>
          <p:nvSpPr>
            <p:cNvPr id="44045" name="二等辺三角形 3">
              <a:extLst>
                <a:ext uri="{FF2B5EF4-FFF2-40B4-BE49-F238E27FC236}">
                  <a16:creationId xmlns:a16="http://schemas.microsoft.com/office/drawing/2014/main" id="{3673696E-1AC5-42D4-B15F-9EC013D23E86}"/>
                </a:ext>
              </a:extLst>
            </p:cNvPr>
            <p:cNvSpPr>
              <a:spLocks noChangeArrowheads="1"/>
            </p:cNvSpPr>
            <p:nvPr/>
          </p:nvSpPr>
          <p:spPr bwMode="auto">
            <a:xfrm>
              <a:off x="387458" y="1457325"/>
              <a:ext cx="790467" cy="1063624"/>
            </a:xfrm>
            <a:prstGeom prst="triangle">
              <a:avLst>
                <a:gd name="adj" fmla="val 50000"/>
              </a:avLst>
            </a:prstGeom>
            <a:solidFill>
              <a:schemeClr val="bg1">
                <a:lumMod val="50000"/>
              </a:schemeClr>
            </a:solidFill>
            <a:ln w="9525" algn="ctr">
              <a:no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44046" name="楕円 5">
              <a:extLst>
                <a:ext uri="{FF2B5EF4-FFF2-40B4-BE49-F238E27FC236}">
                  <a16:creationId xmlns:a16="http://schemas.microsoft.com/office/drawing/2014/main" id="{B8F863A0-63D1-4ACE-A216-AA60F1CDE27C}"/>
                </a:ext>
              </a:extLst>
            </p:cNvPr>
            <p:cNvSpPr>
              <a:spLocks noChangeArrowheads="1"/>
            </p:cNvSpPr>
            <p:nvPr/>
          </p:nvSpPr>
          <p:spPr bwMode="auto">
            <a:xfrm>
              <a:off x="468409" y="1177925"/>
              <a:ext cx="655548" cy="581025"/>
            </a:xfrm>
            <a:prstGeom prst="ellipse">
              <a:avLst/>
            </a:prstGeom>
            <a:solidFill>
              <a:schemeClr val="bg1">
                <a:lumMod val="50000"/>
              </a:schemeClr>
            </a:solidFill>
            <a:ln w="9525" algn="ctr">
              <a:no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7" name="角丸四角形吹き出し 6">
            <a:extLst>
              <a:ext uri="{FF2B5EF4-FFF2-40B4-BE49-F238E27FC236}">
                <a16:creationId xmlns:a16="http://schemas.microsoft.com/office/drawing/2014/main" id="{EE458340-C5CD-4FBC-B9CE-96FFF8DCFE68}"/>
              </a:ext>
            </a:extLst>
          </p:cNvPr>
          <p:cNvSpPr/>
          <p:nvPr/>
        </p:nvSpPr>
        <p:spPr bwMode="auto">
          <a:xfrm>
            <a:off x="1957526" y="1514028"/>
            <a:ext cx="5576888" cy="954108"/>
          </a:xfrm>
          <a:prstGeom prst="wedgeRoundRectCallout">
            <a:avLst>
              <a:gd name="adj1" fmla="val 56752"/>
              <a:gd name="adj2" fmla="val 37904"/>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latin typeface="メイリオ" panose="020B0604030504040204" pitchFamily="50" charset="-128"/>
                <a:ea typeface="メイリオ" panose="020B0604030504040204" pitchFamily="50" charset="-128"/>
              </a:rPr>
              <a:t>お久しぶりです！</a:t>
            </a:r>
          </a:p>
          <a:p>
            <a:pPr eaLnBrk="1" hangingPunct="1">
              <a:buFont typeface="Arial" panose="020B0604020202020204" pitchFamily="34" charset="0"/>
              <a:buNone/>
              <a:defRPr/>
            </a:pPr>
            <a:r>
              <a:rPr lang="ja-JP" altLang="en-US" b="1" dirty="0">
                <a:latin typeface="メイリオ" panose="020B0604030504040204" pitchFamily="50" charset="-128"/>
                <a:ea typeface="メイリオ" panose="020B0604030504040204" pitchFamily="50" charset="-128"/>
              </a:rPr>
              <a:t>実は・・最近勉強についていけなくて、部活もうまくいってなくて、ストレスが溜まってるんですよね。</a:t>
            </a:r>
          </a:p>
        </p:txBody>
      </p:sp>
      <p:grpSp>
        <p:nvGrpSpPr>
          <p:cNvPr id="3" name="グループ化 4">
            <a:extLst>
              <a:ext uri="{FF2B5EF4-FFF2-40B4-BE49-F238E27FC236}">
                <a16:creationId xmlns:a16="http://schemas.microsoft.com/office/drawing/2014/main" id="{6F8D3B2A-F943-4169-A57C-3335C2C768DA}"/>
              </a:ext>
            </a:extLst>
          </p:cNvPr>
          <p:cNvGrpSpPr>
            <a:grpSpLocks/>
          </p:cNvGrpSpPr>
          <p:nvPr/>
        </p:nvGrpSpPr>
        <p:grpSpPr bwMode="auto">
          <a:xfrm>
            <a:off x="7961696" y="3148218"/>
            <a:ext cx="1042973" cy="1527550"/>
            <a:chOff x="7640826" y="1240187"/>
            <a:chExt cx="873730" cy="1280763"/>
          </a:xfrm>
          <a:solidFill>
            <a:schemeClr val="accent6"/>
          </a:solidFill>
        </p:grpSpPr>
        <p:sp>
          <p:nvSpPr>
            <p:cNvPr id="52239" name="二等辺三角形 3">
              <a:extLst>
                <a:ext uri="{FF2B5EF4-FFF2-40B4-BE49-F238E27FC236}">
                  <a16:creationId xmlns:a16="http://schemas.microsoft.com/office/drawing/2014/main" id="{C1ADD3B9-2E02-4563-8CB7-D2AB6668ED61}"/>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52240" name="楕円 5">
              <a:extLst>
                <a:ext uri="{FF2B5EF4-FFF2-40B4-BE49-F238E27FC236}">
                  <a16:creationId xmlns:a16="http://schemas.microsoft.com/office/drawing/2014/main" id="{4B30FFD2-260D-4DA7-B3EB-D330228481C6}"/>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76806" name="テキスト ボックス 1">
            <a:extLst>
              <a:ext uri="{FF2B5EF4-FFF2-40B4-BE49-F238E27FC236}">
                <a16:creationId xmlns:a16="http://schemas.microsoft.com/office/drawing/2014/main" id="{59775447-7AC4-4185-845D-0C2423928DE5}"/>
              </a:ext>
            </a:extLst>
          </p:cNvPr>
          <p:cNvSpPr txBox="1">
            <a:spLocks noChangeArrowheads="1"/>
          </p:cNvSpPr>
          <p:nvPr/>
        </p:nvSpPr>
        <p:spPr bwMode="auto">
          <a:xfrm>
            <a:off x="70244" y="2751185"/>
            <a:ext cx="116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000" b="1" dirty="0">
                <a:latin typeface="メイリオ" panose="020B0604030504040204" pitchFamily="50" charset="-128"/>
                <a:ea typeface="メイリオ" panose="020B0604030504040204" pitchFamily="50" charset="-128"/>
              </a:rPr>
              <a:t>先輩</a:t>
            </a:r>
          </a:p>
        </p:txBody>
      </p:sp>
      <p:sp>
        <p:nvSpPr>
          <p:cNvPr id="76807" name="テキスト ボックス 14">
            <a:extLst>
              <a:ext uri="{FF2B5EF4-FFF2-40B4-BE49-F238E27FC236}">
                <a16:creationId xmlns:a16="http://schemas.microsoft.com/office/drawing/2014/main" id="{098C7F8E-9687-411C-AAAF-D46B8469EDB8}"/>
              </a:ext>
            </a:extLst>
          </p:cNvPr>
          <p:cNvSpPr txBox="1">
            <a:spLocks noChangeArrowheads="1"/>
          </p:cNvSpPr>
          <p:nvPr/>
        </p:nvSpPr>
        <p:spPr bwMode="auto">
          <a:xfrm>
            <a:off x="7851775" y="2748168"/>
            <a:ext cx="116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000" b="1" dirty="0">
                <a:latin typeface="メイリオ" panose="020B0604030504040204" pitchFamily="50" charset="-128"/>
                <a:ea typeface="メイリオ" panose="020B0604030504040204" pitchFamily="50" charset="-128"/>
              </a:rPr>
              <a:t>あなた</a:t>
            </a:r>
          </a:p>
        </p:txBody>
      </p:sp>
      <p:sp>
        <p:nvSpPr>
          <p:cNvPr id="21" name="角丸四角形吹き出し 20">
            <a:extLst>
              <a:ext uri="{FF2B5EF4-FFF2-40B4-BE49-F238E27FC236}">
                <a16:creationId xmlns:a16="http://schemas.microsoft.com/office/drawing/2014/main" id="{335722A6-50AA-49A4-BCA4-550E2E2B9964}"/>
              </a:ext>
            </a:extLst>
          </p:cNvPr>
          <p:cNvSpPr/>
          <p:nvPr/>
        </p:nvSpPr>
        <p:spPr bwMode="auto">
          <a:xfrm>
            <a:off x="330972" y="822259"/>
            <a:ext cx="5305425" cy="534988"/>
          </a:xfrm>
          <a:prstGeom prst="wedgeRoundRectCallout">
            <a:avLst>
              <a:gd name="adj1" fmla="val -35554"/>
              <a:gd name="adj2" fmla="val 103944"/>
              <a:gd name="adj3" fmla="val 16667"/>
            </a:avLst>
          </a:prstGeom>
          <a:solidFill>
            <a:schemeClr val="accent1">
              <a:lumMod val="60000"/>
              <a:lumOff val="4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久しぶり！最近どお？楽しんでる？</a:t>
            </a:r>
          </a:p>
        </p:txBody>
      </p:sp>
      <p:sp>
        <p:nvSpPr>
          <p:cNvPr id="76811" name="テキスト ボックス 1">
            <a:extLst>
              <a:ext uri="{FF2B5EF4-FFF2-40B4-BE49-F238E27FC236}">
                <a16:creationId xmlns:a16="http://schemas.microsoft.com/office/drawing/2014/main" id="{4D0BDF60-AD8A-4B40-8E37-4EB314F96CDA}"/>
              </a:ext>
            </a:extLst>
          </p:cNvPr>
          <p:cNvSpPr txBox="1">
            <a:spLocks noChangeArrowheads="1"/>
          </p:cNvSpPr>
          <p:nvPr/>
        </p:nvSpPr>
        <p:spPr bwMode="auto">
          <a:xfrm>
            <a:off x="0" y="16020"/>
            <a:ext cx="9144000" cy="707886"/>
          </a:xfrm>
          <a:prstGeom prst="rect">
            <a:avLst/>
          </a:prstGeom>
          <a:solidFill>
            <a:schemeClr val="accent5">
              <a:lumMod val="40000"/>
              <a:lumOff val="60000"/>
            </a:schemeClr>
          </a:solid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4000" b="1" dirty="0">
                <a:solidFill>
                  <a:schemeClr val="accent5">
                    <a:lumMod val="75000"/>
                  </a:schemeClr>
                </a:solidFill>
                <a:latin typeface="メイリオ" panose="020B0604030504040204" pitchFamily="50" charset="-128"/>
                <a:ea typeface="メイリオ" panose="020B0604030504040204" pitchFamily="50" charset="-128"/>
              </a:rPr>
              <a:t>場面１　　</a:t>
            </a:r>
            <a:r>
              <a:rPr lang="ja-JP" altLang="en-US" sz="4000" b="1" dirty="0">
                <a:latin typeface="メイリオ" panose="020B0604030504040204" pitchFamily="50" charset="-128"/>
                <a:ea typeface="メイリオ" panose="020B0604030504040204" pitchFamily="50" charset="-128"/>
              </a:rPr>
              <a:t>憧れの先輩からの誘い</a:t>
            </a:r>
            <a:endParaRPr lang="en-US" altLang="ja-JP" sz="4000" b="1"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0E9925A5-4CD7-4732-9D5A-0318FD712BB2}"/>
              </a:ext>
            </a:extLst>
          </p:cNvPr>
          <p:cNvSpPr txBox="1"/>
          <p:nvPr/>
        </p:nvSpPr>
        <p:spPr>
          <a:xfrm>
            <a:off x="1691601" y="2666361"/>
            <a:ext cx="5989664" cy="1200329"/>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そっか。色々大変だね。。</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そうだ、今度ウチにおいでよ。最近ネットでハッパ買って使ってるんだけど、イライラしなくなったし、勉強にも集中できるようになったよ！</a:t>
            </a:r>
          </a:p>
        </p:txBody>
      </p:sp>
      <p:sp>
        <p:nvSpPr>
          <p:cNvPr id="23" name="角丸四角形吹き出し 6">
            <a:extLst>
              <a:ext uri="{FF2B5EF4-FFF2-40B4-BE49-F238E27FC236}">
                <a16:creationId xmlns:a16="http://schemas.microsoft.com/office/drawing/2014/main" id="{ACD493E7-E445-4B4E-9C55-A673011DF3DE}"/>
              </a:ext>
            </a:extLst>
          </p:cNvPr>
          <p:cNvSpPr/>
          <p:nvPr/>
        </p:nvSpPr>
        <p:spPr bwMode="auto">
          <a:xfrm>
            <a:off x="1964783" y="4011830"/>
            <a:ext cx="5576888" cy="793293"/>
          </a:xfrm>
          <a:prstGeom prst="wedgeRoundRectCallout">
            <a:avLst>
              <a:gd name="adj1" fmla="val 55347"/>
              <a:gd name="adj2" fmla="val -31867"/>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latin typeface="メイリオ" panose="020B0604030504040204" pitchFamily="50" charset="-128"/>
                <a:ea typeface="メイリオ" panose="020B0604030504040204" pitchFamily="50" charset="-128"/>
              </a:rPr>
              <a:t>ありがとうございます！</a:t>
            </a:r>
            <a:endParaRPr lang="en-US" altLang="ja-JP" b="1" dirty="0">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kumimoji="1" lang="ja-JP" altLang="en-US" sz="1800" b="1" dirty="0">
                <a:latin typeface="メイリオ" panose="020B0604030504040204" pitchFamily="50" charset="-128"/>
                <a:ea typeface="メイリオ" panose="020B0604030504040204" pitchFamily="50" charset="-128"/>
              </a:rPr>
              <a:t>でもそれ、危ないやつじゃないんですか？</a:t>
            </a:r>
            <a:endParaRPr lang="en-US" altLang="ja-JP" b="1" dirty="0">
              <a:latin typeface="メイリオ" panose="020B0604030504040204" pitchFamily="50" charset="-128"/>
              <a:ea typeface="メイリオ" panose="020B0604030504040204" pitchFamily="50" charset="-128"/>
            </a:endParaRPr>
          </a:p>
        </p:txBody>
      </p:sp>
      <p:sp>
        <p:nvSpPr>
          <p:cNvPr id="25" name="角丸四角形吹き出し 20">
            <a:extLst>
              <a:ext uri="{FF2B5EF4-FFF2-40B4-BE49-F238E27FC236}">
                <a16:creationId xmlns:a16="http://schemas.microsoft.com/office/drawing/2014/main" id="{803A1725-3E39-495F-ABCF-F77B9D49D485}"/>
              </a:ext>
            </a:extLst>
          </p:cNvPr>
          <p:cNvSpPr/>
          <p:nvPr/>
        </p:nvSpPr>
        <p:spPr bwMode="auto">
          <a:xfrm>
            <a:off x="1306954" y="4910506"/>
            <a:ext cx="6234717" cy="1214803"/>
          </a:xfrm>
          <a:prstGeom prst="wedgeRoundRectCallout">
            <a:avLst>
              <a:gd name="adj1" fmla="val -53334"/>
              <a:gd name="adj2" fmla="val -52474"/>
              <a:gd name="adj3" fmla="val 16667"/>
            </a:avLst>
          </a:prstGeom>
          <a:solidFill>
            <a:schemeClr val="accent1">
              <a:lumMod val="60000"/>
              <a:lumOff val="4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endParaRPr lang="ja-JP" altLang="en-US" b="1"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2D87BD62-9E0F-4C95-8114-6AD879E9195E}"/>
              </a:ext>
            </a:extLst>
          </p:cNvPr>
          <p:cNvSpPr txBox="1"/>
          <p:nvPr/>
        </p:nvSpPr>
        <p:spPr>
          <a:xfrm>
            <a:off x="1412544" y="4950525"/>
            <a:ext cx="6108741" cy="1200329"/>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いやいや、全然大丈夫だよ。</a:t>
            </a:r>
          </a:p>
          <a:p>
            <a:r>
              <a:rPr kumimoji="1" lang="ja-JP" altLang="en-US" b="1" dirty="0">
                <a:latin typeface="メイリオ" panose="020B0604030504040204" pitchFamily="50" charset="-128"/>
                <a:ea typeface="メイリオ" panose="020B0604030504040204" pitchFamily="50" charset="-128"/>
              </a:rPr>
              <a:t>大学の友達も普通に使ってるし、海外では合法でタバコやお酒より安全なんだよ。</a:t>
            </a:r>
          </a:p>
          <a:p>
            <a:r>
              <a:rPr kumimoji="1" lang="ja-JP" altLang="en-US" b="1" dirty="0">
                <a:latin typeface="メイリオ" panose="020B0604030504040204" pitchFamily="50" charset="-128"/>
                <a:ea typeface="メイリオ" panose="020B0604030504040204" pitchFamily="50" charset="-128"/>
              </a:rPr>
              <a:t>お試しといことで、お金はいいからさ。</a:t>
            </a:r>
          </a:p>
        </p:txBody>
      </p:sp>
      <p:sp>
        <p:nvSpPr>
          <p:cNvPr id="26" name="角丸四角形吹き出し 6">
            <a:extLst>
              <a:ext uri="{FF2B5EF4-FFF2-40B4-BE49-F238E27FC236}">
                <a16:creationId xmlns:a16="http://schemas.microsoft.com/office/drawing/2014/main" id="{15BB22DC-4EB8-483A-AF58-171F02C81263}"/>
              </a:ext>
            </a:extLst>
          </p:cNvPr>
          <p:cNvSpPr/>
          <p:nvPr/>
        </p:nvSpPr>
        <p:spPr bwMode="auto">
          <a:xfrm>
            <a:off x="1797102" y="6190873"/>
            <a:ext cx="5989664" cy="521289"/>
          </a:xfrm>
          <a:prstGeom prst="wedgeRoundRectCallout">
            <a:avLst>
              <a:gd name="adj1" fmla="val 56464"/>
              <a:gd name="adj2" fmla="val -34735"/>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buFont typeface="Arial" panose="020B0604020202020204" pitchFamily="34" charset="0"/>
              <a:buNone/>
              <a:defRPr/>
            </a:pPr>
            <a:r>
              <a:rPr lang="ja-JP" altLang="en-US" b="1" dirty="0">
                <a:solidFill>
                  <a:srgbClr val="C00000"/>
                </a:solidFill>
                <a:latin typeface="メイリオ" panose="020B0604030504040204" pitchFamily="50" charset="-128"/>
                <a:ea typeface="メイリオ" panose="020B0604030504040204" pitchFamily="50" charset="-128"/>
              </a:rPr>
              <a:t>（どういう風に断ればいいか考えてみましょう）</a:t>
            </a:r>
            <a:endParaRPr lang="en-US" altLang="ja-JP" b="1" dirty="0">
              <a:solidFill>
                <a:srgbClr val="C00000"/>
              </a:solidFill>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3">
            <a:extLst>
              <a:ext uri="{FF2B5EF4-FFF2-40B4-BE49-F238E27FC236}">
                <a16:creationId xmlns:a16="http://schemas.microsoft.com/office/drawing/2014/main" id="{84E8389C-2375-41DC-A085-0ED309A33219}"/>
              </a:ext>
            </a:extLst>
          </p:cNvPr>
          <p:cNvGrpSpPr>
            <a:grpSpLocks/>
          </p:cNvGrpSpPr>
          <p:nvPr/>
        </p:nvGrpSpPr>
        <p:grpSpPr bwMode="auto">
          <a:xfrm>
            <a:off x="440482" y="1136257"/>
            <a:ext cx="509807" cy="785135"/>
            <a:chOff x="387458" y="1177925"/>
            <a:chExt cx="790467" cy="1343024"/>
          </a:xfrm>
          <a:solidFill>
            <a:schemeClr val="tx1"/>
          </a:solidFill>
        </p:grpSpPr>
        <p:sp>
          <p:nvSpPr>
            <p:cNvPr id="44045" name="二等辺三角形 3">
              <a:extLst>
                <a:ext uri="{FF2B5EF4-FFF2-40B4-BE49-F238E27FC236}">
                  <a16:creationId xmlns:a16="http://schemas.microsoft.com/office/drawing/2014/main" id="{51AB9653-2952-4126-A7AF-368A6C3F440B}"/>
                </a:ext>
              </a:extLst>
            </p:cNvPr>
            <p:cNvSpPr>
              <a:spLocks noChangeArrowheads="1"/>
            </p:cNvSpPr>
            <p:nvPr/>
          </p:nvSpPr>
          <p:spPr bwMode="auto">
            <a:xfrm>
              <a:off x="387458" y="1457324"/>
              <a:ext cx="790467" cy="1063625"/>
            </a:xfrm>
            <a:prstGeom prst="triangle">
              <a:avLst>
                <a:gd name="adj" fmla="val 50000"/>
              </a:avLst>
            </a:prstGeom>
            <a:grp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44046" name="楕円 5">
              <a:extLst>
                <a:ext uri="{FF2B5EF4-FFF2-40B4-BE49-F238E27FC236}">
                  <a16:creationId xmlns:a16="http://schemas.microsoft.com/office/drawing/2014/main" id="{E8FBBFD4-B4B0-40F7-AE67-B7F0F901000A}"/>
                </a:ext>
              </a:extLst>
            </p:cNvPr>
            <p:cNvSpPr>
              <a:spLocks noChangeArrowheads="1"/>
            </p:cNvSpPr>
            <p:nvPr/>
          </p:nvSpPr>
          <p:spPr bwMode="auto">
            <a:xfrm>
              <a:off x="469072" y="1177925"/>
              <a:ext cx="654434" cy="581616"/>
            </a:xfrm>
            <a:prstGeom prst="ellipse">
              <a:avLst/>
            </a:prstGeom>
            <a:grp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7" name="角丸四角形吹き出し 6">
            <a:extLst>
              <a:ext uri="{FF2B5EF4-FFF2-40B4-BE49-F238E27FC236}">
                <a16:creationId xmlns:a16="http://schemas.microsoft.com/office/drawing/2014/main" id="{D7BBF9BD-7ADF-4150-9C69-A41595B6F5C7}"/>
              </a:ext>
            </a:extLst>
          </p:cNvPr>
          <p:cNvSpPr/>
          <p:nvPr/>
        </p:nvSpPr>
        <p:spPr bwMode="auto">
          <a:xfrm>
            <a:off x="5187950" y="1255713"/>
            <a:ext cx="2393950" cy="522287"/>
          </a:xfrm>
          <a:prstGeom prst="wedgeRoundRectCallout">
            <a:avLst>
              <a:gd name="adj1" fmla="val 62684"/>
              <a:gd name="adj2" fmla="val -9982"/>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身体に害はないの？</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10" name="角丸四角形吹き出し 9">
            <a:extLst>
              <a:ext uri="{FF2B5EF4-FFF2-40B4-BE49-F238E27FC236}">
                <a16:creationId xmlns:a16="http://schemas.microsoft.com/office/drawing/2014/main" id="{5271B541-5CBB-4492-9BFB-14EBB4044B1D}"/>
              </a:ext>
            </a:extLst>
          </p:cNvPr>
          <p:cNvSpPr/>
          <p:nvPr/>
        </p:nvSpPr>
        <p:spPr bwMode="auto">
          <a:xfrm>
            <a:off x="1454033" y="2046288"/>
            <a:ext cx="3037005" cy="628650"/>
          </a:xfrm>
          <a:prstGeom prst="wedgeRoundRectCallout">
            <a:avLst>
              <a:gd name="adj1" fmla="val -65183"/>
              <a:gd name="adj2" fmla="val 43561"/>
              <a:gd name="adj3" fmla="val 16667"/>
            </a:avLst>
          </a:prstGeom>
          <a:solidFill>
            <a:srgbClr val="CCCCFF"/>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なんか面白そうじゃ</a:t>
            </a:r>
            <a:r>
              <a:rPr lang="ja-JP" altLang="en-US" b="1" dirty="0" err="1">
                <a:solidFill>
                  <a:schemeClr val="tx1"/>
                </a:solidFill>
                <a:latin typeface="メイリオ" panose="020B0604030504040204" pitchFamily="50" charset="-128"/>
                <a:ea typeface="メイリオ" panose="020B0604030504040204" pitchFamily="50" charset="-128"/>
              </a:rPr>
              <a:t>ん</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やってみようぜ</a:t>
            </a:r>
          </a:p>
        </p:txBody>
      </p:sp>
      <p:grpSp>
        <p:nvGrpSpPr>
          <p:cNvPr id="3" name="グループ化 4">
            <a:extLst>
              <a:ext uri="{FF2B5EF4-FFF2-40B4-BE49-F238E27FC236}">
                <a16:creationId xmlns:a16="http://schemas.microsoft.com/office/drawing/2014/main" id="{62477B7F-7BE1-42E6-BC98-0E50222EFE3B}"/>
              </a:ext>
            </a:extLst>
          </p:cNvPr>
          <p:cNvGrpSpPr>
            <a:grpSpLocks/>
          </p:cNvGrpSpPr>
          <p:nvPr/>
        </p:nvGrpSpPr>
        <p:grpSpPr bwMode="auto">
          <a:xfrm>
            <a:off x="7968858" y="2358433"/>
            <a:ext cx="664108" cy="848897"/>
            <a:chOff x="7640826" y="1240187"/>
            <a:chExt cx="873730" cy="1280763"/>
          </a:xfrm>
          <a:solidFill>
            <a:srgbClr val="FF6600"/>
          </a:solidFill>
        </p:grpSpPr>
        <p:sp>
          <p:nvSpPr>
            <p:cNvPr id="52239" name="二等辺三角形 3">
              <a:extLst>
                <a:ext uri="{FF2B5EF4-FFF2-40B4-BE49-F238E27FC236}">
                  <a16:creationId xmlns:a16="http://schemas.microsoft.com/office/drawing/2014/main" id="{85E170D0-F833-4C94-BA2E-BC686E95CF19}"/>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52240" name="楕円 5">
              <a:extLst>
                <a:ext uri="{FF2B5EF4-FFF2-40B4-BE49-F238E27FC236}">
                  <a16:creationId xmlns:a16="http://schemas.microsoft.com/office/drawing/2014/main" id="{C8F1004B-1EEC-4DC5-ABB2-CF8600607D5A}"/>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20" name="角丸四角形吹き出し 19">
            <a:extLst>
              <a:ext uri="{FF2B5EF4-FFF2-40B4-BE49-F238E27FC236}">
                <a16:creationId xmlns:a16="http://schemas.microsoft.com/office/drawing/2014/main" id="{46330BAC-7CA4-46E1-A32E-A96E989FCBA3}"/>
              </a:ext>
            </a:extLst>
          </p:cNvPr>
          <p:cNvSpPr/>
          <p:nvPr/>
        </p:nvSpPr>
        <p:spPr bwMode="auto">
          <a:xfrm>
            <a:off x="3895596" y="3897313"/>
            <a:ext cx="4352954" cy="828675"/>
          </a:xfrm>
          <a:prstGeom prst="wedgeRoundRectCallout">
            <a:avLst>
              <a:gd name="adj1" fmla="val 47873"/>
              <a:gd name="adj2" fmla="val -73481"/>
              <a:gd name="adj3" fmla="val 16667"/>
            </a:avLst>
          </a:prstGeom>
          <a:solidFill>
            <a:schemeClr val="bg1">
              <a:lumMod val="85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それ、聞いたことある、大麻だよな。</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海外では合法らしいぜ</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１回試すだけならいいんじゃない？</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21" name="角丸四角形吹き出し 20">
            <a:extLst>
              <a:ext uri="{FF2B5EF4-FFF2-40B4-BE49-F238E27FC236}">
                <a16:creationId xmlns:a16="http://schemas.microsoft.com/office/drawing/2014/main" id="{14D7830A-68FF-4E43-811D-5B621202BFC6}"/>
              </a:ext>
            </a:extLst>
          </p:cNvPr>
          <p:cNvSpPr/>
          <p:nvPr/>
        </p:nvSpPr>
        <p:spPr bwMode="auto">
          <a:xfrm>
            <a:off x="1454033" y="1102415"/>
            <a:ext cx="3325008" cy="747712"/>
          </a:xfrm>
          <a:prstGeom prst="wedgeRoundRectCallout">
            <a:avLst>
              <a:gd name="adj1" fmla="val -64698"/>
              <a:gd name="adj2" fmla="val 12843"/>
              <a:gd name="adj3" fmla="val 16667"/>
            </a:avLst>
          </a:prstGeom>
          <a:solidFill>
            <a:schemeClr val="accent1">
              <a:lumMod val="40000"/>
              <a:lumOff val="6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オレいいもの手に入れたんだ、</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みんなで楽しいことやろうぜ</a:t>
            </a:r>
            <a:endParaRPr lang="en-US" altLang="ja-JP" b="1" dirty="0">
              <a:solidFill>
                <a:schemeClr val="tx1"/>
              </a:solidFill>
              <a:latin typeface="メイリオ" panose="020B0604030504040204" pitchFamily="50" charset="-128"/>
              <a:ea typeface="メイリオ" panose="020B0604030504040204" pitchFamily="50" charset="-128"/>
            </a:endParaRPr>
          </a:p>
        </p:txBody>
      </p:sp>
      <p:grpSp>
        <p:nvGrpSpPr>
          <p:cNvPr id="4" name="グループ化 4">
            <a:extLst>
              <a:ext uri="{FF2B5EF4-FFF2-40B4-BE49-F238E27FC236}">
                <a16:creationId xmlns:a16="http://schemas.microsoft.com/office/drawing/2014/main" id="{8295A4FA-8980-4A52-BB4D-346B13843910}"/>
              </a:ext>
            </a:extLst>
          </p:cNvPr>
          <p:cNvGrpSpPr>
            <a:grpSpLocks/>
          </p:cNvGrpSpPr>
          <p:nvPr/>
        </p:nvGrpSpPr>
        <p:grpSpPr bwMode="auto">
          <a:xfrm>
            <a:off x="440482" y="2205152"/>
            <a:ext cx="601856" cy="824501"/>
            <a:chOff x="7640826" y="1240187"/>
            <a:chExt cx="873730" cy="1280763"/>
          </a:xfrm>
          <a:solidFill>
            <a:srgbClr val="9900CC"/>
          </a:solidFill>
        </p:grpSpPr>
        <p:sp>
          <p:nvSpPr>
            <p:cNvPr id="23" name="二等辺三角形 3">
              <a:extLst>
                <a:ext uri="{FF2B5EF4-FFF2-40B4-BE49-F238E27FC236}">
                  <a16:creationId xmlns:a16="http://schemas.microsoft.com/office/drawing/2014/main" id="{391A1E6E-4908-421E-A609-A113EC11348E}"/>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24" name="楕円 5">
              <a:extLst>
                <a:ext uri="{FF2B5EF4-FFF2-40B4-BE49-F238E27FC236}">
                  <a16:creationId xmlns:a16="http://schemas.microsoft.com/office/drawing/2014/main" id="{9C42CD61-4E84-4695-8CC7-7CAC655D91D4}"/>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grpSp>
        <p:nvGrpSpPr>
          <p:cNvPr id="5" name="グループ化 4">
            <a:extLst>
              <a:ext uri="{FF2B5EF4-FFF2-40B4-BE49-F238E27FC236}">
                <a16:creationId xmlns:a16="http://schemas.microsoft.com/office/drawing/2014/main" id="{B486CE4A-9F1A-464F-8959-5BD6D2B80482}"/>
              </a:ext>
            </a:extLst>
          </p:cNvPr>
          <p:cNvGrpSpPr>
            <a:grpSpLocks/>
          </p:cNvGrpSpPr>
          <p:nvPr/>
        </p:nvGrpSpPr>
        <p:grpSpPr bwMode="auto">
          <a:xfrm>
            <a:off x="8352872" y="3369584"/>
            <a:ext cx="599089" cy="829512"/>
            <a:chOff x="7640826" y="1240187"/>
            <a:chExt cx="873730" cy="1280763"/>
          </a:xfrm>
          <a:solidFill>
            <a:schemeClr val="tx1">
              <a:lumMod val="50000"/>
              <a:lumOff val="50000"/>
            </a:schemeClr>
          </a:solidFill>
        </p:grpSpPr>
        <p:sp>
          <p:nvSpPr>
            <p:cNvPr id="26" name="二等辺三角形 3">
              <a:extLst>
                <a:ext uri="{FF2B5EF4-FFF2-40B4-BE49-F238E27FC236}">
                  <a16:creationId xmlns:a16="http://schemas.microsoft.com/office/drawing/2014/main" id="{5224D7B0-3131-4A6C-A72D-BF1034694121}"/>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27" name="楕円 5">
              <a:extLst>
                <a:ext uri="{FF2B5EF4-FFF2-40B4-BE49-F238E27FC236}">
                  <a16:creationId xmlns:a16="http://schemas.microsoft.com/office/drawing/2014/main" id="{7C2306FB-65EE-4871-A174-6269C32B6DB7}"/>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grpSp>
        <p:nvGrpSpPr>
          <p:cNvPr id="6" name="グループ化 3">
            <a:extLst>
              <a:ext uri="{FF2B5EF4-FFF2-40B4-BE49-F238E27FC236}">
                <a16:creationId xmlns:a16="http://schemas.microsoft.com/office/drawing/2014/main" id="{BF6A35D8-C526-4772-9339-EBA64818C03F}"/>
              </a:ext>
            </a:extLst>
          </p:cNvPr>
          <p:cNvGrpSpPr>
            <a:grpSpLocks/>
          </p:cNvGrpSpPr>
          <p:nvPr/>
        </p:nvGrpSpPr>
        <p:grpSpPr bwMode="auto">
          <a:xfrm>
            <a:off x="521727" y="3323960"/>
            <a:ext cx="523312" cy="808348"/>
            <a:chOff x="387458" y="1177925"/>
            <a:chExt cx="790467" cy="1343024"/>
          </a:xfrm>
          <a:solidFill>
            <a:schemeClr val="tx1"/>
          </a:solidFill>
        </p:grpSpPr>
        <p:sp>
          <p:nvSpPr>
            <p:cNvPr id="29" name="二等辺三角形 3">
              <a:extLst>
                <a:ext uri="{FF2B5EF4-FFF2-40B4-BE49-F238E27FC236}">
                  <a16:creationId xmlns:a16="http://schemas.microsoft.com/office/drawing/2014/main" id="{0208540B-EC0E-48D6-A00B-E3285B4FC040}"/>
                </a:ext>
              </a:extLst>
            </p:cNvPr>
            <p:cNvSpPr>
              <a:spLocks noChangeArrowheads="1"/>
            </p:cNvSpPr>
            <p:nvPr/>
          </p:nvSpPr>
          <p:spPr bwMode="auto">
            <a:xfrm>
              <a:off x="387458" y="1457324"/>
              <a:ext cx="790467" cy="1063625"/>
            </a:xfrm>
            <a:prstGeom prst="triangle">
              <a:avLst>
                <a:gd name="adj" fmla="val 50000"/>
              </a:avLst>
            </a:prstGeom>
            <a:grpFill/>
            <a:ln w="9525" algn="ctr">
              <a:no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30" name="楕円 5">
              <a:extLst>
                <a:ext uri="{FF2B5EF4-FFF2-40B4-BE49-F238E27FC236}">
                  <a16:creationId xmlns:a16="http://schemas.microsoft.com/office/drawing/2014/main" id="{7A5FAE65-3B53-4807-AF6F-38FC79377B1D}"/>
                </a:ext>
              </a:extLst>
            </p:cNvPr>
            <p:cNvSpPr>
              <a:spLocks noChangeArrowheads="1"/>
            </p:cNvSpPr>
            <p:nvPr/>
          </p:nvSpPr>
          <p:spPr bwMode="auto">
            <a:xfrm>
              <a:off x="469072" y="1177925"/>
              <a:ext cx="654434" cy="581616"/>
            </a:xfrm>
            <a:prstGeom prst="ellipse">
              <a:avLst/>
            </a:prstGeom>
            <a:grpFill/>
            <a:ln w="9525" algn="ctr">
              <a:no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31" name="角丸四角形吹き出し 30">
            <a:extLst>
              <a:ext uri="{FF2B5EF4-FFF2-40B4-BE49-F238E27FC236}">
                <a16:creationId xmlns:a16="http://schemas.microsoft.com/office/drawing/2014/main" id="{1C42D88E-AEA0-4FAB-8EB4-F54C0745BF31}"/>
              </a:ext>
            </a:extLst>
          </p:cNvPr>
          <p:cNvSpPr/>
          <p:nvPr/>
        </p:nvSpPr>
        <p:spPr bwMode="auto">
          <a:xfrm>
            <a:off x="1323975" y="2846389"/>
            <a:ext cx="6257925" cy="864446"/>
          </a:xfrm>
          <a:prstGeom prst="wedgeRoundRectCallout">
            <a:avLst>
              <a:gd name="adj1" fmla="val -54999"/>
              <a:gd name="adj2" fmla="val 45792"/>
              <a:gd name="adj3" fmla="val 16667"/>
            </a:avLst>
          </a:prstGeom>
          <a:solidFill>
            <a:schemeClr val="accent1">
              <a:lumMod val="40000"/>
              <a:lumOff val="6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ただのハッパだよ。福岡に住んでるいとこからもらったんだ、流行ってるらしいぜ。</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defRPr/>
            </a:pPr>
            <a:r>
              <a:rPr lang="ja-JP" altLang="en-US" b="1" dirty="0">
                <a:solidFill>
                  <a:schemeClr val="tx1"/>
                </a:solidFill>
                <a:latin typeface="メイリオ" panose="020B0604030504040204" pitchFamily="50" charset="-128"/>
                <a:ea typeface="メイリオ" panose="020B0604030504040204" pitchFamily="50" charset="-128"/>
              </a:rPr>
              <a:t>タバコより害がないのに気持ちよくなるんだ。最高だぜ！</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32" name="角丸四角形吹き出し 31">
            <a:extLst>
              <a:ext uri="{FF2B5EF4-FFF2-40B4-BE49-F238E27FC236}">
                <a16:creationId xmlns:a16="http://schemas.microsoft.com/office/drawing/2014/main" id="{2FF4A3E1-2439-4F79-890B-452C5A54C260}"/>
              </a:ext>
            </a:extLst>
          </p:cNvPr>
          <p:cNvSpPr/>
          <p:nvPr/>
        </p:nvSpPr>
        <p:spPr bwMode="auto">
          <a:xfrm>
            <a:off x="4841875" y="2002082"/>
            <a:ext cx="2740025" cy="628650"/>
          </a:xfrm>
          <a:prstGeom prst="wedgeRoundRectCallout">
            <a:avLst>
              <a:gd name="adj1" fmla="val 61558"/>
              <a:gd name="adj2" fmla="val 24019"/>
              <a:gd name="adj3" fmla="val 16667"/>
            </a:avLst>
          </a:prstGeom>
          <a:solidFill>
            <a:srgbClr val="FFCC99"/>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やめられなくなるんじゃないのか？</a:t>
            </a:r>
            <a:endParaRPr lang="en-US" altLang="ja-JP" b="1" dirty="0">
              <a:solidFill>
                <a:schemeClr val="tx1"/>
              </a:solidFill>
              <a:latin typeface="メイリオ" panose="020B0604030504040204" pitchFamily="50" charset="-128"/>
              <a:ea typeface="メイリオ" panose="020B0604030504040204" pitchFamily="50" charset="-128"/>
            </a:endParaRPr>
          </a:p>
        </p:txBody>
      </p:sp>
      <p:grpSp>
        <p:nvGrpSpPr>
          <p:cNvPr id="9" name="グループ化 4">
            <a:extLst>
              <a:ext uri="{FF2B5EF4-FFF2-40B4-BE49-F238E27FC236}">
                <a16:creationId xmlns:a16="http://schemas.microsoft.com/office/drawing/2014/main" id="{D1454C96-BBC5-4A25-A5F3-C25A4F742A66}"/>
              </a:ext>
            </a:extLst>
          </p:cNvPr>
          <p:cNvGrpSpPr>
            <a:grpSpLocks/>
          </p:cNvGrpSpPr>
          <p:nvPr/>
        </p:nvGrpSpPr>
        <p:grpSpPr bwMode="auto">
          <a:xfrm>
            <a:off x="361617" y="5328375"/>
            <a:ext cx="601856" cy="824501"/>
            <a:chOff x="7640826" y="1240187"/>
            <a:chExt cx="873730" cy="1280763"/>
          </a:xfrm>
          <a:solidFill>
            <a:srgbClr val="9900CC"/>
          </a:solidFill>
        </p:grpSpPr>
        <p:sp>
          <p:nvSpPr>
            <p:cNvPr id="38" name="二等辺三角形 3">
              <a:extLst>
                <a:ext uri="{FF2B5EF4-FFF2-40B4-BE49-F238E27FC236}">
                  <a16:creationId xmlns:a16="http://schemas.microsoft.com/office/drawing/2014/main" id="{462EC4FC-BAA4-4361-9D83-88BAC244EA99}"/>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39" name="楕円 5">
              <a:extLst>
                <a:ext uri="{FF2B5EF4-FFF2-40B4-BE49-F238E27FC236}">
                  <a16:creationId xmlns:a16="http://schemas.microsoft.com/office/drawing/2014/main" id="{0B75F9FA-8036-4425-B9F8-6618FA1052DF}"/>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40" name="角丸四角形吹き出し 39">
            <a:extLst>
              <a:ext uri="{FF2B5EF4-FFF2-40B4-BE49-F238E27FC236}">
                <a16:creationId xmlns:a16="http://schemas.microsoft.com/office/drawing/2014/main" id="{E95819E0-7814-4EAD-97E4-ACD851ABE7C6}"/>
              </a:ext>
            </a:extLst>
          </p:cNvPr>
          <p:cNvSpPr/>
          <p:nvPr/>
        </p:nvSpPr>
        <p:spPr bwMode="auto">
          <a:xfrm>
            <a:off x="1265130" y="4841875"/>
            <a:ext cx="3197334" cy="630238"/>
          </a:xfrm>
          <a:prstGeom prst="wedgeRoundRectCallout">
            <a:avLst>
              <a:gd name="adj1" fmla="val -59334"/>
              <a:gd name="adj2" fmla="val 54084"/>
              <a:gd name="adj3" fmla="val 16667"/>
            </a:avLst>
          </a:prstGeom>
          <a:solidFill>
            <a:srgbClr val="CCCCFF"/>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（あなた）はビビりだな。ココなら誰にもバレないぜ。</a:t>
            </a:r>
            <a:endParaRPr lang="en-US" altLang="ja-JP" b="1" dirty="0">
              <a:solidFill>
                <a:schemeClr val="tx1"/>
              </a:solidFill>
              <a:latin typeface="メイリオ" panose="020B0604030504040204" pitchFamily="50" charset="-128"/>
              <a:ea typeface="メイリオ" panose="020B0604030504040204" pitchFamily="50" charset="-128"/>
            </a:endParaRPr>
          </a:p>
        </p:txBody>
      </p:sp>
      <p:grpSp>
        <p:nvGrpSpPr>
          <p:cNvPr id="11" name="グループ化 4">
            <a:extLst>
              <a:ext uri="{FF2B5EF4-FFF2-40B4-BE49-F238E27FC236}">
                <a16:creationId xmlns:a16="http://schemas.microsoft.com/office/drawing/2014/main" id="{7202FC5E-82EF-428E-A4CE-879D5032EBB5}"/>
              </a:ext>
            </a:extLst>
          </p:cNvPr>
          <p:cNvGrpSpPr>
            <a:grpSpLocks/>
          </p:cNvGrpSpPr>
          <p:nvPr/>
        </p:nvGrpSpPr>
        <p:grpSpPr bwMode="auto">
          <a:xfrm>
            <a:off x="8258050" y="4605532"/>
            <a:ext cx="630872" cy="848897"/>
            <a:chOff x="7640826" y="1240187"/>
            <a:chExt cx="873730" cy="1280763"/>
          </a:xfrm>
          <a:solidFill>
            <a:srgbClr val="FF6600"/>
          </a:solidFill>
        </p:grpSpPr>
        <p:sp>
          <p:nvSpPr>
            <p:cNvPr id="42" name="二等辺三角形 3">
              <a:extLst>
                <a:ext uri="{FF2B5EF4-FFF2-40B4-BE49-F238E27FC236}">
                  <a16:creationId xmlns:a16="http://schemas.microsoft.com/office/drawing/2014/main" id="{78461871-CE41-4B79-8864-F49094D4D716}"/>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43" name="楕円 5">
              <a:extLst>
                <a:ext uri="{FF2B5EF4-FFF2-40B4-BE49-F238E27FC236}">
                  <a16:creationId xmlns:a16="http://schemas.microsoft.com/office/drawing/2014/main" id="{C0FE0B5D-1846-4ECC-9D63-AE1CE6C2339D}"/>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grpSp>
        <p:nvGrpSpPr>
          <p:cNvPr id="12" name="グループ化 3">
            <a:extLst>
              <a:ext uri="{FF2B5EF4-FFF2-40B4-BE49-F238E27FC236}">
                <a16:creationId xmlns:a16="http://schemas.microsoft.com/office/drawing/2014/main" id="{B4E3CBCB-1CFF-4D3B-B6CA-D2D701BCA181}"/>
              </a:ext>
            </a:extLst>
          </p:cNvPr>
          <p:cNvGrpSpPr>
            <a:grpSpLocks/>
          </p:cNvGrpSpPr>
          <p:nvPr/>
        </p:nvGrpSpPr>
        <p:grpSpPr bwMode="auto">
          <a:xfrm>
            <a:off x="977681" y="5918527"/>
            <a:ext cx="509807" cy="785135"/>
            <a:chOff x="387458" y="1177925"/>
            <a:chExt cx="790467" cy="1343024"/>
          </a:xfrm>
          <a:solidFill>
            <a:schemeClr val="tx1"/>
          </a:solidFill>
        </p:grpSpPr>
        <p:sp>
          <p:nvSpPr>
            <p:cNvPr id="45" name="二等辺三角形 3">
              <a:extLst>
                <a:ext uri="{FF2B5EF4-FFF2-40B4-BE49-F238E27FC236}">
                  <a16:creationId xmlns:a16="http://schemas.microsoft.com/office/drawing/2014/main" id="{BEB4999C-EA1E-410B-AF7F-3C074DCBB763}"/>
                </a:ext>
              </a:extLst>
            </p:cNvPr>
            <p:cNvSpPr>
              <a:spLocks noChangeArrowheads="1"/>
            </p:cNvSpPr>
            <p:nvPr/>
          </p:nvSpPr>
          <p:spPr bwMode="auto">
            <a:xfrm>
              <a:off x="387458" y="1457324"/>
              <a:ext cx="790467" cy="1063625"/>
            </a:xfrm>
            <a:prstGeom prst="triangle">
              <a:avLst>
                <a:gd name="adj" fmla="val 50000"/>
              </a:avLst>
            </a:prstGeom>
            <a:grp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46" name="楕円 5">
              <a:extLst>
                <a:ext uri="{FF2B5EF4-FFF2-40B4-BE49-F238E27FC236}">
                  <a16:creationId xmlns:a16="http://schemas.microsoft.com/office/drawing/2014/main" id="{F12CB31B-AA57-45EC-96C3-A9EBC1EC8ADC}"/>
                </a:ext>
              </a:extLst>
            </p:cNvPr>
            <p:cNvSpPr>
              <a:spLocks noChangeArrowheads="1"/>
            </p:cNvSpPr>
            <p:nvPr/>
          </p:nvSpPr>
          <p:spPr bwMode="auto">
            <a:xfrm>
              <a:off x="469072" y="1177925"/>
              <a:ext cx="654434" cy="581616"/>
            </a:xfrm>
            <a:prstGeom prst="ellipse">
              <a:avLst/>
            </a:prstGeom>
            <a:grp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47" name="角丸四角形吹き出し 46">
            <a:extLst>
              <a:ext uri="{FF2B5EF4-FFF2-40B4-BE49-F238E27FC236}">
                <a16:creationId xmlns:a16="http://schemas.microsoft.com/office/drawing/2014/main" id="{1B81A4A9-A56C-4902-8D09-20534DD57A84}"/>
              </a:ext>
            </a:extLst>
          </p:cNvPr>
          <p:cNvSpPr/>
          <p:nvPr/>
        </p:nvSpPr>
        <p:spPr bwMode="auto">
          <a:xfrm>
            <a:off x="1820214" y="5825335"/>
            <a:ext cx="3570287" cy="747713"/>
          </a:xfrm>
          <a:prstGeom prst="wedgeRoundRectCallout">
            <a:avLst>
              <a:gd name="adj1" fmla="val -60536"/>
              <a:gd name="adj2" fmla="val 24946"/>
              <a:gd name="adj3" fmla="val 16667"/>
            </a:avLst>
          </a:prstGeom>
          <a:solidFill>
            <a:schemeClr val="accent1">
              <a:lumMod val="40000"/>
              <a:lumOff val="6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（あなたに）オレたち仲間だろ。</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一人だけやらないってないよな。</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48" name="角丸四角形吹き出し 47">
            <a:extLst>
              <a:ext uri="{FF2B5EF4-FFF2-40B4-BE49-F238E27FC236}">
                <a16:creationId xmlns:a16="http://schemas.microsoft.com/office/drawing/2014/main" id="{EC0755DB-FF0D-4850-8D7E-AF0CDA5285B0}"/>
              </a:ext>
            </a:extLst>
          </p:cNvPr>
          <p:cNvSpPr/>
          <p:nvPr/>
        </p:nvSpPr>
        <p:spPr bwMode="auto">
          <a:xfrm>
            <a:off x="4613275" y="4805363"/>
            <a:ext cx="3265596" cy="666750"/>
          </a:xfrm>
          <a:prstGeom prst="wedgeRoundRectCallout">
            <a:avLst>
              <a:gd name="adj1" fmla="val 66442"/>
              <a:gd name="adj2" fmla="val -28115"/>
              <a:gd name="adj3" fmla="val 16667"/>
            </a:avLst>
          </a:prstGeom>
          <a:solidFill>
            <a:srgbClr val="FFCC99"/>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そうだな。１回試して、ヤバそうならやめればいいしな。</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49" name="角丸四角形吹き出し 48">
            <a:extLst>
              <a:ext uri="{FF2B5EF4-FFF2-40B4-BE49-F238E27FC236}">
                <a16:creationId xmlns:a16="http://schemas.microsoft.com/office/drawing/2014/main" id="{6BBCA083-6246-4878-B439-2B26AAF180AC}"/>
              </a:ext>
            </a:extLst>
          </p:cNvPr>
          <p:cNvSpPr/>
          <p:nvPr/>
        </p:nvSpPr>
        <p:spPr bwMode="auto">
          <a:xfrm>
            <a:off x="5565846" y="5742315"/>
            <a:ext cx="2365087" cy="936274"/>
          </a:xfrm>
          <a:prstGeom prst="wedgeRoundRectCallout">
            <a:avLst>
              <a:gd name="adj1" fmla="val 66956"/>
              <a:gd name="adj2" fmla="val -19048"/>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rgbClr val="C00000"/>
                </a:solidFill>
                <a:latin typeface="メイリオ" panose="020B0604030504040204" pitchFamily="50" charset="-128"/>
                <a:ea typeface="メイリオ" panose="020B0604030504040204" pitchFamily="50" charset="-128"/>
              </a:rPr>
              <a:t>（どういう風に断ればいいか考えてみましょう）</a:t>
            </a:r>
            <a:endParaRPr lang="en-US" altLang="ja-JP" b="1" dirty="0">
              <a:solidFill>
                <a:srgbClr val="C00000"/>
              </a:solidFill>
              <a:latin typeface="メイリオ" panose="020B0604030504040204" pitchFamily="50" charset="-128"/>
              <a:ea typeface="メイリオ" panose="020B0604030504040204" pitchFamily="50" charset="-128"/>
            </a:endParaRPr>
          </a:p>
        </p:txBody>
      </p:sp>
      <p:sp>
        <p:nvSpPr>
          <p:cNvPr id="53" name="テキスト ボックス 1">
            <a:extLst>
              <a:ext uri="{FF2B5EF4-FFF2-40B4-BE49-F238E27FC236}">
                <a16:creationId xmlns:a16="http://schemas.microsoft.com/office/drawing/2014/main" id="{3F11E3CF-95DF-4DDD-930D-86A6931D210F}"/>
              </a:ext>
            </a:extLst>
          </p:cNvPr>
          <p:cNvSpPr txBox="1">
            <a:spLocks noChangeArrowheads="1"/>
          </p:cNvSpPr>
          <p:nvPr/>
        </p:nvSpPr>
        <p:spPr bwMode="auto">
          <a:xfrm>
            <a:off x="0" y="6124"/>
            <a:ext cx="9144000" cy="954107"/>
          </a:xfrm>
          <a:prstGeom prst="rect">
            <a:avLst/>
          </a:prstGeom>
          <a:solidFill>
            <a:schemeClr val="accent5">
              <a:lumMod val="40000"/>
              <a:lumOff val="60000"/>
            </a:schemeClr>
          </a:solid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800" b="1" dirty="0">
                <a:solidFill>
                  <a:schemeClr val="accent5">
                    <a:lumMod val="75000"/>
                  </a:schemeClr>
                </a:solidFill>
                <a:latin typeface="メイリオ" panose="020B0604030504040204" pitchFamily="50" charset="-128"/>
                <a:ea typeface="メイリオ" panose="020B0604030504040204" pitchFamily="50" charset="-128"/>
              </a:rPr>
              <a:t>場面２　</a:t>
            </a:r>
            <a:r>
              <a:rPr lang="ja-JP" altLang="en-US" sz="2800" b="1" dirty="0">
                <a:latin typeface="メイリオ" panose="020B0604030504040204" pitchFamily="50" charset="-128"/>
                <a:ea typeface="メイリオ" panose="020B0604030504040204" pitchFamily="50" charset="-128"/>
              </a:rPr>
              <a:t>いつも一緒に行動している友達５人組</a:t>
            </a:r>
            <a:endParaRPr lang="en-US" altLang="ja-JP" sz="2800" b="1" dirty="0">
              <a:latin typeface="メイリオ" panose="020B0604030504040204" pitchFamily="50" charset="-128"/>
              <a:ea typeface="メイリオ" panose="020B0604030504040204" pitchFamily="50" charset="-128"/>
            </a:endParaRPr>
          </a:p>
          <a:p>
            <a:pPr>
              <a:spcBef>
                <a:spcPct val="0"/>
              </a:spcBef>
              <a:buFontTx/>
              <a:buNone/>
            </a:pPr>
            <a:r>
              <a:rPr lang="ja-JP" altLang="en-US" sz="2800" b="1" dirty="0">
                <a:latin typeface="メイリオ" panose="020B0604030504040204" pitchFamily="50" charset="-128"/>
                <a:ea typeface="メイリオ" panose="020B0604030504040204" pitchFamily="50" charset="-128"/>
              </a:rPr>
              <a:t>　　　　ある日の授業終了後・・・</a:t>
            </a:r>
            <a:endParaRPr lang="en-US" altLang="ja-JP" sz="28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50" name="テキスト ボックス 14">
            <a:extLst>
              <a:ext uri="{FF2B5EF4-FFF2-40B4-BE49-F238E27FC236}">
                <a16:creationId xmlns:a16="http://schemas.microsoft.com/office/drawing/2014/main" id="{526B8D3C-724D-44B8-90B7-F461CB854588}"/>
              </a:ext>
            </a:extLst>
          </p:cNvPr>
          <p:cNvSpPr txBox="1">
            <a:spLocks noChangeArrowheads="1"/>
          </p:cNvSpPr>
          <p:nvPr/>
        </p:nvSpPr>
        <p:spPr bwMode="auto">
          <a:xfrm>
            <a:off x="7714886" y="955883"/>
            <a:ext cx="116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000" b="1" dirty="0">
                <a:latin typeface="メイリオ" panose="020B0604030504040204" pitchFamily="50" charset="-128"/>
                <a:ea typeface="メイリオ" panose="020B0604030504040204" pitchFamily="50" charset="-128"/>
              </a:rPr>
              <a:t>あなた</a:t>
            </a:r>
          </a:p>
        </p:txBody>
      </p:sp>
      <p:grpSp>
        <p:nvGrpSpPr>
          <p:cNvPr id="54" name="グループ化 4">
            <a:extLst>
              <a:ext uri="{FF2B5EF4-FFF2-40B4-BE49-F238E27FC236}">
                <a16:creationId xmlns:a16="http://schemas.microsoft.com/office/drawing/2014/main" id="{9D532C1A-F6AD-452E-B6DD-99E94D6FF6D1}"/>
              </a:ext>
            </a:extLst>
          </p:cNvPr>
          <p:cNvGrpSpPr>
            <a:grpSpLocks/>
          </p:cNvGrpSpPr>
          <p:nvPr/>
        </p:nvGrpSpPr>
        <p:grpSpPr bwMode="auto">
          <a:xfrm>
            <a:off x="7940588" y="1260524"/>
            <a:ext cx="664108" cy="972660"/>
            <a:chOff x="7640826" y="1240187"/>
            <a:chExt cx="873730" cy="1280763"/>
          </a:xfrm>
          <a:solidFill>
            <a:schemeClr val="accent6"/>
          </a:solidFill>
        </p:grpSpPr>
        <p:sp>
          <p:nvSpPr>
            <p:cNvPr id="55" name="二等辺三角形 3">
              <a:extLst>
                <a:ext uri="{FF2B5EF4-FFF2-40B4-BE49-F238E27FC236}">
                  <a16:creationId xmlns:a16="http://schemas.microsoft.com/office/drawing/2014/main" id="{333D156D-CBF4-477B-A5C4-B4F5E84BBCB0}"/>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56" name="楕円 5">
              <a:extLst>
                <a:ext uri="{FF2B5EF4-FFF2-40B4-BE49-F238E27FC236}">
                  <a16:creationId xmlns:a16="http://schemas.microsoft.com/office/drawing/2014/main" id="{A996E01B-9BF0-4E7A-BAD4-4CE5BE2ED780}"/>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grpSp>
        <p:nvGrpSpPr>
          <p:cNvPr id="57" name="グループ化 4">
            <a:extLst>
              <a:ext uri="{FF2B5EF4-FFF2-40B4-BE49-F238E27FC236}">
                <a16:creationId xmlns:a16="http://schemas.microsoft.com/office/drawing/2014/main" id="{9DB8710E-8D0D-4006-B278-96C5601ABC33}"/>
              </a:ext>
            </a:extLst>
          </p:cNvPr>
          <p:cNvGrpSpPr>
            <a:grpSpLocks/>
          </p:cNvGrpSpPr>
          <p:nvPr/>
        </p:nvGrpSpPr>
        <p:grpSpPr bwMode="auto">
          <a:xfrm>
            <a:off x="8317694" y="5608430"/>
            <a:ext cx="725108" cy="1062002"/>
            <a:chOff x="7640826" y="1240187"/>
            <a:chExt cx="873730" cy="1280763"/>
          </a:xfrm>
          <a:solidFill>
            <a:schemeClr val="accent6"/>
          </a:solidFill>
        </p:grpSpPr>
        <p:sp>
          <p:nvSpPr>
            <p:cNvPr id="58" name="二等辺三角形 3">
              <a:extLst>
                <a:ext uri="{FF2B5EF4-FFF2-40B4-BE49-F238E27FC236}">
                  <a16:creationId xmlns:a16="http://schemas.microsoft.com/office/drawing/2014/main" id="{4C88DF6D-1582-408C-A3F2-1ED6ABF97CC4}"/>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59" name="楕円 5">
              <a:extLst>
                <a:ext uri="{FF2B5EF4-FFF2-40B4-BE49-F238E27FC236}">
                  <a16:creationId xmlns:a16="http://schemas.microsoft.com/office/drawing/2014/main" id="{868F3D64-85B4-482B-A134-3057C2EAC1A4}"/>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grpSp>
        <p:nvGrpSpPr>
          <p:cNvPr id="60" name="グループ化 4">
            <a:extLst>
              <a:ext uri="{FF2B5EF4-FFF2-40B4-BE49-F238E27FC236}">
                <a16:creationId xmlns:a16="http://schemas.microsoft.com/office/drawing/2014/main" id="{E0DCCD6B-B8CF-4399-BF3B-CA1D83B27068}"/>
              </a:ext>
            </a:extLst>
          </p:cNvPr>
          <p:cNvGrpSpPr>
            <a:grpSpLocks/>
          </p:cNvGrpSpPr>
          <p:nvPr/>
        </p:nvGrpSpPr>
        <p:grpSpPr bwMode="auto">
          <a:xfrm>
            <a:off x="265841" y="4288522"/>
            <a:ext cx="565799" cy="828675"/>
            <a:chOff x="7640826" y="1240187"/>
            <a:chExt cx="873730" cy="1280763"/>
          </a:xfrm>
          <a:solidFill>
            <a:schemeClr val="accent6"/>
          </a:solidFill>
        </p:grpSpPr>
        <p:sp>
          <p:nvSpPr>
            <p:cNvPr id="61" name="二等辺三角形 3">
              <a:extLst>
                <a:ext uri="{FF2B5EF4-FFF2-40B4-BE49-F238E27FC236}">
                  <a16:creationId xmlns:a16="http://schemas.microsoft.com/office/drawing/2014/main" id="{6C1B8F6B-01DA-4C6A-BE28-D1D3F124D1D6}"/>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62" name="楕円 5">
              <a:extLst>
                <a:ext uri="{FF2B5EF4-FFF2-40B4-BE49-F238E27FC236}">
                  <a16:creationId xmlns:a16="http://schemas.microsoft.com/office/drawing/2014/main" id="{EBA823CB-D972-42B2-BD21-0706B488E681}"/>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63" name="角丸四角形吹き出し 6">
            <a:extLst>
              <a:ext uri="{FF2B5EF4-FFF2-40B4-BE49-F238E27FC236}">
                <a16:creationId xmlns:a16="http://schemas.microsoft.com/office/drawing/2014/main" id="{7D13F164-9A4A-46B9-9462-915FCE517E5E}"/>
              </a:ext>
            </a:extLst>
          </p:cNvPr>
          <p:cNvSpPr/>
          <p:nvPr/>
        </p:nvSpPr>
        <p:spPr bwMode="auto">
          <a:xfrm>
            <a:off x="1323975" y="4107141"/>
            <a:ext cx="2247928" cy="522287"/>
          </a:xfrm>
          <a:prstGeom prst="wedgeRoundRectCallout">
            <a:avLst>
              <a:gd name="adj1" fmla="val -69366"/>
              <a:gd name="adj2" fmla="val 22533"/>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やめとこうかな</a:t>
            </a:r>
            <a:r>
              <a:rPr lang="en-US" altLang="ja-JP" b="1" dirty="0">
                <a:solidFill>
                  <a:schemeClr val="tx1"/>
                </a:solidFill>
                <a:latin typeface="メイリオ" panose="020B0604030504040204" pitchFamily="50" charset="-128"/>
                <a:ea typeface="メイリオ" panose="020B0604030504040204" pitchFamily="50"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3">
            <a:extLst>
              <a:ext uri="{FF2B5EF4-FFF2-40B4-BE49-F238E27FC236}">
                <a16:creationId xmlns:a16="http://schemas.microsoft.com/office/drawing/2014/main" id="{7B6C7D27-A0F5-4751-AD5A-5AE710F9B50F}"/>
              </a:ext>
            </a:extLst>
          </p:cNvPr>
          <p:cNvGrpSpPr>
            <a:grpSpLocks/>
          </p:cNvGrpSpPr>
          <p:nvPr/>
        </p:nvGrpSpPr>
        <p:grpSpPr bwMode="auto">
          <a:xfrm>
            <a:off x="235889" y="2551339"/>
            <a:ext cx="877211" cy="1828347"/>
            <a:chOff x="387458" y="1177925"/>
            <a:chExt cx="790467" cy="1343024"/>
          </a:xfrm>
          <a:solidFill>
            <a:schemeClr val="tx1"/>
          </a:solidFill>
        </p:grpSpPr>
        <p:sp>
          <p:nvSpPr>
            <p:cNvPr id="44045" name="二等辺三角形 3">
              <a:extLst>
                <a:ext uri="{FF2B5EF4-FFF2-40B4-BE49-F238E27FC236}">
                  <a16:creationId xmlns:a16="http://schemas.microsoft.com/office/drawing/2014/main" id="{2A7CEAAF-F260-4E63-BEE9-CAAA47DC56C3}"/>
                </a:ext>
              </a:extLst>
            </p:cNvPr>
            <p:cNvSpPr>
              <a:spLocks noChangeArrowheads="1"/>
            </p:cNvSpPr>
            <p:nvPr/>
          </p:nvSpPr>
          <p:spPr bwMode="auto">
            <a:xfrm>
              <a:off x="387458" y="1457324"/>
              <a:ext cx="790467" cy="1063625"/>
            </a:xfrm>
            <a:prstGeom prst="triangle">
              <a:avLst>
                <a:gd name="adj" fmla="val 50000"/>
              </a:avLst>
            </a:prstGeom>
            <a:grp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44046" name="楕円 5">
              <a:extLst>
                <a:ext uri="{FF2B5EF4-FFF2-40B4-BE49-F238E27FC236}">
                  <a16:creationId xmlns:a16="http://schemas.microsoft.com/office/drawing/2014/main" id="{8B917962-5636-448D-ABD2-65553061AB71}"/>
                </a:ext>
              </a:extLst>
            </p:cNvPr>
            <p:cNvSpPr>
              <a:spLocks noChangeArrowheads="1"/>
            </p:cNvSpPr>
            <p:nvPr/>
          </p:nvSpPr>
          <p:spPr bwMode="auto">
            <a:xfrm>
              <a:off x="469072" y="1177925"/>
              <a:ext cx="654434" cy="581616"/>
            </a:xfrm>
            <a:prstGeom prst="ellipse">
              <a:avLst/>
            </a:prstGeom>
            <a:grp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7" name="角丸四角形吹き出し 6">
            <a:extLst>
              <a:ext uri="{FF2B5EF4-FFF2-40B4-BE49-F238E27FC236}">
                <a16:creationId xmlns:a16="http://schemas.microsoft.com/office/drawing/2014/main" id="{67A49174-C352-4665-94C0-72F85ED062F9}"/>
              </a:ext>
            </a:extLst>
          </p:cNvPr>
          <p:cNvSpPr/>
          <p:nvPr/>
        </p:nvSpPr>
        <p:spPr bwMode="auto">
          <a:xfrm>
            <a:off x="1980946" y="2189349"/>
            <a:ext cx="4853597" cy="1153711"/>
          </a:xfrm>
          <a:prstGeom prst="wedgeRoundRectCallout">
            <a:avLst>
              <a:gd name="adj1" fmla="val 68793"/>
              <a:gd name="adj2" fmla="val 26856"/>
              <a:gd name="adj3" fmla="val 16667"/>
            </a:avLst>
          </a:prstGeom>
          <a:solidFill>
            <a:schemeClr val="accent6">
              <a:lumMod val="60000"/>
              <a:lumOff val="4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いつも悩みを聞いてくれてありがとう。</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ほんと</a:t>
            </a:r>
            <a:r>
              <a:rPr lang="en-US" altLang="ja-JP" b="1" dirty="0">
                <a:solidFill>
                  <a:schemeClr val="tx1"/>
                </a:solidFill>
                <a:latin typeface="メイリオ" panose="020B0604030504040204" pitchFamily="50" charset="-128"/>
                <a:ea typeface="メイリオ" panose="020B0604030504040204" pitchFamily="50" charset="-128"/>
              </a:rPr>
              <a:t>A</a:t>
            </a:r>
            <a:r>
              <a:rPr lang="ja-JP" altLang="en-US" b="1" dirty="0">
                <a:solidFill>
                  <a:schemeClr val="tx1"/>
                </a:solidFill>
                <a:latin typeface="メイリオ" panose="020B0604030504040204" pitchFamily="50" charset="-128"/>
                <a:ea typeface="メイリオ" panose="020B0604030504040204" pitchFamily="50" charset="-128"/>
              </a:rPr>
              <a:t>さんがいるから今私は生きていられるようなもの。</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もう毎日辛くて辛くて、家を出たいです。</a:t>
            </a:r>
            <a:endParaRPr lang="en-US" altLang="ja-JP" b="1" dirty="0">
              <a:solidFill>
                <a:schemeClr val="tx1"/>
              </a:solidFill>
              <a:latin typeface="メイリオ" panose="020B0604030504040204" pitchFamily="50" charset="-128"/>
              <a:ea typeface="メイリオ" panose="020B0604030504040204" pitchFamily="50" charset="-128"/>
            </a:endParaRPr>
          </a:p>
        </p:txBody>
      </p:sp>
      <p:grpSp>
        <p:nvGrpSpPr>
          <p:cNvPr id="3" name="グループ化 4">
            <a:extLst>
              <a:ext uri="{FF2B5EF4-FFF2-40B4-BE49-F238E27FC236}">
                <a16:creationId xmlns:a16="http://schemas.microsoft.com/office/drawing/2014/main" id="{886F2341-E139-42F5-96AD-CB8B3517A1DF}"/>
              </a:ext>
            </a:extLst>
          </p:cNvPr>
          <p:cNvGrpSpPr>
            <a:grpSpLocks/>
          </p:cNvGrpSpPr>
          <p:nvPr/>
        </p:nvGrpSpPr>
        <p:grpSpPr bwMode="auto">
          <a:xfrm>
            <a:off x="6705510" y="3379473"/>
            <a:ext cx="1143454" cy="1281114"/>
            <a:chOff x="7640826" y="1240187"/>
            <a:chExt cx="873730" cy="1280763"/>
          </a:xfrm>
          <a:solidFill>
            <a:srgbClr val="FF6600"/>
          </a:solidFill>
        </p:grpSpPr>
        <p:sp>
          <p:nvSpPr>
            <p:cNvPr id="52239" name="二等辺三角形 3">
              <a:extLst>
                <a:ext uri="{FF2B5EF4-FFF2-40B4-BE49-F238E27FC236}">
                  <a16:creationId xmlns:a16="http://schemas.microsoft.com/office/drawing/2014/main" id="{5B6A8F02-FB1A-45CC-96F6-4A936A237DEF}"/>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52240" name="楕円 5">
              <a:extLst>
                <a:ext uri="{FF2B5EF4-FFF2-40B4-BE49-F238E27FC236}">
                  <a16:creationId xmlns:a16="http://schemas.microsoft.com/office/drawing/2014/main" id="{FD6187EC-A503-424D-9E9C-6C4A58038AB1}"/>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21" name="角丸四角形吹き出し 20">
            <a:extLst>
              <a:ext uri="{FF2B5EF4-FFF2-40B4-BE49-F238E27FC236}">
                <a16:creationId xmlns:a16="http://schemas.microsoft.com/office/drawing/2014/main" id="{61184F55-1A96-459A-9F12-9F56088B0A1B}"/>
              </a:ext>
            </a:extLst>
          </p:cNvPr>
          <p:cNvSpPr/>
          <p:nvPr/>
        </p:nvSpPr>
        <p:spPr bwMode="auto">
          <a:xfrm>
            <a:off x="235889" y="1080199"/>
            <a:ext cx="4489210" cy="978480"/>
          </a:xfrm>
          <a:prstGeom prst="wedgeRoundRectCallout">
            <a:avLst>
              <a:gd name="adj1" fmla="val -37747"/>
              <a:gd name="adj2" fmla="val 89067"/>
              <a:gd name="adj3" fmla="val 16667"/>
            </a:avLst>
          </a:prstGeom>
          <a:solidFill>
            <a:schemeClr val="accent1">
              <a:lumMod val="40000"/>
              <a:lumOff val="6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毎日辛くてたまらないんだね。</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自分でよければ、いつでも話聞くからね。なんでも話してくれていいんだよ？</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32" name="角丸四角形吹き出し 31">
            <a:extLst>
              <a:ext uri="{FF2B5EF4-FFF2-40B4-BE49-F238E27FC236}">
                <a16:creationId xmlns:a16="http://schemas.microsoft.com/office/drawing/2014/main" id="{91CD32BF-A63A-4BB2-8DBA-A432127D0E3A}"/>
              </a:ext>
            </a:extLst>
          </p:cNvPr>
          <p:cNvSpPr/>
          <p:nvPr/>
        </p:nvSpPr>
        <p:spPr bwMode="auto">
          <a:xfrm>
            <a:off x="2298276" y="3618214"/>
            <a:ext cx="3937179" cy="978480"/>
          </a:xfrm>
          <a:prstGeom prst="wedgeRoundRectCallout">
            <a:avLst>
              <a:gd name="adj1" fmla="val 62988"/>
              <a:gd name="adj2" fmla="val -916"/>
              <a:gd name="adj3" fmla="val 16667"/>
            </a:avLst>
          </a:prstGeom>
          <a:solidFill>
            <a:schemeClr val="accent2">
              <a:lumMod val="40000"/>
              <a:lumOff val="6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私も一緒です。（あなた）と一緒に長崎を出て暮らしたいんですけど・・・</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53" name="テキスト ボックス 1">
            <a:extLst>
              <a:ext uri="{FF2B5EF4-FFF2-40B4-BE49-F238E27FC236}">
                <a16:creationId xmlns:a16="http://schemas.microsoft.com/office/drawing/2014/main" id="{7D175FBF-7E89-4ED9-A3CA-77F3E89482E9}"/>
              </a:ext>
            </a:extLst>
          </p:cNvPr>
          <p:cNvSpPr txBox="1">
            <a:spLocks noChangeArrowheads="1"/>
          </p:cNvSpPr>
          <p:nvPr/>
        </p:nvSpPr>
        <p:spPr bwMode="auto">
          <a:xfrm>
            <a:off x="0" y="30107"/>
            <a:ext cx="9144000" cy="523220"/>
          </a:xfrm>
          <a:prstGeom prst="rect">
            <a:avLst/>
          </a:prstGeom>
          <a:solidFill>
            <a:schemeClr val="accent5">
              <a:lumMod val="40000"/>
              <a:lumOff val="60000"/>
            </a:schemeClr>
          </a:solid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800" b="1" dirty="0">
                <a:solidFill>
                  <a:schemeClr val="accent5">
                    <a:lumMod val="75000"/>
                  </a:schemeClr>
                </a:solidFill>
                <a:latin typeface="メイリオ" panose="020B0604030504040204" pitchFamily="50" charset="-128"/>
                <a:ea typeface="メイリオ" panose="020B0604030504040204" pitchFamily="50" charset="-128"/>
              </a:rPr>
              <a:t>場面３　</a:t>
            </a:r>
            <a:r>
              <a:rPr lang="ja-JP" altLang="en-US" sz="2800" b="1" dirty="0">
                <a:latin typeface="メイリオ" panose="020B0604030504040204" pitchFamily="50" charset="-128"/>
                <a:ea typeface="メイリオ" panose="020B0604030504040204" pitchFamily="50" charset="-128"/>
              </a:rPr>
              <a:t>マッチングアプリから・・・・</a:t>
            </a:r>
            <a:endParaRPr lang="en-US" altLang="ja-JP" sz="2800" b="1" dirty="0">
              <a:latin typeface="メイリオ" panose="020B0604030504040204" pitchFamily="50" charset="-128"/>
              <a:ea typeface="メイリオ" panose="020B0604030504040204" pitchFamily="50" charset="-128"/>
            </a:endParaRPr>
          </a:p>
        </p:txBody>
      </p:sp>
      <p:grpSp>
        <p:nvGrpSpPr>
          <p:cNvPr id="55" name="グループ化 4">
            <a:extLst>
              <a:ext uri="{FF2B5EF4-FFF2-40B4-BE49-F238E27FC236}">
                <a16:creationId xmlns:a16="http://schemas.microsoft.com/office/drawing/2014/main" id="{2C23151B-823C-4EE2-B7C0-0DBB349D787C}"/>
              </a:ext>
            </a:extLst>
          </p:cNvPr>
          <p:cNvGrpSpPr>
            <a:grpSpLocks/>
          </p:cNvGrpSpPr>
          <p:nvPr/>
        </p:nvGrpSpPr>
        <p:grpSpPr bwMode="auto">
          <a:xfrm>
            <a:off x="7719931" y="2693008"/>
            <a:ext cx="1143454" cy="1281113"/>
            <a:chOff x="7640826" y="1240187"/>
            <a:chExt cx="873730" cy="1280763"/>
          </a:xfrm>
          <a:solidFill>
            <a:schemeClr val="accent6">
              <a:lumMod val="60000"/>
              <a:lumOff val="40000"/>
            </a:schemeClr>
          </a:solidFill>
        </p:grpSpPr>
        <p:sp>
          <p:nvSpPr>
            <p:cNvPr id="56" name="二等辺三角形 3">
              <a:extLst>
                <a:ext uri="{FF2B5EF4-FFF2-40B4-BE49-F238E27FC236}">
                  <a16:creationId xmlns:a16="http://schemas.microsoft.com/office/drawing/2014/main" id="{0715E1F5-80D2-4892-999F-0E53BA9D094D}"/>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57" name="楕円 5">
              <a:extLst>
                <a:ext uri="{FF2B5EF4-FFF2-40B4-BE49-F238E27FC236}">
                  <a16:creationId xmlns:a16="http://schemas.microsoft.com/office/drawing/2014/main" id="{FF38F6E1-F2C0-4910-9413-2C1573F30E96}"/>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58" name="角丸四角形吹き出し 20">
            <a:extLst>
              <a:ext uri="{FF2B5EF4-FFF2-40B4-BE49-F238E27FC236}">
                <a16:creationId xmlns:a16="http://schemas.microsoft.com/office/drawing/2014/main" id="{8BF05854-459F-4761-A23A-58A51AE4A8C7}"/>
              </a:ext>
            </a:extLst>
          </p:cNvPr>
          <p:cNvSpPr/>
          <p:nvPr/>
        </p:nvSpPr>
        <p:spPr bwMode="auto">
          <a:xfrm>
            <a:off x="326460" y="4750328"/>
            <a:ext cx="8314028" cy="1077341"/>
          </a:xfrm>
          <a:prstGeom prst="wedgeRoundRectCallout">
            <a:avLst>
              <a:gd name="adj1" fmla="val -42747"/>
              <a:gd name="adj2" fmla="val -71277"/>
              <a:gd name="adj3" fmla="val 16667"/>
            </a:avLst>
          </a:prstGeom>
          <a:solidFill>
            <a:schemeClr val="accent1">
              <a:lumMod val="40000"/>
              <a:lumOff val="6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自分でよければ、いつでも</a:t>
            </a:r>
            <a:r>
              <a:rPr lang="en-US" altLang="ja-JP" b="1" dirty="0">
                <a:solidFill>
                  <a:schemeClr val="tx1"/>
                </a:solidFill>
                <a:latin typeface="メイリオ" panose="020B0604030504040204" pitchFamily="50" charset="-128"/>
                <a:ea typeface="メイリオ" panose="020B0604030504040204" pitchFamily="50" charset="-128"/>
              </a:rPr>
              <a:t>OK</a:t>
            </a:r>
            <a:r>
              <a:rPr lang="ja-JP" altLang="en-US" b="1" dirty="0">
                <a:solidFill>
                  <a:schemeClr val="tx1"/>
                </a:solidFill>
                <a:latin typeface="メイリオ" panose="020B0604030504040204" pitchFamily="50" charset="-128"/>
                <a:ea typeface="メイリオ" panose="020B0604030504040204" pitchFamily="50" charset="-128"/>
              </a:rPr>
              <a:t>だよ。仕事も紹介してあげられるよ？</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部屋も空いてるから、（あなた）と</a:t>
            </a:r>
            <a:r>
              <a:rPr lang="en-US" altLang="ja-JP" b="1" dirty="0">
                <a:solidFill>
                  <a:schemeClr val="tx1"/>
                </a:solidFill>
                <a:latin typeface="メイリオ" panose="020B0604030504040204" pitchFamily="50" charset="-128"/>
                <a:ea typeface="メイリオ" panose="020B0604030504040204" pitchFamily="50" charset="-128"/>
              </a:rPr>
              <a:t>B</a:t>
            </a:r>
            <a:r>
              <a:rPr lang="ja-JP" altLang="en-US" b="1" dirty="0">
                <a:solidFill>
                  <a:schemeClr val="tx1"/>
                </a:solidFill>
                <a:latin typeface="メイリオ" panose="020B0604030504040204" pitchFamily="50" charset="-128"/>
                <a:ea typeface="メイリオ" panose="020B0604030504040204" pitchFamily="50" charset="-128"/>
              </a:rPr>
              <a:t>子ちゃんと一緒においで。２人なら安心でしょ？</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59" name="テキスト ボックス 14">
            <a:extLst>
              <a:ext uri="{FF2B5EF4-FFF2-40B4-BE49-F238E27FC236}">
                <a16:creationId xmlns:a16="http://schemas.microsoft.com/office/drawing/2014/main" id="{4ADCAF3D-5371-4B47-8342-9644406536AD}"/>
              </a:ext>
            </a:extLst>
          </p:cNvPr>
          <p:cNvSpPr txBox="1">
            <a:spLocks noChangeArrowheads="1"/>
          </p:cNvSpPr>
          <p:nvPr/>
        </p:nvSpPr>
        <p:spPr bwMode="auto">
          <a:xfrm>
            <a:off x="7702389" y="2370862"/>
            <a:ext cx="116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000" b="1" dirty="0">
                <a:latin typeface="メイリオ" panose="020B0604030504040204" pitchFamily="50" charset="-128"/>
                <a:ea typeface="メイリオ" panose="020B0604030504040204" pitchFamily="50" charset="-128"/>
              </a:rPr>
              <a:t>あなた</a:t>
            </a:r>
            <a:endParaRPr kumimoji="1" lang="ja-JP" altLang="en-US" sz="2000" b="1" dirty="0">
              <a:latin typeface="メイリオ" panose="020B0604030504040204" pitchFamily="50" charset="-128"/>
              <a:ea typeface="メイリオ" panose="020B0604030504040204" pitchFamily="50" charset="-128"/>
            </a:endParaRPr>
          </a:p>
        </p:txBody>
      </p:sp>
      <p:sp>
        <p:nvSpPr>
          <p:cNvPr id="60" name="テキスト ボックス 14">
            <a:extLst>
              <a:ext uri="{FF2B5EF4-FFF2-40B4-BE49-F238E27FC236}">
                <a16:creationId xmlns:a16="http://schemas.microsoft.com/office/drawing/2014/main" id="{B8F1804E-A141-4A6D-B2B9-F16B98B34D9C}"/>
              </a:ext>
            </a:extLst>
          </p:cNvPr>
          <p:cNvSpPr txBox="1">
            <a:spLocks noChangeArrowheads="1"/>
          </p:cNvSpPr>
          <p:nvPr/>
        </p:nvSpPr>
        <p:spPr bwMode="auto">
          <a:xfrm>
            <a:off x="7420631" y="4147368"/>
            <a:ext cx="116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en-US" altLang="ja-JP" sz="2000" b="1" dirty="0">
                <a:latin typeface="メイリオ" panose="020B0604030504040204" pitchFamily="50" charset="-128"/>
                <a:ea typeface="メイリオ" panose="020B0604030504040204" pitchFamily="50" charset="-128"/>
              </a:rPr>
              <a:t>B</a:t>
            </a:r>
            <a:r>
              <a:rPr kumimoji="1" lang="ja-JP" altLang="en-US" sz="2000" b="1" dirty="0">
                <a:latin typeface="メイリオ" panose="020B0604030504040204" pitchFamily="50" charset="-128"/>
                <a:ea typeface="メイリオ" panose="020B0604030504040204" pitchFamily="50" charset="-128"/>
              </a:rPr>
              <a:t>子</a:t>
            </a:r>
          </a:p>
        </p:txBody>
      </p:sp>
      <p:sp>
        <p:nvSpPr>
          <p:cNvPr id="61" name="角丸四角形吹き出し 6">
            <a:extLst>
              <a:ext uri="{FF2B5EF4-FFF2-40B4-BE49-F238E27FC236}">
                <a16:creationId xmlns:a16="http://schemas.microsoft.com/office/drawing/2014/main" id="{3BBC4B33-FE94-43CB-98DC-3DEBBB98F0A9}"/>
              </a:ext>
            </a:extLst>
          </p:cNvPr>
          <p:cNvSpPr/>
          <p:nvPr/>
        </p:nvSpPr>
        <p:spPr bwMode="auto">
          <a:xfrm>
            <a:off x="4906851" y="602248"/>
            <a:ext cx="4001260" cy="1302527"/>
          </a:xfrm>
          <a:prstGeom prst="wedgeRoundRectCallout">
            <a:avLst>
              <a:gd name="adj1" fmla="val 33066"/>
              <a:gd name="adj2" fmla="val 83787"/>
              <a:gd name="adj3" fmla="val 16667"/>
            </a:avLst>
          </a:prstGeom>
          <a:solidFill>
            <a:schemeClr val="accent6">
              <a:lumMod val="40000"/>
              <a:lumOff val="6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長崎には何もなくて、もう毎日つまらないし、親はうるさいし、勉強は大変だし、私なんかここにいなくてもどうでもいいし・・・</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515F1E94-2F5B-4103-9A4F-AB11D6EEBC1D}"/>
              </a:ext>
            </a:extLst>
          </p:cNvPr>
          <p:cNvSpPr txBox="1"/>
          <p:nvPr/>
        </p:nvSpPr>
        <p:spPr>
          <a:xfrm>
            <a:off x="0" y="5980695"/>
            <a:ext cx="9144000" cy="707886"/>
          </a:xfrm>
          <a:prstGeom prst="rect">
            <a:avLst/>
          </a:prstGeom>
          <a:solidFill>
            <a:schemeClr val="accent1">
              <a:lumMod val="40000"/>
              <a:lumOff val="60000"/>
            </a:schemeClr>
          </a:solidFill>
        </p:spPr>
        <p:txBody>
          <a:bodyPr wrap="square" rtlCol="0" anchor="ctr">
            <a:spAutoFit/>
          </a:bodyPr>
          <a:lstStyle/>
          <a:p>
            <a:pPr algn="ctr"/>
            <a:r>
              <a:rPr kumimoji="1" lang="ja-JP" altLang="en-US" sz="2000" b="1" dirty="0">
                <a:solidFill>
                  <a:srgbClr val="C00000"/>
                </a:solidFill>
                <a:latin typeface="メイリオ" panose="020B0604030504040204" pitchFamily="50" charset="-128"/>
                <a:ea typeface="メイリオ" panose="020B0604030504040204" pitchFamily="50" charset="-128"/>
              </a:rPr>
              <a:t>さて、この後（あなた）</a:t>
            </a:r>
            <a:r>
              <a:rPr lang="ja-JP" altLang="en-US" sz="2000" b="1" dirty="0">
                <a:solidFill>
                  <a:srgbClr val="C00000"/>
                </a:solidFill>
                <a:latin typeface="メイリオ" panose="020B0604030504040204" pitchFamily="50" charset="-128"/>
                <a:ea typeface="メイリオ" panose="020B0604030504040204" pitchFamily="50" charset="-128"/>
              </a:rPr>
              <a:t>と</a:t>
            </a:r>
            <a:r>
              <a:rPr lang="en-US" altLang="ja-JP" sz="2000" b="1" dirty="0">
                <a:solidFill>
                  <a:srgbClr val="C00000"/>
                </a:solidFill>
                <a:latin typeface="メイリオ" panose="020B0604030504040204" pitchFamily="50" charset="-128"/>
                <a:ea typeface="メイリオ" panose="020B0604030504040204" pitchFamily="50" charset="-128"/>
              </a:rPr>
              <a:t>B</a:t>
            </a:r>
            <a:r>
              <a:rPr lang="ja-JP" altLang="en-US" sz="2000" b="1" dirty="0">
                <a:solidFill>
                  <a:srgbClr val="C00000"/>
                </a:solidFill>
                <a:latin typeface="メイリオ" panose="020B0604030504040204" pitchFamily="50" charset="-128"/>
                <a:ea typeface="メイリオ" panose="020B0604030504040204" pitchFamily="50" charset="-128"/>
              </a:rPr>
              <a:t>子さんはどうなってしまうと思いますか？</a:t>
            </a:r>
            <a:endParaRPr lang="en-US" altLang="ja-JP" sz="2000" b="1" dirty="0">
              <a:solidFill>
                <a:srgbClr val="C00000"/>
              </a:solidFill>
              <a:latin typeface="メイリオ" panose="020B0604030504040204" pitchFamily="50" charset="-128"/>
              <a:ea typeface="メイリオ" panose="020B0604030504040204" pitchFamily="50" charset="-128"/>
            </a:endParaRPr>
          </a:p>
          <a:p>
            <a:pPr algn="ctr"/>
            <a:r>
              <a:rPr kumimoji="1" lang="ja-JP" altLang="en-US" sz="2000" b="1" dirty="0">
                <a:solidFill>
                  <a:srgbClr val="C00000"/>
                </a:solidFill>
                <a:latin typeface="メイリオ" panose="020B0604030504040204" pitchFamily="50" charset="-128"/>
                <a:ea typeface="メイリオ" panose="020B0604030504040204" pitchFamily="50" charset="-128"/>
              </a:rPr>
              <a:t>どうしたらよいのか、どうすればよかったのか、考えてみましょう。</a:t>
            </a:r>
          </a:p>
        </p:txBody>
      </p:sp>
      <p:sp>
        <p:nvSpPr>
          <p:cNvPr id="62" name="テキスト ボックス 14">
            <a:extLst>
              <a:ext uri="{FF2B5EF4-FFF2-40B4-BE49-F238E27FC236}">
                <a16:creationId xmlns:a16="http://schemas.microsoft.com/office/drawing/2014/main" id="{84DDF904-7899-496B-A8ED-120A685B0368}"/>
              </a:ext>
            </a:extLst>
          </p:cNvPr>
          <p:cNvSpPr txBox="1">
            <a:spLocks noChangeArrowheads="1"/>
          </p:cNvSpPr>
          <p:nvPr/>
        </p:nvSpPr>
        <p:spPr bwMode="auto">
          <a:xfrm>
            <a:off x="108559" y="4379686"/>
            <a:ext cx="116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b="1" dirty="0">
                <a:latin typeface="メイリオ" panose="020B0604030504040204" pitchFamily="50" charset="-128"/>
                <a:ea typeface="メイリオ" panose="020B0604030504040204" pitchFamily="50" charset="-128"/>
              </a:rPr>
              <a:t>A</a:t>
            </a:r>
            <a:r>
              <a:rPr lang="ja-JP" altLang="en-US" sz="2000" b="1" dirty="0">
                <a:latin typeface="メイリオ" panose="020B0604030504040204" pitchFamily="50" charset="-128"/>
                <a:ea typeface="メイリオ" panose="020B0604030504040204" pitchFamily="50" charset="-128"/>
              </a:rPr>
              <a:t>さん</a:t>
            </a:r>
            <a:endParaRPr kumimoji="1" lang="ja-JP" altLang="en-US" sz="2000" b="1" dirty="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DBBE78B6-79F4-4EC9-A5C9-C11033AF0B0D}"/>
              </a:ext>
            </a:extLst>
          </p:cNvPr>
          <p:cNvGrpSpPr/>
          <p:nvPr/>
        </p:nvGrpSpPr>
        <p:grpSpPr>
          <a:xfrm>
            <a:off x="591849" y="4397278"/>
            <a:ext cx="1522771" cy="2366633"/>
            <a:chOff x="544154" y="4550017"/>
            <a:chExt cx="1522771" cy="2366633"/>
          </a:xfrm>
        </p:grpSpPr>
        <p:pic>
          <p:nvPicPr>
            <p:cNvPr id="29" name="図 28">
              <a:extLst>
                <a:ext uri="{FF2B5EF4-FFF2-40B4-BE49-F238E27FC236}">
                  <a16:creationId xmlns:a16="http://schemas.microsoft.com/office/drawing/2014/main" id="{E4CA6B06-0F48-4D64-8E5F-DBB10F4C6059}"/>
                </a:ext>
              </a:extLst>
            </p:cNvPr>
            <p:cNvPicPr>
              <a:picLocks noChangeAspect="1"/>
            </p:cNvPicPr>
            <p:nvPr/>
          </p:nvPicPr>
          <p:blipFill>
            <a:blip r:embed="rId3"/>
            <a:stretch>
              <a:fillRect/>
            </a:stretch>
          </p:blipFill>
          <p:spPr>
            <a:xfrm>
              <a:off x="544154" y="4550017"/>
              <a:ext cx="1422797" cy="2366633"/>
            </a:xfrm>
            <a:prstGeom prst="rect">
              <a:avLst/>
            </a:prstGeom>
          </p:spPr>
        </p:pic>
        <p:sp>
          <p:nvSpPr>
            <p:cNvPr id="31" name="正方形/長方形 30">
              <a:extLst>
                <a:ext uri="{FF2B5EF4-FFF2-40B4-BE49-F238E27FC236}">
                  <a16:creationId xmlns:a16="http://schemas.microsoft.com/office/drawing/2014/main" id="{25D1D049-F2C1-4A42-BACE-C7704F2EADDE}"/>
                </a:ext>
              </a:extLst>
            </p:cNvPr>
            <p:cNvSpPr/>
            <p:nvPr/>
          </p:nvSpPr>
          <p:spPr>
            <a:xfrm>
              <a:off x="1800225" y="4550017"/>
              <a:ext cx="266700" cy="377394"/>
            </a:xfrm>
            <a:custGeom>
              <a:avLst/>
              <a:gdLst>
                <a:gd name="connsiteX0" fmla="*/ 0 w 266700"/>
                <a:gd name="connsiteY0" fmla="*/ 0 h 377394"/>
                <a:gd name="connsiteX1" fmla="*/ 266700 w 266700"/>
                <a:gd name="connsiteY1" fmla="*/ 0 h 377394"/>
                <a:gd name="connsiteX2" fmla="*/ 266700 w 266700"/>
                <a:gd name="connsiteY2" fmla="*/ 377394 h 377394"/>
                <a:gd name="connsiteX3" fmla="*/ 0 w 266700"/>
                <a:gd name="connsiteY3" fmla="*/ 377394 h 377394"/>
                <a:gd name="connsiteX4" fmla="*/ 0 w 266700"/>
                <a:gd name="connsiteY4" fmla="*/ 0 h 377394"/>
                <a:gd name="connsiteX0" fmla="*/ 0 w 266700"/>
                <a:gd name="connsiteY0" fmla="*/ 0 h 377394"/>
                <a:gd name="connsiteX1" fmla="*/ 266700 w 266700"/>
                <a:gd name="connsiteY1" fmla="*/ 0 h 377394"/>
                <a:gd name="connsiteX2" fmla="*/ 266700 w 266700"/>
                <a:gd name="connsiteY2" fmla="*/ 377394 h 377394"/>
                <a:gd name="connsiteX3" fmla="*/ 9525 w 266700"/>
                <a:gd name="connsiteY3" fmla="*/ 353581 h 377394"/>
                <a:gd name="connsiteX4" fmla="*/ 0 w 266700"/>
                <a:gd name="connsiteY4" fmla="*/ 0 h 377394"/>
                <a:gd name="connsiteX0" fmla="*/ 0 w 266700"/>
                <a:gd name="connsiteY0" fmla="*/ 0 h 377394"/>
                <a:gd name="connsiteX1" fmla="*/ 266700 w 266700"/>
                <a:gd name="connsiteY1" fmla="*/ 0 h 377394"/>
                <a:gd name="connsiteX2" fmla="*/ 266700 w 266700"/>
                <a:gd name="connsiteY2" fmla="*/ 377394 h 377394"/>
                <a:gd name="connsiteX3" fmla="*/ 28575 w 266700"/>
                <a:gd name="connsiteY3" fmla="*/ 339294 h 377394"/>
                <a:gd name="connsiteX4" fmla="*/ 0 w 266700"/>
                <a:gd name="connsiteY4" fmla="*/ 0 h 377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377394">
                  <a:moveTo>
                    <a:pt x="0" y="0"/>
                  </a:moveTo>
                  <a:lnTo>
                    <a:pt x="266700" y="0"/>
                  </a:lnTo>
                  <a:lnTo>
                    <a:pt x="266700" y="377394"/>
                  </a:lnTo>
                  <a:lnTo>
                    <a:pt x="28575" y="339294"/>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DDDB4820-D52A-4297-A5F4-CD72B61B3D00}"/>
              </a:ext>
            </a:extLst>
          </p:cNvPr>
          <p:cNvGrpSpPr/>
          <p:nvPr/>
        </p:nvGrpSpPr>
        <p:grpSpPr>
          <a:xfrm>
            <a:off x="708977" y="1150951"/>
            <a:ext cx="1695687" cy="2772534"/>
            <a:chOff x="620347" y="1838103"/>
            <a:chExt cx="2045580" cy="3181794"/>
          </a:xfrm>
        </p:grpSpPr>
        <p:pic>
          <p:nvPicPr>
            <p:cNvPr id="5" name="図 4">
              <a:extLst>
                <a:ext uri="{FF2B5EF4-FFF2-40B4-BE49-F238E27FC236}">
                  <a16:creationId xmlns:a16="http://schemas.microsoft.com/office/drawing/2014/main" id="{A5A00E83-B38F-4749-B61C-63539EBF2BC9}"/>
                </a:ext>
              </a:extLst>
            </p:cNvPr>
            <p:cNvPicPr>
              <a:picLocks noChangeAspect="1"/>
            </p:cNvPicPr>
            <p:nvPr/>
          </p:nvPicPr>
          <p:blipFill>
            <a:blip r:embed="rId4"/>
            <a:stretch>
              <a:fillRect/>
            </a:stretch>
          </p:blipFill>
          <p:spPr>
            <a:xfrm>
              <a:off x="620347" y="1838103"/>
              <a:ext cx="1695687" cy="3181794"/>
            </a:xfrm>
            <a:prstGeom prst="rect">
              <a:avLst/>
            </a:prstGeom>
          </p:spPr>
        </p:pic>
        <p:sp>
          <p:nvSpPr>
            <p:cNvPr id="7" name="正方形/長方形 6">
              <a:extLst>
                <a:ext uri="{FF2B5EF4-FFF2-40B4-BE49-F238E27FC236}">
                  <a16:creationId xmlns:a16="http://schemas.microsoft.com/office/drawing/2014/main" id="{3E02ED5C-C039-4BCE-A077-460BEE990A2E}"/>
                </a:ext>
              </a:extLst>
            </p:cNvPr>
            <p:cNvSpPr/>
            <p:nvPr/>
          </p:nvSpPr>
          <p:spPr>
            <a:xfrm>
              <a:off x="2137893" y="2112135"/>
              <a:ext cx="528034" cy="721217"/>
            </a:xfrm>
            <a:custGeom>
              <a:avLst/>
              <a:gdLst>
                <a:gd name="connsiteX0" fmla="*/ 0 w 528034"/>
                <a:gd name="connsiteY0" fmla="*/ 0 h 695459"/>
                <a:gd name="connsiteX1" fmla="*/ 528034 w 528034"/>
                <a:gd name="connsiteY1" fmla="*/ 0 h 695459"/>
                <a:gd name="connsiteX2" fmla="*/ 528034 w 528034"/>
                <a:gd name="connsiteY2" fmla="*/ 695459 h 695459"/>
                <a:gd name="connsiteX3" fmla="*/ 0 w 528034"/>
                <a:gd name="connsiteY3" fmla="*/ 695459 h 695459"/>
                <a:gd name="connsiteX4" fmla="*/ 0 w 528034"/>
                <a:gd name="connsiteY4" fmla="*/ 0 h 695459"/>
                <a:gd name="connsiteX0" fmla="*/ 0 w 528034"/>
                <a:gd name="connsiteY0" fmla="*/ 0 h 695459"/>
                <a:gd name="connsiteX1" fmla="*/ 528034 w 528034"/>
                <a:gd name="connsiteY1" fmla="*/ 0 h 695459"/>
                <a:gd name="connsiteX2" fmla="*/ 528034 w 528034"/>
                <a:gd name="connsiteY2" fmla="*/ 695459 h 695459"/>
                <a:gd name="connsiteX3" fmla="*/ 25758 w 528034"/>
                <a:gd name="connsiteY3" fmla="*/ 669702 h 695459"/>
                <a:gd name="connsiteX4" fmla="*/ 0 w 528034"/>
                <a:gd name="connsiteY4" fmla="*/ 0 h 695459"/>
                <a:gd name="connsiteX0" fmla="*/ 0 w 528034"/>
                <a:gd name="connsiteY0" fmla="*/ 0 h 695459"/>
                <a:gd name="connsiteX1" fmla="*/ 528034 w 528034"/>
                <a:gd name="connsiteY1" fmla="*/ 0 h 695459"/>
                <a:gd name="connsiteX2" fmla="*/ 528034 w 528034"/>
                <a:gd name="connsiteY2" fmla="*/ 695459 h 695459"/>
                <a:gd name="connsiteX3" fmla="*/ 115910 w 528034"/>
                <a:gd name="connsiteY3" fmla="*/ 695459 h 695459"/>
                <a:gd name="connsiteX4" fmla="*/ 25758 w 528034"/>
                <a:gd name="connsiteY4" fmla="*/ 669702 h 695459"/>
                <a:gd name="connsiteX5" fmla="*/ 0 w 528034"/>
                <a:gd name="connsiteY5" fmla="*/ 0 h 695459"/>
                <a:gd name="connsiteX0" fmla="*/ 0 w 528034"/>
                <a:gd name="connsiteY0" fmla="*/ 0 h 721217"/>
                <a:gd name="connsiteX1" fmla="*/ 528034 w 528034"/>
                <a:gd name="connsiteY1" fmla="*/ 0 h 721217"/>
                <a:gd name="connsiteX2" fmla="*/ 528034 w 528034"/>
                <a:gd name="connsiteY2" fmla="*/ 695459 h 721217"/>
                <a:gd name="connsiteX3" fmla="*/ 154547 w 528034"/>
                <a:gd name="connsiteY3" fmla="*/ 721217 h 721217"/>
                <a:gd name="connsiteX4" fmla="*/ 25758 w 528034"/>
                <a:gd name="connsiteY4" fmla="*/ 669702 h 721217"/>
                <a:gd name="connsiteX5" fmla="*/ 0 w 528034"/>
                <a:gd name="connsiteY5" fmla="*/ 0 h 72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034" h="721217">
                  <a:moveTo>
                    <a:pt x="0" y="0"/>
                  </a:moveTo>
                  <a:lnTo>
                    <a:pt x="528034" y="0"/>
                  </a:lnTo>
                  <a:lnTo>
                    <a:pt x="528034" y="695459"/>
                  </a:lnTo>
                  <a:lnTo>
                    <a:pt x="154547" y="721217"/>
                  </a:lnTo>
                  <a:lnTo>
                    <a:pt x="25758" y="669702"/>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タイトル 1">
            <a:extLst>
              <a:ext uri="{FF2B5EF4-FFF2-40B4-BE49-F238E27FC236}">
                <a16:creationId xmlns:a16="http://schemas.microsoft.com/office/drawing/2014/main" id="{92CDDA71-F4B2-428A-8E32-0F77BD697283}"/>
              </a:ext>
            </a:extLst>
          </p:cNvPr>
          <p:cNvSpPr txBox="1">
            <a:spLocks noChangeArrowheads="1"/>
          </p:cNvSpPr>
          <p:nvPr/>
        </p:nvSpPr>
        <p:spPr>
          <a:xfrm>
            <a:off x="0" y="14068"/>
            <a:ext cx="9144000" cy="756606"/>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断る</a:t>
            </a:r>
            <a:r>
              <a:rPr lang="ja-JP" altLang="en-US" sz="4400" b="1" dirty="0">
                <a:solidFill>
                  <a:srgbClr val="FF6699"/>
                </a:solidFill>
                <a:latin typeface="メイリオ" panose="020B0604030504040204" pitchFamily="50" charset="-128"/>
                <a:ea typeface="メイリオ" panose="020B0604030504040204" pitchFamily="50" charset="-128"/>
              </a:rPr>
              <a:t>コツ</a:t>
            </a:r>
            <a:endParaRPr lang="en-US" altLang="ja-JP" sz="4400" b="1" dirty="0">
              <a:solidFill>
                <a:srgbClr val="FF6699"/>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3C590241-01B6-4EB1-ADBF-71CDE78881EF}"/>
              </a:ext>
            </a:extLst>
          </p:cNvPr>
          <p:cNvSpPr txBox="1"/>
          <p:nvPr/>
        </p:nvSpPr>
        <p:spPr>
          <a:xfrm>
            <a:off x="1621465" y="6581001"/>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pic>
        <p:nvPicPr>
          <p:cNvPr id="14" name="図 13">
            <a:extLst>
              <a:ext uri="{FF2B5EF4-FFF2-40B4-BE49-F238E27FC236}">
                <a16:creationId xmlns:a16="http://schemas.microsoft.com/office/drawing/2014/main" id="{72C2C3BF-1B7D-4EDA-BD8F-65E14B11BA22}"/>
              </a:ext>
            </a:extLst>
          </p:cNvPr>
          <p:cNvPicPr>
            <a:picLocks noChangeAspect="1"/>
          </p:cNvPicPr>
          <p:nvPr/>
        </p:nvPicPr>
        <p:blipFill>
          <a:blip r:embed="rId5"/>
          <a:stretch>
            <a:fillRect/>
          </a:stretch>
        </p:blipFill>
        <p:spPr>
          <a:xfrm>
            <a:off x="6739334" y="941266"/>
            <a:ext cx="1037826" cy="2651321"/>
          </a:xfrm>
          <a:prstGeom prst="rect">
            <a:avLst/>
          </a:prstGeom>
        </p:spPr>
      </p:pic>
      <p:pic>
        <p:nvPicPr>
          <p:cNvPr id="18" name="図 17">
            <a:extLst>
              <a:ext uri="{FF2B5EF4-FFF2-40B4-BE49-F238E27FC236}">
                <a16:creationId xmlns:a16="http://schemas.microsoft.com/office/drawing/2014/main" id="{0871B59C-49DC-41AB-A6A2-D40422CCABEA}"/>
              </a:ext>
            </a:extLst>
          </p:cNvPr>
          <p:cNvPicPr>
            <a:picLocks noChangeAspect="1"/>
          </p:cNvPicPr>
          <p:nvPr/>
        </p:nvPicPr>
        <p:blipFill>
          <a:blip r:embed="rId6"/>
          <a:stretch>
            <a:fillRect/>
          </a:stretch>
        </p:blipFill>
        <p:spPr>
          <a:xfrm>
            <a:off x="7110517" y="3751857"/>
            <a:ext cx="1333289" cy="2772534"/>
          </a:xfrm>
          <a:prstGeom prst="rect">
            <a:avLst/>
          </a:prstGeom>
        </p:spPr>
      </p:pic>
      <p:sp>
        <p:nvSpPr>
          <p:cNvPr id="19" name="タイトル 1">
            <a:extLst>
              <a:ext uri="{FF2B5EF4-FFF2-40B4-BE49-F238E27FC236}">
                <a16:creationId xmlns:a16="http://schemas.microsoft.com/office/drawing/2014/main" id="{4D72C71E-2624-46E8-AEE0-25B1F211D74A}"/>
              </a:ext>
            </a:extLst>
          </p:cNvPr>
          <p:cNvSpPr txBox="1">
            <a:spLocks noChangeArrowheads="1"/>
          </p:cNvSpPr>
          <p:nvPr/>
        </p:nvSpPr>
        <p:spPr>
          <a:xfrm>
            <a:off x="-2" y="819376"/>
            <a:ext cx="8712200" cy="674688"/>
          </a:xfrm>
          <a:prstGeom prst="rect">
            <a:avLst/>
          </a:prstGeom>
        </p:spPr>
        <p:txBody>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srgbClr val="FF6699"/>
                </a:solidFill>
                <a:latin typeface="メイリオ" panose="020B0604030504040204" pitchFamily="50" charset="-128"/>
                <a:ea typeface="メイリオ" panose="020B0604030504040204" pitchFamily="50" charset="-128"/>
              </a:rPr>
              <a:t>断るコツ①：キッパリ断る！！</a:t>
            </a:r>
          </a:p>
        </p:txBody>
      </p:sp>
      <p:sp>
        <p:nvSpPr>
          <p:cNvPr id="20" name="吹き出し: 角を丸めた四角形 19">
            <a:extLst>
              <a:ext uri="{FF2B5EF4-FFF2-40B4-BE49-F238E27FC236}">
                <a16:creationId xmlns:a16="http://schemas.microsoft.com/office/drawing/2014/main" id="{1BDA90B6-A367-407C-8B74-9A6B970DA753}"/>
              </a:ext>
            </a:extLst>
          </p:cNvPr>
          <p:cNvSpPr/>
          <p:nvPr/>
        </p:nvSpPr>
        <p:spPr>
          <a:xfrm rot="5400000">
            <a:off x="4162517" y="-41648"/>
            <a:ext cx="485201" cy="3599006"/>
          </a:xfrm>
          <a:prstGeom prst="wedgeRoundRect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68CE8860-8588-494D-B5B7-D53DA1948890}"/>
              </a:ext>
            </a:extLst>
          </p:cNvPr>
          <p:cNvSpPr txBox="1"/>
          <p:nvPr/>
        </p:nvSpPr>
        <p:spPr>
          <a:xfrm>
            <a:off x="2605615" y="1570470"/>
            <a:ext cx="3599004" cy="400110"/>
          </a:xfrm>
          <a:prstGeom prst="rect">
            <a:avLst/>
          </a:prstGeom>
          <a:solidFill>
            <a:schemeClr val="accent5"/>
          </a:solid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一回くらいならいいじゃん。</a:t>
            </a:r>
          </a:p>
        </p:txBody>
      </p:sp>
      <p:sp>
        <p:nvSpPr>
          <p:cNvPr id="22" name="吹き出し: 角を丸めた四角形 21">
            <a:extLst>
              <a:ext uri="{FF2B5EF4-FFF2-40B4-BE49-F238E27FC236}">
                <a16:creationId xmlns:a16="http://schemas.microsoft.com/office/drawing/2014/main" id="{8C1F8D77-CACE-4790-91E3-C78487D1F6FA}"/>
              </a:ext>
            </a:extLst>
          </p:cNvPr>
          <p:cNvSpPr/>
          <p:nvPr/>
        </p:nvSpPr>
        <p:spPr>
          <a:xfrm rot="5400000" flipV="1">
            <a:off x="4066488" y="434685"/>
            <a:ext cx="485202"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741EDF78-2AEC-44F3-8629-9B7EE33D1E87}"/>
              </a:ext>
            </a:extLst>
          </p:cNvPr>
          <p:cNvSpPr txBox="1"/>
          <p:nvPr/>
        </p:nvSpPr>
        <p:spPr>
          <a:xfrm>
            <a:off x="2605614" y="2137109"/>
            <a:ext cx="340695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嫌だ！絶対にやらない！</a:t>
            </a:r>
          </a:p>
        </p:txBody>
      </p:sp>
      <p:sp>
        <p:nvSpPr>
          <p:cNvPr id="24" name="吹き出し: 角を丸めた四角形 23">
            <a:extLst>
              <a:ext uri="{FF2B5EF4-FFF2-40B4-BE49-F238E27FC236}">
                <a16:creationId xmlns:a16="http://schemas.microsoft.com/office/drawing/2014/main" id="{C6AAB033-DCE6-4C3A-8F9B-1FD44BBD8297}"/>
              </a:ext>
            </a:extLst>
          </p:cNvPr>
          <p:cNvSpPr/>
          <p:nvPr/>
        </p:nvSpPr>
        <p:spPr>
          <a:xfrm rot="5400000" flipV="1">
            <a:off x="4066488" y="987915"/>
            <a:ext cx="485202"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535FAB8F-6860-48D5-B497-720256F8D2D2}"/>
              </a:ext>
            </a:extLst>
          </p:cNvPr>
          <p:cNvSpPr txBox="1"/>
          <p:nvPr/>
        </p:nvSpPr>
        <p:spPr>
          <a:xfrm>
            <a:off x="2605614" y="2690340"/>
            <a:ext cx="340695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そういうの嫌いだから！</a:t>
            </a:r>
          </a:p>
        </p:txBody>
      </p:sp>
      <p:sp>
        <p:nvSpPr>
          <p:cNvPr id="26" name="吹き出し: 角を丸めた四角形 25">
            <a:extLst>
              <a:ext uri="{FF2B5EF4-FFF2-40B4-BE49-F238E27FC236}">
                <a16:creationId xmlns:a16="http://schemas.microsoft.com/office/drawing/2014/main" id="{E937E473-06D1-478A-8F89-38D362F89808}"/>
              </a:ext>
            </a:extLst>
          </p:cNvPr>
          <p:cNvSpPr/>
          <p:nvPr/>
        </p:nvSpPr>
        <p:spPr>
          <a:xfrm rot="5400000" flipV="1">
            <a:off x="4066488" y="1549038"/>
            <a:ext cx="485202"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9D1DCB9B-0E8B-444C-B7DD-0F7053233B1B}"/>
              </a:ext>
            </a:extLst>
          </p:cNvPr>
          <p:cNvSpPr txBox="1"/>
          <p:nvPr/>
        </p:nvSpPr>
        <p:spPr>
          <a:xfrm>
            <a:off x="2605614" y="3251463"/>
            <a:ext cx="340695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一回だけでも乱用だよ！</a:t>
            </a:r>
          </a:p>
        </p:txBody>
      </p:sp>
      <p:sp>
        <p:nvSpPr>
          <p:cNvPr id="30" name="タイトル 1">
            <a:extLst>
              <a:ext uri="{FF2B5EF4-FFF2-40B4-BE49-F238E27FC236}">
                <a16:creationId xmlns:a16="http://schemas.microsoft.com/office/drawing/2014/main" id="{0DB20A98-E200-4738-9A28-D13BE0C755D8}"/>
              </a:ext>
            </a:extLst>
          </p:cNvPr>
          <p:cNvSpPr txBox="1">
            <a:spLocks noChangeArrowheads="1"/>
          </p:cNvSpPr>
          <p:nvPr/>
        </p:nvSpPr>
        <p:spPr>
          <a:xfrm>
            <a:off x="0" y="3919933"/>
            <a:ext cx="8712200" cy="674688"/>
          </a:xfrm>
          <a:prstGeom prst="rect">
            <a:avLst/>
          </a:prstGeom>
        </p:spPr>
        <p:txBody>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srgbClr val="FF6699"/>
                </a:solidFill>
                <a:latin typeface="メイリオ" panose="020B0604030504040204" pitchFamily="50" charset="-128"/>
                <a:ea typeface="メイリオ" panose="020B0604030504040204" pitchFamily="50" charset="-128"/>
              </a:rPr>
              <a:t>断るコツ②：その場から離れる</a:t>
            </a:r>
          </a:p>
        </p:txBody>
      </p:sp>
      <p:sp>
        <p:nvSpPr>
          <p:cNvPr id="33" name="吹き出し: 角を丸めた四角形 32">
            <a:extLst>
              <a:ext uri="{FF2B5EF4-FFF2-40B4-BE49-F238E27FC236}">
                <a16:creationId xmlns:a16="http://schemas.microsoft.com/office/drawing/2014/main" id="{FFF5F2AC-6839-4F62-B025-C61C5CA4C2D4}"/>
              </a:ext>
            </a:extLst>
          </p:cNvPr>
          <p:cNvSpPr/>
          <p:nvPr/>
        </p:nvSpPr>
        <p:spPr>
          <a:xfrm rot="5400000">
            <a:off x="4328864" y="2836465"/>
            <a:ext cx="674688" cy="3816385"/>
          </a:xfrm>
          <a:prstGeom prst="wedgeRoundRect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4D94D2F0-D560-4A09-81B1-6094A2287DD6}"/>
              </a:ext>
            </a:extLst>
          </p:cNvPr>
          <p:cNvSpPr txBox="1"/>
          <p:nvPr/>
        </p:nvSpPr>
        <p:spPr>
          <a:xfrm>
            <a:off x="2758017" y="4559417"/>
            <a:ext cx="3791060" cy="400110"/>
          </a:xfrm>
          <a:prstGeom prst="rect">
            <a:avLst/>
          </a:prstGeom>
          <a:solidFill>
            <a:schemeClr val="accent5"/>
          </a:solid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みんなやってるよ</a:t>
            </a:r>
            <a:r>
              <a:rPr kumimoji="1" lang="ja-JP" altLang="en-US" sz="2000" b="1" dirty="0">
                <a:latin typeface="メイリオ" panose="020B0604030504040204" pitchFamily="50" charset="-128"/>
                <a:ea typeface="メイリオ" panose="020B0604030504040204" pitchFamily="50" charset="-128"/>
              </a:rPr>
              <a:t>。友達じゃん。</a:t>
            </a:r>
          </a:p>
        </p:txBody>
      </p:sp>
      <p:sp>
        <p:nvSpPr>
          <p:cNvPr id="35" name="吹き出し: 角を丸めた四角形 34">
            <a:extLst>
              <a:ext uri="{FF2B5EF4-FFF2-40B4-BE49-F238E27FC236}">
                <a16:creationId xmlns:a16="http://schemas.microsoft.com/office/drawing/2014/main" id="{7B091D76-6E52-4BDD-8385-41488421AF1A}"/>
              </a:ext>
            </a:extLst>
          </p:cNvPr>
          <p:cNvSpPr/>
          <p:nvPr/>
        </p:nvSpPr>
        <p:spPr>
          <a:xfrm rot="5400000" flipV="1">
            <a:off x="4628326" y="3586051"/>
            <a:ext cx="485202"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0BE6F612-4D71-433D-8251-B849F78BB595}"/>
              </a:ext>
            </a:extLst>
          </p:cNvPr>
          <p:cNvSpPr txBox="1"/>
          <p:nvPr/>
        </p:nvSpPr>
        <p:spPr>
          <a:xfrm>
            <a:off x="3167452" y="5288475"/>
            <a:ext cx="3406950" cy="400110"/>
          </a:xfrm>
          <a:prstGeom prst="rect">
            <a:avLst/>
          </a:prstGeom>
          <a:solidFill>
            <a:srgbClr val="FFEDB3"/>
          </a:solid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今日は別の用事があるから。</a:t>
            </a:r>
            <a:endParaRPr kumimoji="1" lang="ja-JP" altLang="en-US" sz="2000" b="1" dirty="0">
              <a:latin typeface="メイリオ" panose="020B0604030504040204" pitchFamily="50" charset="-128"/>
              <a:ea typeface="メイリオ" panose="020B0604030504040204" pitchFamily="50" charset="-128"/>
            </a:endParaRPr>
          </a:p>
        </p:txBody>
      </p:sp>
      <p:sp>
        <p:nvSpPr>
          <p:cNvPr id="37" name="吹き出し: 角を丸めた四角形 36">
            <a:extLst>
              <a:ext uri="{FF2B5EF4-FFF2-40B4-BE49-F238E27FC236}">
                <a16:creationId xmlns:a16="http://schemas.microsoft.com/office/drawing/2014/main" id="{021317E2-DEC8-4725-905D-864AE6107C5B}"/>
              </a:ext>
            </a:extLst>
          </p:cNvPr>
          <p:cNvSpPr/>
          <p:nvPr/>
        </p:nvSpPr>
        <p:spPr>
          <a:xfrm rot="5400000" flipV="1">
            <a:off x="4516984" y="4250623"/>
            <a:ext cx="707886"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7775D20D-2252-4C7B-95F5-33D43BD7E267}"/>
              </a:ext>
            </a:extLst>
          </p:cNvPr>
          <p:cNvSpPr txBox="1"/>
          <p:nvPr/>
        </p:nvSpPr>
        <p:spPr>
          <a:xfrm>
            <a:off x="3167452" y="5841706"/>
            <a:ext cx="3406950" cy="707886"/>
          </a:xfrm>
          <a:prstGeom prst="rect">
            <a:avLst/>
          </a:prstGeom>
          <a:no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「そういえば・・・」と話題を変える</a:t>
            </a:r>
            <a:endParaRPr kumimoji="1" lang="ja-JP" altLang="en-US" sz="2000" b="1" dirty="0">
              <a:latin typeface="メイリオ" panose="020B0604030504040204" pitchFamily="50" charset="-128"/>
              <a:ea typeface="メイリオ" panose="020B0604030504040204" pitchFamily="50" charset="-128"/>
            </a:endParaRPr>
          </a:p>
        </p:txBody>
      </p:sp>
      <p:pic>
        <p:nvPicPr>
          <p:cNvPr id="28" name="図 1">
            <a:extLst>
              <a:ext uri="{FF2B5EF4-FFF2-40B4-BE49-F238E27FC236}">
                <a16:creationId xmlns:a16="http://schemas.microsoft.com/office/drawing/2014/main" id="{7E72E56A-C1E3-442E-B2D3-3A6FE734C8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5485" y="6436684"/>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9" name="テキスト ボックス 38">
            <a:extLst>
              <a:ext uri="{FF2B5EF4-FFF2-40B4-BE49-F238E27FC236}">
                <a16:creationId xmlns:a16="http://schemas.microsoft.com/office/drawing/2014/main" id="{740309CF-0864-4637-817A-AD97C6736A8C}"/>
              </a:ext>
            </a:extLst>
          </p:cNvPr>
          <p:cNvSpPr txBox="1"/>
          <p:nvPr/>
        </p:nvSpPr>
        <p:spPr>
          <a:xfrm>
            <a:off x="7753875" y="6436684"/>
            <a:ext cx="1199626" cy="369332"/>
          </a:xfrm>
          <a:prstGeom prst="rect">
            <a:avLst/>
          </a:prstGeom>
          <a:noFill/>
          <a:ln>
            <a:noFill/>
          </a:ln>
        </p:spPr>
        <p:txBody>
          <a:bodyPr wrap="square" rtlCol="0">
            <a:spAutoFit/>
          </a:bodyPr>
          <a:lstStyle/>
          <a:p>
            <a:pPr algn="ctr"/>
            <a:r>
              <a:rPr kumimoji="1" lang="ja-JP" altLang="en-US" dirty="0"/>
              <a:t>長崎県</a:t>
            </a:r>
          </a:p>
        </p:txBody>
      </p:sp>
    </p:spTree>
    <p:extLst>
      <p:ext uri="{BB962C8B-B14F-4D97-AF65-F5344CB8AC3E}">
        <p14:creationId xmlns:p14="http://schemas.microsoft.com/office/powerpoint/2010/main" val="31134401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8E11E82-8467-48D3-A933-39D80FEFAC65}"/>
              </a:ext>
            </a:extLst>
          </p:cNvPr>
          <p:cNvSpPr txBox="1"/>
          <p:nvPr/>
        </p:nvSpPr>
        <p:spPr>
          <a:xfrm>
            <a:off x="393700" y="6048545"/>
            <a:ext cx="8356600" cy="738187"/>
          </a:xfrm>
          <a:prstGeom prst="rect">
            <a:avLst/>
          </a:prstGeom>
          <a:solidFill>
            <a:srgbClr val="FFCC29"/>
          </a:solidFill>
          <a:ln>
            <a:noFill/>
          </a:ln>
        </p:spPr>
        <p:txBody>
          <a:bodyPr>
            <a:spAutoFit/>
          </a:bodyPr>
          <a:lstStyle/>
          <a:p>
            <a:pPr algn="ctr" eaLnBrk="1" fontAlgn="auto" hangingPunct="1">
              <a:spcAft>
                <a:spcPts val="0"/>
              </a:spcAft>
              <a:defRPr/>
            </a:pPr>
            <a:r>
              <a:rPr kumimoji="1" lang="ja-JP" altLang="en-US" sz="2400" b="1" kern="0" dirty="0">
                <a:solidFill>
                  <a:srgbClr val="FF00FF"/>
                </a:solidFill>
                <a:latin typeface="メイリオ" panose="020B0604030504040204" pitchFamily="50" charset="-128"/>
                <a:ea typeface="メイリオ" panose="020B0604030504040204" pitchFamily="50" charset="-128"/>
              </a:rPr>
              <a:t>逃げる！（</a:t>
            </a:r>
            <a:r>
              <a:rPr kumimoji="1" lang="ja-JP" altLang="en-US" sz="2400" b="1" dirty="0">
                <a:solidFill>
                  <a:srgbClr val="FF00FF"/>
                </a:solidFill>
                <a:latin typeface="メイリオ" panose="020B0604030504040204" pitchFamily="50" charset="-128"/>
                <a:ea typeface="メイリオ" panose="020B0604030504040204" pitchFamily="50" charset="-128"/>
              </a:rPr>
              <a:t>その場から早く離れる）</a:t>
            </a:r>
            <a:endParaRPr kumimoji="1" lang="en-US" altLang="ja-JP" sz="2400" b="1" kern="0" dirty="0">
              <a:solidFill>
                <a:srgbClr val="FF00FF"/>
              </a:solidFill>
              <a:latin typeface="メイリオ" panose="020B0604030504040204" pitchFamily="50" charset="-128"/>
              <a:ea typeface="メイリオ" panose="020B0604030504040204" pitchFamily="50" charset="-128"/>
            </a:endParaRPr>
          </a:p>
          <a:p>
            <a:pPr algn="ctr" eaLnBrk="1" fontAlgn="auto" hangingPunct="1">
              <a:spcAft>
                <a:spcPts val="0"/>
              </a:spcAft>
              <a:defRPr/>
            </a:pPr>
            <a:r>
              <a:rPr kumimoji="1" lang="ja-JP" altLang="en-US" b="1" kern="0" dirty="0">
                <a:solidFill>
                  <a:srgbClr val="FF00FF"/>
                </a:solidFill>
                <a:latin typeface="メイリオ" panose="020B0604030504040204" pitchFamily="50" charset="-128"/>
                <a:ea typeface="メイリオ" panose="020B0604030504040204" pitchFamily="50" charset="-128"/>
              </a:rPr>
              <a:t>　「用事思い出したから帰る！」　</a:t>
            </a:r>
            <a:r>
              <a:rPr lang="ja-JP" altLang="en-US" b="1" kern="0" dirty="0">
                <a:solidFill>
                  <a:srgbClr val="FF00FF"/>
                </a:solidFill>
                <a:latin typeface="メイリオ" panose="020B0604030504040204" pitchFamily="50" charset="-128"/>
                <a:ea typeface="メイリオ" panose="020B0604030504040204" pitchFamily="50" charset="-128"/>
              </a:rPr>
              <a:t>広い方へ。明るい方へ。人の声のする方へ。</a:t>
            </a:r>
            <a:endParaRPr kumimoji="1" lang="ja-JP" altLang="en-US" b="1" kern="0" dirty="0">
              <a:solidFill>
                <a:srgbClr val="FF00FF"/>
              </a:solidFill>
              <a:latin typeface="メイリオ" panose="020B0604030504040204" pitchFamily="50" charset="-128"/>
              <a:ea typeface="メイリオ" panose="020B0604030504040204" pitchFamily="50" charset="-128"/>
            </a:endParaRPr>
          </a:p>
        </p:txBody>
      </p:sp>
      <p:sp>
        <p:nvSpPr>
          <p:cNvPr id="18" name="タイトル 1">
            <a:extLst>
              <a:ext uri="{FF2B5EF4-FFF2-40B4-BE49-F238E27FC236}">
                <a16:creationId xmlns:a16="http://schemas.microsoft.com/office/drawing/2014/main" id="{DB3F1659-A959-427F-9998-0F29A6253E94}"/>
              </a:ext>
            </a:extLst>
          </p:cNvPr>
          <p:cNvSpPr txBox="1">
            <a:spLocks noChangeArrowheads="1"/>
          </p:cNvSpPr>
          <p:nvPr/>
        </p:nvSpPr>
        <p:spPr>
          <a:xfrm>
            <a:off x="0" y="57802"/>
            <a:ext cx="9144000" cy="756606"/>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断る</a:t>
            </a:r>
            <a:r>
              <a:rPr lang="ja-JP" altLang="en-US" sz="4400" b="1" dirty="0">
                <a:solidFill>
                  <a:srgbClr val="FF6699"/>
                </a:solidFill>
                <a:latin typeface="メイリオ" panose="020B0604030504040204" pitchFamily="50" charset="-128"/>
                <a:ea typeface="メイリオ" panose="020B0604030504040204" pitchFamily="50" charset="-128"/>
              </a:rPr>
              <a:t>コツ</a:t>
            </a:r>
            <a:endParaRPr lang="en-US" altLang="ja-JP" sz="4400" b="1" dirty="0">
              <a:solidFill>
                <a:srgbClr val="FF6699"/>
              </a:solidFill>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6843ADCF-F3A6-4689-B59E-485EADFE7159}"/>
              </a:ext>
            </a:extLst>
          </p:cNvPr>
          <p:cNvSpPr/>
          <p:nvPr/>
        </p:nvSpPr>
        <p:spPr>
          <a:xfrm>
            <a:off x="256594" y="861707"/>
            <a:ext cx="4985359" cy="4583281"/>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DBD2208-8644-4EDA-ADCA-2CF981FF58E9}"/>
              </a:ext>
            </a:extLst>
          </p:cNvPr>
          <p:cNvSpPr txBox="1"/>
          <p:nvPr/>
        </p:nvSpPr>
        <p:spPr>
          <a:xfrm>
            <a:off x="1216742" y="837545"/>
            <a:ext cx="3065061" cy="461665"/>
          </a:xfrm>
          <a:prstGeom prst="rect">
            <a:avLst/>
          </a:prstGeom>
          <a:noFill/>
        </p:spPr>
        <p:txBody>
          <a:bodyPr wrap="square" rtlCol="0">
            <a:spAutoFit/>
          </a:bodyPr>
          <a:lstStyle/>
          <a:p>
            <a:r>
              <a:rPr kumimoji="1" lang="ja-JP" altLang="en-US" sz="2400" b="1" dirty="0">
                <a:solidFill>
                  <a:srgbClr val="CC0000"/>
                </a:solidFill>
                <a:latin typeface="メイリオ" panose="020B0604030504040204" pitchFamily="50" charset="-128"/>
                <a:ea typeface="メイリオ" panose="020B0604030504040204" pitchFamily="50" charset="-128"/>
              </a:rPr>
              <a:t>甘い誘い文句（例）</a:t>
            </a:r>
          </a:p>
        </p:txBody>
      </p:sp>
      <p:sp>
        <p:nvSpPr>
          <p:cNvPr id="21" name="テキスト ボックス 20">
            <a:extLst>
              <a:ext uri="{FF2B5EF4-FFF2-40B4-BE49-F238E27FC236}">
                <a16:creationId xmlns:a16="http://schemas.microsoft.com/office/drawing/2014/main" id="{6D725A25-E887-430B-9320-3F92C432B77A}"/>
              </a:ext>
            </a:extLst>
          </p:cNvPr>
          <p:cNvSpPr txBox="1"/>
          <p:nvPr/>
        </p:nvSpPr>
        <p:spPr>
          <a:xfrm>
            <a:off x="582283" y="1173316"/>
            <a:ext cx="4571213" cy="4247317"/>
          </a:xfrm>
          <a:prstGeom prst="rect">
            <a:avLst/>
          </a:prstGeom>
          <a:noFill/>
        </p:spPr>
        <p:txBody>
          <a:bodyPr wrap="square" rtlCol="0">
            <a:spAutoFit/>
          </a:bodyPr>
          <a:lstStyle/>
          <a:p>
            <a:pPr>
              <a:lnSpc>
                <a:spcPts val="2700"/>
              </a:lnSpc>
            </a:pPr>
            <a:r>
              <a:rPr kumimoji="1" lang="ja-JP" altLang="en-US" sz="2000" b="1" dirty="0">
                <a:latin typeface="メイリオ" panose="020B0604030504040204" pitchFamily="50" charset="-128"/>
                <a:ea typeface="メイリオ" panose="020B0604030504040204" pitchFamily="50" charset="-128"/>
              </a:rPr>
              <a:t>・ちょっとだけ、ためしてみない？</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・リラックスしてよく眠れるよ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lang="ja-JP" altLang="en-US" sz="2000" b="1" dirty="0">
                <a:latin typeface="メイリオ" panose="020B0604030504040204" pitchFamily="50" charset="-128"/>
                <a:ea typeface="メイリオ" panose="020B0604030504040204" pitchFamily="50" charset="-128"/>
              </a:rPr>
              <a:t>・眠くならずに勉強にも集中できるよ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・タバコやお酒より体に悪くないよ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lang="ja-JP" altLang="en-US" sz="2000" b="1" dirty="0">
                <a:latin typeface="メイリオ" panose="020B0604030504040204" pitchFamily="50" charset="-128"/>
                <a:ea typeface="メイリオ" panose="020B0604030504040204" pitchFamily="50" charset="-128"/>
              </a:rPr>
              <a:t>・海外では合法らしいよ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・最高の気分が味わえるよ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・とりあえず、預かっててよ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・お金はこの次でいいよ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・ただの栄養剤だよ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・イライラがとれてスッキリするよ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・大事な友達だから勧めてるんだよ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lang="ja-JP" altLang="en-US" sz="2000" b="1" dirty="0">
                <a:latin typeface="メイリオ" panose="020B0604030504040204" pitchFamily="50" charset="-128"/>
                <a:ea typeface="メイリオ" panose="020B0604030504040204" pitchFamily="50" charset="-128"/>
              </a:rPr>
              <a:t>・一回だけなら平気だよ</a:t>
            </a:r>
            <a:endParaRPr kumimoji="1" lang="en-US" altLang="ja-JP" sz="2000" b="1" dirty="0">
              <a:latin typeface="メイリオ" panose="020B0604030504040204" pitchFamily="50" charset="-128"/>
              <a:ea typeface="メイリオ" panose="020B0604030504040204" pitchFamily="50" charset="-128"/>
            </a:endParaRPr>
          </a:p>
        </p:txBody>
      </p:sp>
      <p:sp>
        <p:nvSpPr>
          <p:cNvPr id="9" name="思考の吹き出し: 雲形 8">
            <a:extLst>
              <a:ext uri="{FF2B5EF4-FFF2-40B4-BE49-F238E27FC236}">
                <a16:creationId xmlns:a16="http://schemas.microsoft.com/office/drawing/2014/main" id="{6588607A-2172-4FBA-A2FB-D6DE287A0CC6}"/>
              </a:ext>
            </a:extLst>
          </p:cNvPr>
          <p:cNvSpPr/>
          <p:nvPr/>
        </p:nvSpPr>
        <p:spPr>
          <a:xfrm>
            <a:off x="5334418" y="908776"/>
            <a:ext cx="2472102" cy="1250809"/>
          </a:xfrm>
          <a:prstGeom prst="cloudCallout">
            <a:avLst>
              <a:gd name="adj1" fmla="val 34941"/>
              <a:gd name="adj2" fmla="val 6468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B4F737F-0621-4282-8F71-BC46F5678051}"/>
              </a:ext>
            </a:extLst>
          </p:cNvPr>
          <p:cNvSpPr txBox="1"/>
          <p:nvPr/>
        </p:nvSpPr>
        <p:spPr>
          <a:xfrm>
            <a:off x="5787955" y="1260939"/>
            <a:ext cx="1787857"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なんかおかしいなぁ</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28" name="思考の吹き出し: 雲形 27">
            <a:extLst>
              <a:ext uri="{FF2B5EF4-FFF2-40B4-BE49-F238E27FC236}">
                <a16:creationId xmlns:a16="http://schemas.microsoft.com/office/drawing/2014/main" id="{C8E854C4-9E79-41A1-B14A-D8DE34A44B03}"/>
              </a:ext>
            </a:extLst>
          </p:cNvPr>
          <p:cNvSpPr/>
          <p:nvPr/>
        </p:nvSpPr>
        <p:spPr>
          <a:xfrm>
            <a:off x="5334418" y="2535694"/>
            <a:ext cx="2472102" cy="1250809"/>
          </a:xfrm>
          <a:prstGeom prst="cloudCallout">
            <a:avLst>
              <a:gd name="adj1" fmla="val 55368"/>
              <a:gd name="adj2" fmla="val 53771"/>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89F543E0-0FA2-4B96-BD13-9DF2A6EC99F3}"/>
              </a:ext>
            </a:extLst>
          </p:cNvPr>
          <p:cNvSpPr txBox="1"/>
          <p:nvPr/>
        </p:nvSpPr>
        <p:spPr>
          <a:xfrm>
            <a:off x="5787955" y="2715478"/>
            <a:ext cx="1787857" cy="923330"/>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もしかして危険なことに誘われてる</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a:t>
            </a:r>
          </a:p>
        </p:txBody>
      </p:sp>
      <p:sp>
        <p:nvSpPr>
          <p:cNvPr id="30" name="思考の吹き出し: 雲形 29">
            <a:extLst>
              <a:ext uri="{FF2B5EF4-FFF2-40B4-BE49-F238E27FC236}">
                <a16:creationId xmlns:a16="http://schemas.microsoft.com/office/drawing/2014/main" id="{C41618D8-706F-4BE1-AF3A-1B4A65D481CF}"/>
              </a:ext>
            </a:extLst>
          </p:cNvPr>
          <p:cNvSpPr/>
          <p:nvPr/>
        </p:nvSpPr>
        <p:spPr>
          <a:xfrm>
            <a:off x="5334418" y="4241384"/>
            <a:ext cx="2472102" cy="982327"/>
          </a:xfrm>
          <a:prstGeom prst="cloudCallout">
            <a:avLst>
              <a:gd name="adj1" fmla="val 72482"/>
              <a:gd name="adj2" fmla="val -3673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47F2781E-2BEE-485C-B1CB-E8F383ADB781}"/>
              </a:ext>
            </a:extLst>
          </p:cNvPr>
          <p:cNvSpPr txBox="1"/>
          <p:nvPr/>
        </p:nvSpPr>
        <p:spPr>
          <a:xfrm>
            <a:off x="5676540" y="4543297"/>
            <a:ext cx="1787857"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本当に安全？？</a:t>
            </a:r>
            <a:endParaRPr kumimoji="1" lang="ja-JP" altLang="en-US" dirty="0">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400C51B0-E80D-4B33-9618-98212638B75F}"/>
              </a:ext>
            </a:extLst>
          </p:cNvPr>
          <p:cNvPicPr>
            <a:picLocks noChangeAspect="1"/>
          </p:cNvPicPr>
          <p:nvPr/>
        </p:nvPicPr>
        <p:blipFill>
          <a:blip r:embed="rId3"/>
          <a:stretch>
            <a:fillRect/>
          </a:stretch>
        </p:blipFill>
        <p:spPr>
          <a:xfrm>
            <a:off x="7911704" y="1569049"/>
            <a:ext cx="1094264" cy="2510811"/>
          </a:xfrm>
          <a:prstGeom prst="rect">
            <a:avLst/>
          </a:prstGeom>
        </p:spPr>
      </p:pic>
      <p:sp>
        <p:nvSpPr>
          <p:cNvPr id="8" name="ストライプ矢印 7">
            <a:extLst>
              <a:ext uri="{FF2B5EF4-FFF2-40B4-BE49-F238E27FC236}">
                <a16:creationId xmlns:a16="http://schemas.microsoft.com/office/drawing/2014/main" id="{4D3CD4BB-3CAD-4F4B-B1F8-7E12DD8C4311}"/>
              </a:ext>
            </a:extLst>
          </p:cNvPr>
          <p:cNvSpPr/>
          <p:nvPr/>
        </p:nvSpPr>
        <p:spPr bwMode="auto">
          <a:xfrm rot="5400000">
            <a:off x="4489869" y="4762555"/>
            <a:ext cx="725513" cy="1647825"/>
          </a:xfrm>
          <a:prstGeom prst="stripedRightArrow">
            <a:avLst/>
          </a:prstGeom>
          <a:solidFill>
            <a:schemeClr val="accent5">
              <a:lumMod val="75000"/>
            </a:schemeClr>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eaLnBrk="1" hangingPunct="1">
              <a:buFont typeface="Arial" panose="020B0604020202020204" pitchFamily="34" charset="0"/>
              <a:buNone/>
              <a:defRPr/>
            </a:pPr>
            <a:endParaRPr lang="ja-JP" altLang="en-US">
              <a:solidFill>
                <a:schemeClr val="tx1"/>
              </a:solidFill>
              <a:latin typeface="UD Digi Kyokasho NK-R" panose="02020400000000000000" pitchFamily="18" charset="-128"/>
              <a:ea typeface="UD Digi Kyokasho NK-R" panose="02020400000000000000" pitchFamily="18" charset="-128"/>
            </a:endParaRPr>
          </a:p>
        </p:txBody>
      </p:sp>
      <p:sp>
        <p:nvSpPr>
          <p:cNvPr id="33" name="テキスト ボックス 32">
            <a:extLst>
              <a:ext uri="{FF2B5EF4-FFF2-40B4-BE49-F238E27FC236}">
                <a16:creationId xmlns:a16="http://schemas.microsoft.com/office/drawing/2014/main" id="{5CC9EDF4-CB7F-45D5-A636-EB4F2A59CAB1}"/>
              </a:ext>
            </a:extLst>
          </p:cNvPr>
          <p:cNvSpPr txBox="1"/>
          <p:nvPr/>
        </p:nvSpPr>
        <p:spPr>
          <a:xfrm>
            <a:off x="5940335" y="5483775"/>
            <a:ext cx="3048124" cy="461665"/>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1">
            <a:extLst>
              <a:ext uri="{FF2B5EF4-FFF2-40B4-BE49-F238E27FC236}">
                <a16:creationId xmlns:a16="http://schemas.microsoft.com/office/drawing/2014/main" id="{9AEFCD6C-F8D9-4AD4-AABE-A06D1D30A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624" y="6485452"/>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タイトル 3">
            <a:extLst>
              <a:ext uri="{FF2B5EF4-FFF2-40B4-BE49-F238E27FC236}">
                <a16:creationId xmlns:a16="http://schemas.microsoft.com/office/drawing/2014/main" id="{F6CA58CB-E1AF-49AB-98EC-B1ED7F1B28B8}"/>
              </a:ext>
            </a:extLst>
          </p:cNvPr>
          <p:cNvSpPr txBox="1">
            <a:spLocks/>
          </p:cNvSpPr>
          <p:nvPr/>
        </p:nvSpPr>
        <p:spPr>
          <a:xfrm>
            <a:off x="0" y="0"/>
            <a:ext cx="9144000" cy="861164"/>
          </a:xfrm>
          <a:prstGeom prst="rect">
            <a:avLst/>
          </a:prstGeom>
          <a:solidFill>
            <a:schemeClr val="accent5">
              <a:lumMod val="40000"/>
              <a:lumOff val="60000"/>
            </a:schemeClr>
          </a:solidFill>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lang="ja-JP" altLang="en-US" sz="4400" b="1" dirty="0">
                <a:latin typeface="メイリオ" panose="020B0604030504040204" pitchFamily="50" charset="-128"/>
                <a:ea typeface="メイリオ" panose="020B0604030504040204" pitchFamily="50" charset="-128"/>
              </a:rPr>
              <a:t>大切な自分を守るためのポイント</a:t>
            </a:r>
          </a:p>
        </p:txBody>
      </p:sp>
      <p:grpSp>
        <p:nvGrpSpPr>
          <p:cNvPr id="19" name="グループ化 18">
            <a:extLst>
              <a:ext uri="{FF2B5EF4-FFF2-40B4-BE49-F238E27FC236}">
                <a16:creationId xmlns:a16="http://schemas.microsoft.com/office/drawing/2014/main" id="{A0536346-008D-4EEB-BB3C-323A19955A9F}"/>
              </a:ext>
            </a:extLst>
          </p:cNvPr>
          <p:cNvGrpSpPr/>
          <p:nvPr/>
        </p:nvGrpSpPr>
        <p:grpSpPr>
          <a:xfrm>
            <a:off x="450936" y="955109"/>
            <a:ext cx="3419606" cy="2668044"/>
            <a:chOff x="450936" y="955109"/>
            <a:chExt cx="3419606" cy="2668044"/>
          </a:xfrm>
          <a:solidFill>
            <a:schemeClr val="accent6">
              <a:lumMod val="20000"/>
              <a:lumOff val="80000"/>
            </a:schemeClr>
          </a:solidFill>
        </p:grpSpPr>
        <p:sp>
          <p:nvSpPr>
            <p:cNvPr id="2" name="四角形: 対角を丸める 1">
              <a:extLst>
                <a:ext uri="{FF2B5EF4-FFF2-40B4-BE49-F238E27FC236}">
                  <a16:creationId xmlns:a16="http://schemas.microsoft.com/office/drawing/2014/main" id="{5F2F5F3A-CC7C-4341-AD21-EB5DA77FB532}"/>
                </a:ext>
              </a:extLst>
            </p:cNvPr>
            <p:cNvSpPr/>
            <p:nvPr/>
          </p:nvSpPr>
          <p:spPr>
            <a:xfrm>
              <a:off x="450936" y="955109"/>
              <a:ext cx="3419606" cy="2668044"/>
            </a:xfrm>
            <a:prstGeom prst="round2DiagRect">
              <a:avLst/>
            </a:prstGeom>
            <a:grp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286E3A2-5E8C-4C9B-8C5F-1DE388FC80F1}"/>
                </a:ext>
              </a:extLst>
            </p:cNvPr>
            <p:cNvSpPr txBox="1"/>
            <p:nvPr/>
          </p:nvSpPr>
          <p:spPr>
            <a:xfrm>
              <a:off x="506259" y="1348186"/>
              <a:ext cx="3256768" cy="1569660"/>
            </a:xfrm>
            <a:prstGeom prst="rect">
              <a:avLst/>
            </a:prstGeom>
            <a:grpFill/>
          </p:spPr>
          <p:txBody>
            <a:bodyPr wrap="square" rtlCol="0">
              <a:spAutoFit/>
            </a:bodyPr>
            <a:lstStyle/>
            <a:p>
              <a:r>
                <a:rPr kumimoji="1" lang="ja-JP" altLang="en-US" sz="2400" b="1" dirty="0">
                  <a:solidFill>
                    <a:srgbClr val="FF6699"/>
                  </a:solidFill>
                  <a:latin typeface="メイリオ" panose="020B0604030504040204" pitchFamily="50" charset="-128"/>
                  <a:ea typeface="メイリオ" panose="020B0604030504040204" pitchFamily="50" charset="-128"/>
                </a:rPr>
                <a:t>①あなたのうれしかったこと、悲しかったことは？</a:t>
              </a:r>
              <a:endParaRPr kumimoji="1" lang="en-US" altLang="ja-JP" sz="2400" b="1" dirty="0">
                <a:solidFill>
                  <a:srgbClr val="FF6699"/>
                </a:solidFill>
                <a:latin typeface="メイリオ" panose="020B0604030504040204" pitchFamily="50" charset="-128"/>
                <a:ea typeface="メイリオ" panose="020B0604030504040204" pitchFamily="50" charset="-128"/>
              </a:endParaRPr>
            </a:p>
            <a:p>
              <a:endParaRPr lang="en-US" altLang="ja-JP" sz="2400" b="1" dirty="0">
                <a:solidFill>
                  <a:srgbClr val="FF6699"/>
                </a:solidFill>
                <a:latin typeface="メイリオ" panose="020B0604030504040204" pitchFamily="50" charset="-128"/>
                <a:ea typeface="メイリオ" panose="020B0604030504040204" pitchFamily="50" charset="-128"/>
              </a:endParaRPr>
            </a:p>
          </p:txBody>
        </p:sp>
      </p:grpSp>
      <p:grpSp>
        <p:nvGrpSpPr>
          <p:cNvPr id="20" name="グループ化 19">
            <a:extLst>
              <a:ext uri="{FF2B5EF4-FFF2-40B4-BE49-F238E27FC236}">
                <a16:creationId xmlns:a16="http://schemas.microsoft.com/office/drawing/2014/main" id="{0FD202DB-721A-415C-8EC8-BC7436E55757}"/>
              </a:ext>
            </a:extLst>
          </p:cNvPr>
          <p:cNvGrpSpPr/>
          <p:nvPr/>
        </p:nvGrpSpPr>
        <p:grpSpPr>
          <a:xfrm>
            <a:off x="4987445" y="955109"/>
            <a:ext cx="3419606" cy="2668044"/>
            <a:chOff x="4987445" y="955109"/>
            <a:chExt cx="3419606" cy="2668044"/>
          </a:xfrm>
          <a:solidFill>
            <a:schemeClr val="accent6">
              <a:lumMod val="20000"/>
              <a:lumOff val="80000"/>
            </a:schemeClr>
          </a:solidFill>
        </p:grpSpPr>
        <p:sp>
          <p:nvSpPr>
            <p:cNvPr id="5" name="四角形: 対角を丸める 4">
              <a:extLst>
                <a:ext uri="{FF2B5EF4-FFF2-40B4-BE49-F238E27FC236}">
                  <a16:creationId xmlns:a16="http://schemas.microsoft.com/office/drawing/2014/main" id="{C6CDCD47-4BA6-4281-8859-ACC7CCCD7C00}"/>
                </a:ext>
              </a:extLst>
            </p:cNvPr>
            <p:cNvSpPr/>
            <p:nvPr/>
          </p:nvSpPr>
          <p:spPr>
            <a:xfrm>
              <a:off x="4987445" y="955109"/>
              <a:ext cx="3419606" cy="2668044"/>
            </a:xfrm>
            <a:prstGeom prst="round2DiagRect">
              <a:avLst/>
            </a:prstGeom>
            <a:grp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783A656-EB42-4FF9-ABD4-718B744AB90D}"/>
                </a:ext>
              </a:extLst>
            </p:cNvPr>
            <p:cNvSpPr txBox="1"/>
            <p:nvPr/>
          </p:nvSpPr>
          <p:spPr>
            <a:xfrm>
              <a:off x="5068864" y="1346833"/>
              <a:ext cx="3256768" cy="1938992"/>
            </a:xfrm>
            <a:prstGeom prst="rect">
              <a:avLst/>
            </a:prstGeom>
            <a:grpFill/>
          </p:spPr>
          <p:txBody>
            <a:bodyPr wrap="square" rtlCol="0">
              <a:spAutoFit/>
            </a:bodyPr>
            <a:lstStyle/>
            <a:p>
              <a:r>
                <a:rPr lang="ja-JP" altLang="en-US" sz="2400" b="1" dirty="0">
                  <a:solidFill>
                    <a:srgbClr val="FF6699"/>
                  </a:solidFill>
                  <a:latin typeface="メイリオ" panose="020B0604030504040204" pitchFamily="50" charset="-128"/>
                  <a:ea typeface="メイリオ" panose="020B0604030504040204" pitchFamily="50" charset="-128"/>
                </a:rPr>
                <a:t>②</a:t>
              </a:r>
              <a:r>
                <a:rPr kumimoji="1" lang="ja-JP" altLang="en-US" sz="2400" b="1" dirty="0">
                  <a:solidFill>
                    <a:srgbClr val="FF6699"/>
                  </a:solidFill>
                  <a:latin typeface="メイリオ" panose="020B0604030504040204" pitchFamily="50" charset="-128"/>
                  <a:ea typeface="メイリオ" panose="020B0604030504040204" pitchFamily="50" charset="-128"/>
                </a:rPr>
                <a:t>あなたの好きなこと、やりたいことは？</a:t>
              </a:r>
              <a:endParaRPr kumimoji="1" lang="en-US" altLang="ja-JP" sz="2400" b="1" dirty="0">
                <a:solidFill>
                  <a:srgbClr val="FF6699"/>
                </a:solidFill>
                <a:latin typeface="メイリオ" panose="020B0604030504040204" pitchFamily="50" charset="-128"/>
                <a:ea typeface="メイリオ" panose="020B0604030504040204" pitchFamily="50" charset="-128"/>
              </a:endParaRPr>
            </a:p>
            <a:p>
              <a:endParaRPr lang="en-US" altLang="ja-JP" sz="2400" b="1" dirty="0">
                <a:solidFill>
                  <a:srgbClr val="FF6699"/>
                </a:solidFill>
                <a:latin typeface="メイリオ" panose="020B0604030504040204" pitchFamily="50" charset="-128"/>
                <a:ea typeface="メイリオ" panose="020B0604030504040204" pitchFamily="50" charset="-128"/>
              </a:endParaRPr>
            </a:p>
            <a:p>
              <a:br>
                <a:rPr kumimoji="1" lang="en-US" altLang="ja-JP" sz="2400" b="1" dirty="0">
                  <a:solidFill>
                    <a:srgbClr val="FF6699"/>
                  </a:solidFill>
                  <a:latin typeface="メイリオ" panose="020B0604030504040204" pitchFamily="50" charset="-128"/>
                  <a:ea typeface="メイリオ" panose="020B0604030504040204" pitchFamily="50" charset="-128"/>
                </a:rPr>
              </a:br>
              <a:endParaRPr kumimoji="1" lang="ja-JP" altLang="en-US" sz="2400" b="1" dirty="0">
                <a:solidFill>
                  <a:srgbClr val="FF6699"/>
                </a:solidFill>
                <a:latin typeface="メイリオ" panose="020B0604030504040204" pitchFamily="50" charset="-128"/>
                <a:ea typeface="メイリオ" panose="020B0604030504040204" pitchFamily="50" charset="-128"/>
              </a:endParaRPr>
            </a:p>
          </p:txBody>
        </p:sp>
      </p:grpSp>
      <p:sp>
        <p:nvSpPr>
          <p:cNvPr id="7" name="テキスト ボックス 6">
            <a:extLst>
              <a:ext uri="{FF2B5EF4-FFF2-40B4-BE49-F238E27FC236}">
                <a16:creationId xmlns:a16="http://schemas.microsoft.com/office/drawing/2014/main" id="{003164E3-70F5-4C14-856C-5051D02F0E99}"/>
              </a:ext>
            </a:extLst>
          </p:cNvPr>
          <p:cNvSpPr txBox="1"/>
          <p:nvPr/>
        </p:nvSpPr>
        <p:spPr>
          <a:xfrm>
            <a:off x="546969" y="2835984"/>
            <a:ext cx="3256768"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自分の気持ちと向き合うことは、自分を大切にする第一歩。</a:t>
            </a:r>
            <a:endParaRPr kumimoji="1" lang="en-US" altLang="ja-JP" b="1"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BD937D99-1EC3-4BD4-9B8F-601D14EA0EFD}"/>
              </a:ext>
            </a:extLst>
          </p:cNvPr>
          <p:cNvSpPr txBox="1"/>
          <p:nvPr/>
        </p:nvSpPr>
        <p:spPr>
          <a:xfrm>
            <a:off x="4987446" y="2273098"/>
            <a:ext cx="3419605" cy="1200329"/>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あなた自身が心から好きだ、楽しい、やりたいと感じることに遠慮なんていりません。自分の感覚を大事にしてみてください。</a:t>
            </a:r>
            <a:endParaRPr kumimoji="1" lang="en-US" altLang="ja-JP" b="1" dirty="0">
              <a:latin typeface="メイリオ" panose="020B0604030504040204" pitchFamily="50" charset="-128"/>
              <a:ea typeface="メイリオ" panose="020B0604030504040204" pitchFamily="50" charset="-128"/>
            </a:endParaRPr>
          </a:p>
        </p:txBody>
      </p:sp>
      <p:grpSp>
        <p:nvGrpSpPr>
          <p:cNvPr id="21" name="グループ化 20">
            <a:extLst>
              <a:ext uri="{FF2B5EF4-FFF2-40B4-BE49-F238E27FC236}">
                <a16:creationId xmlns:a16="http://schemas.microsoft.com/office/drawing/2014/main" id="{CFBA4B60-345D-45D6-B960-A67984BCBC4A}"/>
              </a:ext>
            </a:extLst>
          </p:cNvPr>
          <p:cNvGrpSpPr/>
          <p:nvPr/>
        </p:nvGrpSpPr>
        <p:grpSpPr>
          <a:xfrm>
            <a:off x="5002059" y="3938385"/>
            <a:ext cx="3419606" cy="2668044"/>
            <a:chOff x="5002059" y="3938385"/>
            <a:chExt cx="3419606" cy="2668044"/>
          </a:xfrm>
          <a:solidFill>
            <a:schemeClr val="accent6">
              <a:lumMod val="20000"/>
              <a:lumOff val="80000"/>
            </a:schemeClr>
          </a:solidFill>
        </p:grpSpPr>
        <p:sp>
          <p:nvSpPr>
            <p:cNvPr id="9" name="四角形: 対角を丸める 8">
              <a:extLst>
                <a:ext uri="{FF2B5EF4-FFF2-40B4-BE49-F238E27FC236}">
                  <a16:creationId xmlns:a16="http://schemas.microsoft.com/office/drawing/2014/main" id="{A54912FD-D880-4C7B-90FB-55C3CA5DD4C3}"/>
                </a:ext>
              </a:extLst>
            </p:cNvPr>
            <p:cNvSpPr/>
            <p:nvPr/>
          </p:nvSpPr>
          <p:spPr>
            <a:xfrm>
              <a:off x="5002059" y="3938385"/>
              <a:ext cx="3419606" cy="2668044"/>
            </a:xfrm>
            <a:prstGeom prst="round2DiagRect">
              <a:avLst/>
            </a:prstGeom>
            <a:grp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0EEBBC-1361-41E8-A23C-9E24CF5C954B}"/>
                </a:ext>
              </a:extLst>
            </p:cNvPr>
            <p:cNvSpPr txBox="1"/>
            <p:nvPr/>
          </p:nvSpPr>
          <p:spPr>
            <a:xfrm>
              <a:off x="5099091" y="4197897"/>
              <a:ext cx="3256768" cy="2308324"/>
            </a:xfrm>
            <a:prstGeom prst="rect">
              <a:avLst/>
            </a:prstGeom>
            <a:grpFill/>
          </p:spPr>
          <p:txBody>
            <a:bodyPr wrap="square" rtlCol="0">
              <a:spAutoFit/>
            </a:bodyPr>
            <a:lstStyle/>
            <a:p>
              <a:r>
                <a:rPr kumimoji="1" lang="ja-JP" altLang="en-US" sz="2400" b="1" dirty="0">
                  <a:solidFill>
                    <a:srgbClr val="FF6699"/>
                  </a:solidFill>
                  <a:latin typeface="メイリオ" panose="020B0604030504040204" pitchFamily="50" charset="-128"/>
                  <a:ea typeface="メイリオ" panose="020B0604030504040204" pitchFamily="50" charset="-128"/>
                </a:rPr>
                <a:t>③あなたの大切な人・あなたを大切に思ってくれている人は？</a:t>
              </a:r>
              <a:endParaRPr kumimoji="1" lang="en-US" altLang="ja-JP" sz="2400" b="1" dirty="0">
                <a:solidFill>
                  <a:srgbClr val="FF6699"/>
                </a:solidFill>
                <a:latin typeface="メイリオ" panose="020B0604030504040204" pitchFamily="50" charset="-128"/>
                <a:ea typeface="メイリオ" panose="020B0604030504040204" pitchFamily="50" charset="-128"/>
              </a:endParaRPr>
            </a:p>
            <a:p>
              <a:endParaRPr lang="en-US" altLang="ja-JP" sz="2400" b="1" dirty="0">
                <a:solidFill>
                  <a:srgbClr val="FF6699"/>
                </a:solidFill>
                <a:latin typeface="メイリオ" panose="020B0604030504040204" pitchFamily="50" charset="-128"/>
                <a:ea typeface="メイリオ" panose="020B0604030504040204" pitchFamily="50" charset="-128"/>
              </a:endParaRPr>
            </a:p>
            <a:p>
              <a:br>
                <a:rPr kumimoji="1" lang="en-US" altLang="ja-JP" sz="2400" b="1" dirty="0">
                  <a:solidFill>
                    <a:srgbClr val="FF6699"/>
                  </a:solidFill>
                  <a:latin typeface="メイリオ" panose="020B0604030504040204" pitchFamily="50" charset="-128"/>
                  <a:ea typeface="メイリオ" panose="020B0604030504040204" pitchFamily="50" charset="-128"/>
                </a:rPr>
              </a:br>
              <a:endParaRPr kumimoji="1" lang="ja-JP" altLang="en-US" sz="2400" b="1" dirty="0">
                <a:solidFill>
                  <a:srgbClr val="FF6699"/>
                </a:solidFill>
                <a:latin typeface="メイリオ" panose="020B0604030504040204" pitchFamily="50" charset="-128"/>
                <a:ea typeface="メイリオ" panose="020B0604030504040204" pitchFamily="50" charset="-128"/>
              </a:endParaRPr>
            </a:p>
          </p:txBody>
        </p:sp>
      </p:grpSp>
      <p:sp>
        <p:nvSpPr>
          <p:cNvPr id="12" name="テキスト ボックス 11">
            <a:extLst>
              <a:ext uri="{FF2B5EF4-FFF2-40B4-BE49-F238E27FC236}">
                <a16:creationId xmlns:a16="http://schemas.microsoft.com/office/drawing/2014/main" id="{F5539906-CF79-4EDB-BE08-EF36B6B14244}"/>
              </a:ext>
            </a:extLst>
          </p:cNvPr>
          <p:cNvSpPr txBox="1"/>
          <p:nvPr/>
        </p:nvSpPr>
        <p:spPr>
          <a:xfrm>
            <a:off x="5099091" y="5683099"/>
            <a:ext cx="3256768" cy="923330"/>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自分を大切にすることは大切な人の幸せにもつながることを覚えておいてください。</a:t>
            </a:r>
            <a:endParaRPr kumimoji="1" lang="en-US" altLang="ja-JP" b="1" dirty="0">
              <a:latin typeface="メイリオ" panose="020B0604030504040204" pitchFamily="50" charset="-128"/>
              <a:ea typeface="メイリオ" panose="020B0604030504040204" pitchFamily="50" charset="-128"/>
            </a:endParaRPr>
          </a:p>
        </p:txBody>
      </p:sp>
      <p:grpSp>
        <p:nvGrpSpPr>
          <p:cNvPr id="22" name="グループ化 21">
            <a:extLst>
              <a:ext uri="{FF2B5EF4-FFF2-40B4-BE49-F238E27FC236}">
                <a16:creationId xmlns:a16="http://schemas.microsoft.com/office/drawing/2014/main" id="{7CD91A49-FED4-48CA-AD69-93B87CCEC059}"/>
              </a:ext>
            </a:extLst>
          </p:cNvPr>
          <p:cNvGrpSpPr/>
          <p:nvPr/>
        </p:nvGrpSpPr>
        <p:grpSpPr>
          <a:xfrm>
            <a:off x="450936" y="3923477"/>
            <a:ext cx="3419606" cy="2668044"/>
            <a:chOff x="450936" y="3923477"/>
            <a:chExt cx="3419606" cy="2668044"/>
          </a:xfrm>
          <a:solidFill>
            <a:schemeClr val="accent6">
              <a:lumMod val="20000"/>
              <a:lumOff val="80000"/>
            </a:schemeClr>
          </a:solidFill>
        </p:grpSpPr>
        <p:sp>
          <p:nvSpPr>
            <p:cNvPr id="13" name="四角形: 対角を丸める 12">
              <a:extLst>
                <a:ext uri="{FF2B5EF4-FFF2-40B4-BE49-F238E27FC236}">
                  <a16:creationId xmlns:a16="http://schemas.microsoft.com/office/drawing/2014/main" id="{2B9920C8-D4CA-4FE0-8263-EB9A970BDB97}"/>
                </a:ext>
              </a:extLst>
            </p:cNvPr>
            <p:cNvSpPr/>
            <p:nvPr/>
          </p:nvSpPr>
          <p:spPr>
            <a:xfrm>
              <a:off x="450936" y="3923477"/>
              <a:ext cx="3419606" cy="2668044"/>
            </a:xfrm>
            <a:prstGeom prst="round2DiagRect">
              <a:avLst/>
            </a:prstGeom>
            <a:grp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B56839F8-F6FF-4B44-9CCC-A3E5CB7FDB46}"/>
                </a:ext>
              </a:extLst>
            </p:cNvPr>
            <p:cNvSpPr txBox="1"/>
            <p:nvPr/>
          </p:nvSpPr>
          <p:spPr>
            <a:xfrm>
              <a:off x="506259" y="4213098"/>
              <a:ext cx="3256768" cy="1938992"/>
            </a:xfrm>
            <a:prstGeom prst="rect">
              <a:avLst/>
            </a:prstGeom>
            <a:grpFill/>
          </p:spPr>
          <p:txBody>
            <a:bodyPr wrap="square" rtlCol="0">
              <a:spAutoFit/>
            </a:bodyPr>
            <a:lstStyle/>
            <a:p>
              <a:r>
                <a:rPr lang="ja-JP" altLang="en-US" sz="2400" b="1" dirty="0">
                  <a:solidFill>
                    <a:srgbClr val="FF6699"/>
                  </a:solidFill>
                  <a:latin typeface="メイリオ" panose="020B0604030504040204" pitchFamily="50" charset="-128"/>
                  <a:ea typeface="メイリオ" panose="020B0604030504040204" pitchFamily="50" charset="-128"/>
                </a:rPr>
                <a:t>④</a:t>
              </a:r>
              <a:r>
                <a:rPr kumimoji="1" lang="ja-JP" altLang="en-US" sz="2400" b="1" dirty="0">
                  <a:solidFill>
                    <a:srgbClr val="FF6699"/>
                  </a:solidFill>
                  <a:latin typeface="メイリオ" panose="020B0604030504040204" pitchFamily="50" charset="-128"/>
                  <a:ea typeface="メイリオ" panose="020B0604030504040204" pitchFamily="50" charset="-128"/>
                </a:rPr>
                <a:t>薬物に対する正しい知識で自信をアップ⤴</a:t>
              </a:r>
              <a:endParaRPr kumimoji="1" lang="en-US" altLang="ja-JP" sz="2400" b="1" dirty="0">
                <a:solidFill>
                  <a:srgbClr val="FF6699"/>
                </a:solidFill>
                <a:latin typeface="メイリオ" panose="020B0604030504040204" pitchFamily="50" charset="-128"/>
                <a:ea typeface="メイリオ" panose="020B0604030504040204" pitchFamily="50" charset="-128"/>
              </a:endParaRPr>
            </a:p>
            <a:p>
              <a:endParaRPr lang="en-US" altLang="ja-JP" sz="2400" b="1" dirty="0">
                <a:solidFill>
                  <a:srgbClr val="FF6699"/>
                </a:solidFill>
                <a:latin typeface="メイリオ" panose="020B0604030504040204" pitchFamily="50" charset="-128"/>
                <a:ea typeface="メイリオ" panose="020B0604030504040204" pitchFamily="50" charset="-128"/>
              </a:endParaRPr>
            </a:p>
            <a:p>
              <a:br>
                <a:rPr kumimoji="1" lang="en-US" altLang="ja-JP" sz="2400" b="1" dirty="0">
                  <a:solidFill>
                    <a:srgbClr val="FF6699"/>
                  </a:solidFill>
                  <a:latin typeface="メイリオ" panose="020B0604030504040204" pitchFamily="50" charset="-128"/>
                  <a:ea typeface="メイリオ" panose="020B0604030504040204" pitchFamily="50" charset="-128"/>
                </a:rPr>
              </a:br>
              <a:endParaRPr kumimoji="1" lang="ja-JP" altLang="en-US" sz="2400" b="1" dirty="0">
                <a:solidFill>
                  <a:srgbClr val="FF6699"/>
                </a:solidFill>
                <a:latin typeface="メイリオ" panose="020B0604030504040204" pitchFamily="50" charset="-128"/>
                <a:ea typeface="メイリオ" panose="020B0604030504040204" pitchFamily="50" charset="-128"/>
              </a:endParaRPr>
            </a:p>
          </p:txBody>
        </p:sp>
      </p:grpSp>
      <p:sp>
        <p:nvSpPr>
          <p:cNvPr id="15" name="テキスト ボックス 14">
            <a:extLst>
              <a:ext uri="{FF2B5EF4-FFF2-40B4-BE49-F238E27FC236}">
                <a16:creationId xmlns:a16="http://schemas.microsoft.com/office/drawing/2014/main" id="{B0DF6EFA-F9FC-43BB-9575-77AFC271736F}"/>
              </a:ext>
            </a:extLst>
          </p:cNvPr>
          <p:cNvSpPr txBox="1"/>
          <p:nvPr/>
        </p:nvSpPr>
        <p:spPr>
          <a:xfrm>
            <a:off x="532355" y="5164227"/>
            <a:ext cx="3256768" cy="1477328"/>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情報が氾濫している世の中です。あなたが正しい知識を持っていたら、揺れません。</a:t>
            </a:r>
            <a:endParaRPr kumimoji="1"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自分自身と自分の未来を守ることができます。</a:t>
            </a:r>
            <a:endParaRPr kumimoji="1" lang="en-US" altLang="ja-JP" b="1" dirty="0">
              <a:latin typeface="メイリオ" panose="020B0604030504040204" pitchFamily="50" charset="-128"/>
              <a:ea typeface="メイリオ" panose="020B0604030504040204" pitchFamily="50" charset="-128"/>
            </a:endParaRPr>
          </a:p>
        </p:txBody>
      </p:sp>
      <p:sp>
        <p:nvSpPr>
          <p:cNvPr id="16" name="矢印: 下 15">
            <a:extLst>
              <a:ext uri="{FF2B5EF4-FFF2-40B4-BE49-F238E27FC236}">
                <a16:creationId xmlns:a16="http://schemas.microsoft.com/office/drawing/2014/main" id="{FCF1296F-233E-496A-847B-DFB9A10C380C}"/>
              </a:ext>
            </a:extLst>
          </p:cNvPr>
          <p:cNvSpPr/>
          <p:nvPr/>
        </p:nvSpPr>
        <p:spPr>
          <a:xfrm rot="16200000">
            <a:off x="4078538" y="2134583"/>
            <a:ext cx="870766" cy="514234"/>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下 16">
            <a:extLst>
              <a:ext uri="{FF2B5EF4-FFF2-40B4-BE49-F238E27FC236}">
                <a16:creationId xmlns:a16="http://schemas.microsoft.com/office/drawing/2014/main" id="{14DC0E5B-5FFE-44A8-AADD-B89FB538549F}"/>
              </a:ext>
            </a:extLst>
          </p:cNvPr>
          <p:cNvSpPr/>
          <p:nvPr/>
        </p:nvSpPr>
        <p:spPr>
          <a:xfrm>
            <a:off x="6261865" y="3525346"/>
            <a:ext cx="870766" cy="514234"/>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73E21EEE-A9FA-468C-A872-52EF07692396}"/>
              </a:ext>
            </a:extLst>
          </p:cNvPr>
          <p:cNvSpPr/>
          <p:nvPr/>
        </p:nvSpPr>
        <p:spPr>
          <a:xfrm rot="5400000">
            <a:off x="4030813" y="4835038"/>
            <a:ext cx="870766" cy="514234"/>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264AB8AD-FB10-4012-B220-A5C106F479A5}"/>
              </a:ext>
            </a:extLst>
          </p:cNvPr>
          <p:cNvSpPr txBox="1"/>
          <p:nvPr/>
        </p:nvSpPr>
        <p:spPr>
          <a:xfrm>
            <a:off x="8100598" y="65413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390385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5" grpId="0"/>
      <p:bldP spid="16" grpId="0" animBg="1"/>
      <p:bldP spid="17" grpId="0" animBg="1"/>
      <p:bldP spid="1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メモ 1">
            <a:extLst>
              <a:ext uri="{FF2B5EF4-FFF2-40B4-BE49-F238E27FC236}">
                <a16:creationId xmlns:a16="http://schemas.microsoft.com/office/drawing/2014/main" id="{4B17C5D4-CD26-4896-A5CA-3A02B3EAAB9B}"/>
              </a:ext>
            </a:extLst>
          </p:cNvPr>
          <p:cNvSpPr>
            <a:spLocks noChangeArrowheads="1"/>
          </p:cNvSpPr>
          <p:nvPr/>
        </p:nvSpPr>
        <p:spPr bwMode="auto">
          <a:xfrm>
            <a:off x="579549" y="1545466"/>
            <a:ext cx="8010659" cy="3722570"/>
          </a:xfrm>
          <a:prstGeom prst="foldedCorner">
            <a:avLst>
              <a:gd name="adj" fmla="val 16667"/>
            </a:avLst>
          </a:prstGeom>
          <a:solidFill>
            <a:schemeClr val="accent6">
              <a:lumMod val="20000"/>
              <a:lumOff val="80000"/>
            </a:schemeClr>
          </a:solidFill>
          <a:ln w="9525" algn="ctr">
            <a:solidFill>
              <a:srgbClr val="92D050"/>
            </a:solidFill>
            <a:round/>
            <a:headEnd/>
            <a:tailEnd/>
          </a:ln>
        </p:spPr>
        <p:txBody>
          <a:bodyPr anchor="b"/>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b="1" dirty="0">
                <a:latin typeface="メイリオ" panose="020B0604030504040204" pitchFamily="50" charset="-128"/>
                <a:ea typeface="メイリオ" panose="020B0604030504040204" pitchFamily="50" charset="-128"/>
              </a:rPr>
              <a:t>①あなたが大切に思う人は？</a:t>
            </a:r>
            <a:endParaRPr kumimoji="1" lang="en-US" altLang="ja-JP" sz="2800" b="1" dirty="0">
              <a:latin typeface="メイリオ" panose="020B0604030504040204" pitchFamily="50" charset="-128"/>
              <a:ea typeface="メイリオ" panose="020B0604030504040204" pitchFamily="50" charset="-128"/>
            </a:endParaRPr>
          </a:p>
          <a:p>
            <a:pPr>
              <a:spcBef>
                <a:spcPct val="0"/>
              </a:spcBef>
              <a:buFontTx/>
              <a:buNone/>
            </a:pPr>
            <a:endParaRPr kumimoji="1" lang="en-US" altLang="ja-JP" sz="1200" b="1" dirty="0">
              <a:latin typeface="メイリオ" panose="020B0604030504040204" pitchFamily="50" charset="-128"/>
              <a:ea typeface="メイリオ" panose="020B0604030504040204" pitchFamily="50" charset="-128"/>
            </a:endParaRPr>
          </a:p>
          <a:p>
            <a:pPr>
              <a:spcBef>
                <a:spcPct val="0"/>
              </a:spcBef>
              <a:buFontTx/>
              <a:buNone/>
            </a:pPr>
            <a:r>
              <a:rPr kumimoji="1" lang="ja-JP" altLang="en-US" sz="2800" b="1" dirty="0">
                <a:latin typeface="メイリオ" panose="020B0604030504040204" pitchFamily="50" charset="-128"/>
                <a:ea typeface="メイリオ" panose="020B0604030504040204" pitchFamily="50" charset="-128"/>
              </a:rPr>
              <a:t>②あなたのことを大切に思ってくれる人は？</a:t>
            </a:r>
            <a:endParaRPr kumimoji="1" lang="en-US" altLang="ja-JP" sz="2800" b="1" dirty="0">
              <a:latin typeface="メイリオ" panose="020B0604030504040204" pitchFamily="50" charset="-128"/>
              <a:ea typeface="メイリオ" panose="020B0604030504040204" pitchFamily="50" charset="-128"/>
            </a:endParaRPr>
          </a:p>
          <a:p>
            <a:pPr>
              <a:spcBef>
                <a:spcPct val="0"/>
              </a:spcBef>
              <a:buFontTx/>
              <a:buNone/>
            </a:pPr>
            <a:endParaRPr kumimoji="1" lang="en-US" altLang="ja-JP" sz="1200" b="1" dirty="0">
              <a:latin typeface="メイリオ" panose="020B0604030504040204" pitchFamily="50" charset="-128"/>
              <a:ea typeface="メイリオ" panose="020B0604030504040204" pitchFamily="50" charset="-128"/>
            </a:endParaRPr>
          </a:p>
          <a:p>
            <a:pPr>
              <a:spcBef>
                <a:spcPct val="0"/>
              </a:spcBef>
              <a:buFontTx/>
              <a:buNone/>
            </a:pPr>
            <a:r>
              <a:rPr kumimoji="1" lang="ja-JP" altLang="en-US" sz="2800" b="1" dirty="0">
                <a:latin typeface="メイリオ" panose="020B0604030504040204" pitchFamily="50" charset="-128"/>
                <a:ea typeface="メイリオ" panose="020B0604030504040204" pitchFamily="50" charset="-128"/>
              </a:rPr>
              <a:t>③あなたが好きなもの（好きなこと）は？</a:t>
            </a:r>
            <a:endParaRPr kumimoji="1" lang="en-US" altLang="ja-JP" sz="2800" b="1" dirty="0">
              <a:latin typeface="メイリオ" panose="020B0604030504040204" pitchFamily="50" charset="-128"/>
              <a:ea typeface="メイリオ" panose="020B0604030504040204" pitchFamily="50" charset="-128"/>
            </a:endParaRPr>
          </a:p>
          <a:p>
            <a:pPr>
              <a:spcBef>
                <a:spcPct val="0"/>
              </a:spcBef>
              <a:buFontTx/>
              <a:buNone/>
            </a:pPr>
            <a:endParaRPr kumimoji="1" lang="en-US" altLang="ja-JP" sz="1200" b="1" dirty="0">
              <a:latin typeface="メイリオ" panose="020B0604030504040204" pitchFamily="50" charset="-128"/>
              <a:ea typeface="メイリオ" panose="020B0604030504040204" pitchFamily="50" charset="-128"/>
            </a:endParaRPr>
          </a:p>
          <a:p>
            <a:pPr>
              <a:spcBef>
                <a:spcPct val="0"/>
              </a:spcBef>
              <a:buFontTx/>
              <a:buNone/>
            </a:pPr>
            <a:r>
              <a:rPr kumimoji="1" lang="ja-JP" altLang="en-US" sz="2800" b="1" dirty="0">
                <a:latin typeface="メイリオ" panose="020B0604030504040204" pitchFamily="50" charset="-128"/>
                <a:ea typeface="メイリオ" panose="020B0604030504040204" pitchFamily="50" charset="-128"/>
              </a:rPr>
              <a:t>④これからやりたいこと、将来の夢は？</a:t>
            </a:r>
            <a:endParaRPr kumimoji="1" lang="en-US" altLang="ja-JP" sz="2800" b="1" dirty="0">
              <a:latin typeface="メイリオ" panose="020B0604030504040204" pitchFamily="50" charset="-128"/>
              <a:ea typeface="メイリオ" panose="020B0604030504040204" pitchFamily="50" charset="-128"/>
            </a:endParaRPr>
          </a:p>
          <a:p>
            <a:pPr>
              <a:spcBef>
                <a:spcPct val="0"/>
              </a:spcBef>
              <a:buFontTx/>
              <a:buNone/>
            </a:pPr>
            <a:endParaRPr kumimoji="1" lang="en-US" altLang="ja-JP" sz="1200" b="1" dirty="0">
              <a:latin typeface="メイリオ" panose="020B0604030504040204" pitchFamily="50" charset="-128"/>
              <a:ea typeface="メイリオ" panose="020B0604030504040204" pitchFamily="50" charset="-128"/>
            </a:endParaRPr>
          </a:p>
          <a:p>
            <a:pPr>
              <a:spcBef>
                <a:spcPct val="0"/>
              </a:spcBef>
              <a:buFontTx/>
              <a:buNone/>
            </a:pPr>
            <a:r>
              <a:rPr kumimoji="1" lang="ja-JP" altLang="en-US" sz="2800" b="1" dirty="0">
                <a:latin typeface="メイリオ" panose="020B0604030504040204" pitchFamily="50" charset="-128"/>
                <a:ea typeface="メイリオ" panose="020B0604030504040204" pitchFamily="50" charset="-128"/>
              </a:rPr>
              <a:t>⑤薬物の正しい知識</a:t>
            </a:r>
          </a:p>
        </p:txBody>
      </p:sp>
      <p:sp>
        <p:nvSpPr>
          <p:cNvPr id="5" name="テキスト ボックス 4">
            <a:extLst>
              <a:ext uri="{FF2B5EF4-FFF2-40B4-BE49-F238E27FC236}">
                <a16:creationId xmlns:a16="http://schemas.microsoft.com/office/drawing/2014/main" id="{08E5AB64-419E-406B-8229-3B16C1074952}"/>
              </a:ext>
            </a:extLst>
          </p:cNvPr>
          <p:cNvSpPr txBox="1">
            <a:spLocks noChangeArrowheads="1"/>
          </p:cNvSpPr>
          <p:nvPr/>
        </p:nvSpPr>
        <p:spPr bwMode="auto">
          <a:xfrm>
            <a:off x="1187450" y="6084741"/>
            <a:ext cx="6769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800" dirty="0">
                <a:latin typeface="メイリオ" panose="020B0604030504040204" pitchFamily="50" charset="-128"/>
                <a:ea typeface="メイリオ" panose="020B0604030504040204" pitchFamily="50" charset="-128"/>
              </a:rPr>
              <a:t>秘密厳守で</a:t>
            </a:r>
            <a:r>
              <a:rPr kumimoji="1" lang="ja-JP" altLang="en-US" sz="2800" b="1" dirty="0">
                <a:solidFill>
                  <a:srgbClr val="FF6699"/>
                </a:solidFill>
                <a:latin typeface="メイリオ" panose="020B0604030504040204" pitchFamily="50" charset="-128"/>
                <a:ea typeface="メイリオ" panose="020B0604030504040204" pitchFamily="50" charset="-128"/>
              </a:rPr>
              <a:t>相談できる場所</a:t>
            </a:r>
            <a:r>
              <a:rPr kumimoji="1" lang="ja-JP" altLang="en-US" sz="2800" dirty="0">
                <a:latin typeface="メイリオ" panose="020B0604030504040204" pitchFamily="50" charset="-128"/>
                <a:ea typeface="メイリオ" panose="020B0604030504040204" pitchFamily="50" charset="-128"/>
              </a:rPr>
              <a:t>がある！</a:t>
            </a:r>
          </a:p>
        </p:txBody>
      </p:sp>
      <p:sp>
        <p:nvSpPr>
          <p:cNvPr id="11" name="タイトル 3">
            <a:extLst>
              <a:ext uri="{FF2B5EF4-FFF2-40B4-BE49-F238E27FC236}">
                <a16:creationId xmlns:a16="http://schemas.microsoft.com/office/drawing/2014/main" id="{8144ACB5-AA79-45A1-8653-8C21F3D083C6}"/>
              </a:ext>
            </a:extLst>
          </p:cNvPr>
          <p:cNvSpPr txBox="1">
            <a:spLocks/>
          </p:cNvSpPr>
          <p:nvPr/>
        </p:nvSpPr>
        <p:spPr>
          <a:xfrm>
            <a:off x="0" y="39805"/>
            <a:ext cx="9144000" cy="1292225"/>
          </a:xfrm>
          <a:prstGeom prst="rect">
            <a:avLst/>
          </a:prstGeom>
          <a:solidFill>
            <a:schemeClr val="accent5">
              <a:lumMod val="40000"/>
              <a:lumOff val="60000"/>
            </a:schemeClr>
          </a:solidFill>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kumimoji="1" lang="ja-JP" altLang="en-US" sz="4400" b="1" dirty="0">
                <a:solidFill>
                  <a:srgbClr val="FF6699"/>
                </a:solidFill>
                <a:latin typeface="メイリオ" panose="020B0604030504040204" pitchFamily="50" charset="-128"/>
                <a:ea typeface="メイリオ" panose="020B0604030504040204" pitchFamily="50" charset="-128"/>
              </a:rPr>
              <a:t>悩んだとき</a:t>
            </a:r>
            <a:r>
              <a:rPr kumimoji="1" lang="ja-JP" altLang="en-US" sz="4400" b="1" dirty="0">
                <a:latin typeface="メイリオ" panose="020B0604030504040204" pitchFamily="50" charset="-128"/>
                <a:ea typeface="メイリオ" panose="020B0604030504040204" pitchFamily="50" charset="-128"/>
              </a:rPr>
              <a:t>は思い出してください。</a:t>
            </a:r>
            <a:endParaRPr lang="ja-JP" altLang="en-US" sz="4400" b="1" dirty="0">
              <a:latin typeface="メイリオ" panose="020B0604030504040204" pitchFamily="50" charset="-128"/>
              <a:ea typeface="メイリオ" panose="020B0604030504040204" pitchFamily="50" charset="-128"/>
            </a:endParaRPr>
          </a:p>
        </p:txBody>
      </p:sp>
      <p:sp>
        <p:nvSpPr>
          <p:cNvPr id="6" name="楕円 5">
            <a:extLst>
              <a:ext uri="{FF2B5EF4-FFF2-40B4-BE49-F238E27FC236}">
                <a16:creationId xmlns:a16="http://schemas.microsoft.com/office/drawing/2014/main" id="{7FB4B80E-00AA-45AF-BBB5-DF8D164B8679}"/>
              </a:ext>
            </a:extLst>
          </p:cNvPr>
          <p:cNvSpPr/>
          <p:nvPr/>
        </p:nvSpPr>
        <p:spPr>
          <a:xfrm>
            <a:off x="3070747" y="4477509"/>
            <a:ext cx="5786650" cy="1292225"/>
          </a:xfrm>
          <a:prstGeom prst="ellipse">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メイリオ" panose="020B0604030504040204" pitchFamily="50" charset="-128"/>
                <a:ea typeface="メイリオ" panose="020B0604030504040204" pitchFamily="50" charset="-128"/>
              </a:rPr>
              <a:t>失いたくないものを思い出せば、引き返せるはず</a:t>
            </a:r>
          </a:p>
        </p:txBody>
      </p:sp>
      <p:pic>
        <p:nvPicPr>
          <p:cNvPr id="7" name="図 1">
            <a:extLst>
              <a:ext uri="{FF2B5EF4-FFF2-40B4-BE49-F238E27FC236}">
                <a16:creationId xmlns:a16="http://schemas.microsoft.com/office/drawing/2014/main" id="{FDAB6B51-A1E5-4422-8932-DFEB0134E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74373A32-28F1-4A58-AAD6-637C63411498}"/>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t>長崎県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C59C879D-02FD-42FA-B6B5-9D6707D52894}"/>
              </a:ext>
            </a:extLst>
          </p:cNvPr>
          <p:cNvGrpSpPr/>
          <p:nvPr/>
        </p:nvGrpSpPr>
        <p:grpSpPr>
          <a:xfrm>
            <a:off x="225581" y="2722509"/>
            <a:ext cx="2798064" cy="3513478"/>
            <a:chOff x="1871662" y="302111"/>
            <a:chExt cx="1734646" cy="2178162"/>
          </a:xfrm>
        </p:grpSpPr>
        <p:pic>
          <p:nvPicPr>
            <p:cNvPr id="6" name="図 5" descr="26">
              <a:extLst>
                <a:ext uri="{FF2B5EF4-FFF2-40B4-BE49-F238E27FC236}">
                  <a16:creationId xmlns:a16="http://schemas.microsoft.com/office/drawing/2014/main" id="{0C779607-2191-4425-AE5C-93C49F474C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662" y="302111"/>
              <a:ext cx="1734646" cy="2123829"/>
            </a:xfrm>
            <a:prstGeom prst="rect">
              <a:avLst/>
            </a:prstGeom>
            <a:solidFill>
              <a:srgbClr val="FFFF00"/>
            </a:solidFill>
            <a:ln>
              <a:noFill/>
            </a:ln>
          </p:spPr>
        </p:pic>
        <p:sp>
          <p:nvSpPr>
            <p:cNvPr id="2" name="正方形/長方形 1">
              <a:extLst>
                <a:ext uri="{FF2B5EF4-FFF2-40B4-BE49-F238E27FC236}">
                  <a16:creationId xmlns:a16="http://schemas.microsoft.com/office/drawing/2014/main" id="{B4D86AE2-48B7-4E0C-8B00-728EBB7E3061}"/>
                </a:ext>
              </a:extLst>
            </p:cNvPr>
            <p:cNvSpPr/>
            <p:nvPr/>
          </p:nvSpPr>
          <p:spPr>
            <a:xfrm>
              <a:off x="2646774" y="2354011"/>
              <a:ext cx="914400" cy="12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grpSp>
      <p:sp>
        <p:nvSpPr>
          <p:cNvPr id="8" name="Rectangle 2">
            <a:extLst>
              <a:ext uri="{FF2B5EF4-FFF2-40B4-BE49-F238E27FC236}">
                <a16:creationId xmlns:a16="http://schemas.microsoft.com/office/drawing/2014/main" id="{9754EB86-23F4-4A88-9206-1B3B16075433}"/>
              </a:ext>
            </a:extLst>
          </p:cNvPr>
          <p:cNvSpPr>
            <a:spLocks noChangeArrowheads="1"/>
          </p:cNvSpPr>
          <p:nvPr/>
        </p:nvSpPr>
        <p:spPr bwMode="auto">
          <a:xfrm>
            <a:off x="3" y="-231031"/>
            <a:ext cx="451157" cy="90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3365" tIns="111682" rIns="223365" bIns="111682" numCol="1" anchor="ctr" anchorCtr="0" compatLnSpc="1">
            <a:prstTxWarp prst="textNoShape">
              <a:avLst/>
            </a:prstTxWarp>
            <a:spAutoFit/>
          </a:bodyPr>
          <a:lstStyle/>
          <a:p>
            <a:endParaRPr lang="ja-JP" altLang="en-US" sz="4397"/>
          </a:p>
        </p:txBody>
      </p:sp>
      <p:grpSp>
        <p:nvGrpSpPr>
          <p:cNvPr id="7" name="グループ化 6">
            <a:extLst>
              <a:ext uri="{FF2B5EF4-FFF2-40B4-BE49-F238E27FC236}">
                <a16:creationId xmlns:a16="http://schemas.microsoft.com/office/drawing/2014/main" id="{4CF2EA22-50F7-48A8-9AC4-A027E89D46E2}"/>
              </a:ext>
            </a:extLst>
          </p:cNvPr>
          <p:cNvGrpSpPr/>
          <p:nvPr/>
        </p:nvGrpSpPr>
        <p:grpSpPr>
          <a:xfrm>
            <a:off x="2646244" y="2222567"/>
            <a:ext cx="3426714" cy="2213915"/>
            <a:chOff x="2713583" y="2823210"/>
            <a:chExt cx="3426714" cy="2213915"/>
          </a:xfrm>
        </p:grpSpPr>
        <p:sp>
          <p:nvSpPr>
            <p:cNvPr id="21" name="雲 20">
              <a:extLst>
                <a:ext uri="{FF2B5EF4-FFF2-40B4-BE49-F238E27FC236}">
                  <a16:creationId xmlns:a16="http://schemas.microsoft.com/office/drawing/2014/main" id="{D6164F44-84A5-4A39-9334-FE98D22A2D5E}"/>
                </a:ext>
              </a:extLst>
            </p:cNvPr>
            <p:cNvSpPr/>
            <p:nvPr/>
          </p:nvSpPr>
          <p:spPr>
            <a:xfrm rot="682426">
              <a:off x="2713583" y="2823210"/>
              <a:ext cx="3426714" cy="2213915"/>
            </a:xfrm>
            <a:prstGeom prst="cloud">
              <a:avLst/>
            </a:prstGeom>
            <a:solidFill>
              <a:srgbClr val="FFC1E0"/>
            </a:solidFill>
            <a:ln>
              <a:solidFill>
                <a:srgbClr val="FF6D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solidFill>
                  <a:srgbClr val="FFC1E0"/>
                </a:solidFill>
              </a:endParaRPr>
            </a:p>
          </p:txBody>
        </p:sp>
        <p:sp>
          <p:nvSpPr>
            <p:cNvPr id="15" name="テキスト ボックス 14">
              <a:extLst>
                <a:ext uri="{FF2B5EF4-FFF2-40B4-BE49-F238E27FC236}">
                  <a16:creationId xmlns:a16="http://schemas.microsoft.com/office/drawing/2014/main" id="{80ABF431-B9A7-474A-AC0E-6952BF2E52E1}"/>
                </a:ext>
              </a:extLst>
            </p:cNvPr>
            <p:cNvSpPr txBox="1"/>
            <p:nvPr/>
          </p:nvSpPr>
          <p:spPr>
            <a:xfrm>
              <a:off x="3273892" y="3323152"/>
              <a:ext cx="2463824" cy="1295226"/>
            </a:xfrm>
            <a:prstGeom prst="rect">
              <a:avLst/>
            </a:prstGeom>
            <a:noFill/>
          </p:spPr>
          <p:txBody>
            <a:bodyPr wrap="square" rtlCol="0">
              <a:spAutoFit/>
            </a:bodyPr>
            <a:lstStyle/>
            <a:p>
              <a:r>
                <a:rPr kumimoji="1" lang="ja-JP" altLang="en-US" sz="1954" b="1" dirty="0">
                  <a:latin typeface="メイリオ" panose="020B0604030504040204" pitchFamily="50" charset="-128"/>
                  <a:ea typeface="メイリオ" panose="020B0604030504040204" pitchFamily="50" charset="-128"/>
                </a:rPr>
                <a:t>友達から誘われて困ってるんだ</a:t>
              </a:r>
              <a:r>
                <a:rPr kumimoji="1" lang="en-US" altLang="ja-JP" sz="1954" b="1" dirty="0">
                  <a:latin typeface="メイリオ" panose="020B0604030504040204" pitchFamily="50" charset="-128"/>
                  <a:ea typeface="メイリオ" panose="020B0604030504040204" pitchFamily="50" charset="-128"/>
                </a:rPr>
                <a:t>…</a:t>
              </a:r>
            </a:p>
            <a:p>
              <a:r>
                <a:rPr kumimoji="1" lang="ja-JP" altLang="en-US" sz="1954" b="1" dirty="0">
                  <a:latin typeface="メイリオ" panose="020B0604030504040204" pitchFamily="50" charset="-128"/>
                  <a:ea typeface="メイリオ" panose="020B0604030504040204" pitchFamily="50" charset="-128"/>
                </a:rPr>
                <a:t>仲間外れになりたくなくて</a:t>
              </a:r>
              <a:r>
                <a:rPr kumimoji="1" lang="en-US" altLang="ja-JP" sz="1954" b="1" dirty="0">
                  <a:latin typeface="メイリオ" panose="020B0604030504040204" pitchFamily="50" charset="-128"/>
                  <a:ea typeface="メイリオ" panose="020B0604030504040204" pitchFamily="50" charset="-128"/>
                </a:rPr>
                <a:t>…</a:t>
              </a:r>
              <a:endParaRPr kumimoji="1" lang="ja-JP" altLang="en-US" sz="1954" b="1" dirty="0">
                <a:latin typeface="メイリオ" panose="020B0604030504040204" pitchFamily="50" charset="-128"/>
                <a:ea typeface="メイリオ" panose="020B0604030504040204" pitchFamily="50" charset="-128"/>
              </a:endParaRPr>
            </a:p>
          </p:txBody>
        </p:sp>
      </p:grpSp>
      <p:grpSp>
        <p:nvGrpSpPr>
          <p:cNvPr id="11" name="グループ化 10">
            <a:extLst>
              <a:ext uri="{FF2B5EF4-FFF2-40B4-BE49-F238E27FC236}">
                <a16:creationId xmlns:a16="http://schemas.microsoft.com/office/drawing/2014/main" id="{21B24384-7B3D-4C52-B402-C2A31965374D}"/>
              </a:ext>
            </a:extLst>
          </p:cNvPr>
          <p:cNvGrpSpPr/>
          <p:nvPr/>
        </p:nvGrpSpPr>
        <p:grpSpPr>
          <a:xfrm>
            <a:off x="3786864" y="4222270"/>
            <a:ext cx="4189598" cy="1684550"/>
            <a:chOff x="3896938" y="4949756"/>
            <a:chExt cx="4189598" cy="1684550"/>
          </a:xfrm>
        </p:grpSpPr>
        <p:sp>
          <p:nvSpPr>
            <p:cNvPr id="24" name="雲 23">
              <a:extLst>
                <a:ext uri="{FF2B5EF4-FFF2-40B4-BE49-F238E27FC236}">
                  <a16:creationId xmlns:a16="http://schemas.microsoft.com/office/drawing/2014/main" id="{87E14109-575E-460F-8512-4F1E52C1F493}"/>
                </a:ext>
              </a:extLst>
            </p:cNvPr>
            <p:cNvSpPr/>
            <p:nvPr/>
          </p:nvSpPr>
          <p:spPr>
            <a:xfrm rot="508531">
              <a:off x="3896938" y="4949756"/>
              <a:ext cx="4189598" cy="1684550"/>
            </a:xfrm>
            <a:prstGeom prst="cloud">
              <a:avLst/>
            </a:prstGeom>
            <a:solidFill>
              <a:srgbClr val="DDE667"/>
            </a:solidFill>
            <a:ln>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sp>
          <p:nvSpPr>
            <p:cNvPr id="18" name="テキスト ボックス 17">
              <a:extLst>
                <a:ext uri="{FF2B5EF4-FFF2-40B4-BE49-F238E27FC236}">
                  <a16:creationId xmlns:a16="http://schemas.microsoft.com/office/drawing/2014/main" id="{7683D5BA-CEEC-4FD9-8E10-03F3B33AFE7D}"/>
                </a:ext>
              </a:extLst>
            </p:cNvPr>
            <p:cNvSpPr txBox="1"/>
            <p:nvPr/>
          </p:nvSpPr>
          <p:spPr>
            <a:xfrm>
              <a:off x="4350528" y="5452869"/>
              <a:ext cx="3530703" cy="693780"/>
            </a:xfrm>
            <a:prstGeom prst="rect">
              <a:avLst/>
            </a:prstGeom>
            <a:noFill/>
          </p:spPr>
          <p:txBody>
            <a:bodyPr wrap="square" rtlCol="0">
              <a:spAutoFit/>
            </a:bodyPr>
            <a:lstStyle/>
            <a:p>
              <a:r>
                <a:rPr kumimoji="1" lang="ja-JP" altLang="en-US" sz="1954" b="1" dirty="0">
                  <a:latin typeface="メイリオ" panose="020B0604030504040204" pitchFamily="50" charset="-128"/>
                  <a:ea typeface="メイリオ" panose="020B0604030504040204" pitchFamily="50" charset="-128"/>
                </a:rPr>
                <a:t>この間のノリで使ったやつ、薬物だったらどうしよう</a:t>
              </a:r>
              <a:r>
                <a:rPr kumimoji="1" lang="en-US" altLang="ja-JP" sz="1954" b="1" dirty="0">
                  <a:latin typeface="メイリオ" panose="020B0604030504040204" pitchFamily="50" charset="-128"/>
                  <a:ea typeface="メイリオ" panose="020B0604030504040204" pitchFamily="50" charset="-128"/>
                </a:rPr>
                <a:t>…</a:t>
              </a:r>
              <a:endParaRPr kumimoji="1" lang="ja-JP" altLang="en-US" sz="1954" b="1" dirty="0">
                <a:latin typeface="メイリオ" panose="020B0604030504040204" pitchFamily="50" charset="-128"/>
                <a:ea typeface="メイリオ" panose="020B0604030504040204" pitchFamily="50" charset="-128"/>
              </a:endParaRPr>
            </a:p>
          </p:txBody>
        </p:sp>
      </p:grpSp>
      <p:grpSp>
        <p:nvGrpSpPr>
          <p:cNvPr id="10" name="グループ化 9">
            <a:extLst>
              <a:ext uri="{FF2B5EF4-FFF2-40B4-BE49-F238E27FC236}">
                <a16:creationId xmlns:a16="http://schemas.microsoft.com/office/drawing/2014/main" id="{B71D1CF8-805C-4C30-9D06-9EF1B0486A1C}"/>
              </a:ext>
            </a:extLst>
          </p:cNvPr>
          <p:cNvGrpSpPr/>
          <p:nvPr/>
        </p:nvGrpSpPr>
        <p:grpSpPr>
          <a:xfrm>
            <a:off x="5710393" y="2496291"/>
            <a:ext cx="3365031" cy="2039671"/>
            <a:chOff x="5710393" y="3102715"/>
            <a:chExt cx="3365031" cy="2039671"/>
          </a:xfrm>
        </p:grpSpPr>
        <p:sp>
          <p:nvSpPr>
            <p:cNvPr id="23" name="雲 22">
              <a:extLst>
                <a:ext uri="{FF2B5EF4-FFF2-40B4-BE49-F238E27FC236}">
                  <a16:creationId xmlns:a16="http://schemas.microsoft.com/office/drawing/2014/main" id="{3AB1CC9F-4CDA-44AF-8692-E5519B24F347}"/>
                </a:ext>
              </a:extLst>
            </p:cNvPr>
            <p:cNvSpPr/>
            <p:nvPr/>
          </p:nvSpPr>
          <p:spPr>
            <a:xfrm>
              <a:off x="5710393" y="3102715"/>
              <a:ext cx="3365031" cy="2039671"/>
            </a:xfrm>
            <a:prstGeom prst="cloud">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sp>
          <p:nvSpPr>
            <p:cNvPr id="19" name="テキスト ボックス 18">
              <a:extLst>
                <a:ext uri="{FF2B5EF4-FFF2-40B4-BE49-F238E27FC236}">
                  <a16:creationId xmlns:a16="http://schemas.microsoft.com/office/drawing/2014/main" id="{EC7DB220-A1A9-4B4E-AE95-9D24A2E8600E}"/>
                </a:ext>
              </a:extLst>
            </p:cNvPr>
            <p:cNvSpPr txBox="1"/>
            <p:nvPr/>
          </p:nvSpPr>
          <p:spPr>
            <a:xfrm>
              <a:off x="6040230" y="3599384"/>
              <a:ext cx="2986005" cy="994503"/>
            </a:xfrm>
            <a:prstGeom prst="rect">
              <a:avLst/>
            </a:prstGeom>
            <a:noFill/>
          </p:spPr>
          <p:txBody>
            <a:bodyPr wrap="square" rtlCol="0">
              <a:spAutoFit/>
            </a:bodyPr>
            <a:lstStyle/>
            <a:p>
              <a:r>
                <a:rPr kumimoji="1" lang="ja-JP" altLang="en-US" sz="1954" b="1" dirty="0">
                  <a:latin typeface="メイリオ" panose="020B0604030504040204" pitchFamily="50" charset="-128"/>
                  <a:ea typeface="メイリオ" panose="020B0604030504040204" pitchFamily="50" charset="-128"/>
                </a:rPr>
                <a:t>毎日辛くて、このままだと薬物に手を出してしまいそう・・・</a:t>
              </a:r>
            </a:p>
          </p:txBody>
        </p:sp>
      </p:grpSp>
      <p:pic>
        <p:nvPicPr>
          <p:cNvPr id="27" name="図 26">
            <a:extLst>
              <a:ext uri="{FF2B5EF4-FFF2-40B4-BE49-F238E27FC236}">
                <a16:creationId xmlns:a16="http://schemas.microsoft.com/office/drawing/2014/main" id="{AAB3243E-F331-45D6-B379-D6B17240C3D4}"/>
              </a:ext>
            </a:extLst>
          </p:cNvPr>
          <p:cNvPicPr>
            <a:picLocks noChangeAspect="1"/>
          </p:cNvPicPr>
          <p:nvPr/>
        </p:nvPicPr>
        <p:blipFill>
          <a:blip r:embed="rId4"/>
          <a:stretch>
            <a:fillRect/>
          </a:stretch>
        </p:blipFill>
        <p:spPr>
          <a:xfrm>
            <a:off x="5501614" y="1466586"/>
            <a:ext cx="979728" cy="1009966"/>
          </a:xfrm>
          <a:prstGeom prst="rect">
            <a:avLst/>
          </a:prstGeom>
        </p:spPr>
      </p:pic>
      <p:pic>
        <p:nvPicPr>
          <p:cNvPr id="29" name="図 28">
            <a:extLst>
              <a:ext uri="{FF2B5EF4-FFF2-40B4-BE49-F238E27FC236}">
                <a16:creationId xmlns:a16="http://schemas.microsoft.com/office/drawing/2014/main" id="{68C8DFF8-456F-4389-9A34-D4E39121AD15}"/>
              </a:ext>
            </a:extLst>
          </p:cNvPr>
          <p:cNvPicPr>
            <a:picLocks noChangeAspect="1"/>
          </p:cNvPicPr>
          <p:nvPr/>
        </p:nvPicPr>
        <p:blipFill>
          <a:blip r:embed="rId5"/>
          <a:stretch>
            <a:fillRect/>
          </a:stretch>
        </p:blipFill>
        <p:spPr>
          <a:xfrm>
            <a:off x="6719769" y="1485471"/>
            <a:ext cx="979728" cy="975958"/>
          </a:xfrm>
          <a:prstGeom prst="rect">
            <a:avLst/>
          </a:prstGeom>
        </p:spPr>
      </p:pic>
      <p:sp>
        <p:nvSpPr>
          <p:cNvPr id="16" name="タイトル 3">
            <a:extLst>
              <a:ext uri="{FF2B5EF4-FFF2-40B4-BE49-F238E27FC236}">
                <a16:creationId xmlns:a16="http://schemas.microsoft.com/office/drawing/2014/main" id="{66C91812-D375-4F0B-BE93-7BAC531DEDB0}"/>
              </a:ext>
            </a:extLst>
          </p:cNvPr>
          <p:cNvSpPr txBox="1">
            <a:spLocks/>
          </p:cNvSpPr>
          <p:nvPr/>
        </p:nvSpPr>
        <p:spPr>
          <a:xfrm>
            <a:off x="12876" y="-11840"/>
            <a:ext cx="9144000" cy="1409085"/>
          </a:xfrm>
          <a:prstGeom prst="rect">
            <a:avLst/>
          </a:prstGeom>
          <a:solidFill>
            <a:schemeClr val="accent5">
              <a:lumMod val="40000"/>
              <a:lumOff val="60000"/>
            </a:schemeClr>
          </a:solidFill>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薬物</a:t>
            </a:r>
            <a:r>
              <a:rPr lang="ja-JP" altLang="en-US" sz="2000" b="1" kern="0" dirty="0">
                <a:latin typeface="メイリオ" panose="020B0604030504040204" pitchFamily="50" charset="-128"/>
                <a:ea typeface="メイリオ" panose="020B0604030504040204" pitchFamily="50" charset="-128"/>
                <a:cs typeface="Times New Roman" panose="02020603050405020304" pitchFamily="18" charset="0"/>
              </a:rPr>
              <a:t>のこと</a:t>
            </a: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大麻</a:t>
            </a:r>
            <a:r>
              <a:rPr lang="ja-JP" altLang="en-US" sz="2000" b="1" kern="0" dirty="0">
                <a:latin typeface="メイリオ" panose="020B0604030504040204" pitchFamily="50" charset="-128"/>
                <a:ea typeface="メイリオ" panose="020B0604030504040204" pitchFamily="50" charset="-128"/>
                <a:cs typeface="Times New Roman" panose="02020603050405020304" pitchFamily="18" charset="0"/>
              </a:rPr>
              <a:t>のこと</a:t>
            </a: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市販薬</a:t>
            </a:r>
            <a:r>
              <a:rPr lang="ja-JP" altLang="en-US" sz="2000" b="1" kern="0" dirty="0">
                <a:latin typeface="メイリオ" panose="020B0604030504040204" pitchFamily="50" charset="-128"/>
                <a:ea typeface="メイリオ" panose="020B0604030504040204" pitchFamily="50" charset="-128"/>
                <a:cs typeface="Times New Roman" panose="02020603050405020304" pitchFamily="18" charset="0"/>
              </a:rPr>
              <a:t>のこと・・・</a:t>
            </a: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誤解しないで。ひとりで悩まず相談を！</a:t>
            </a:r>
            <a:endParaRPr lang="ja-JP" altLang="en-US" sz="4400" b="1"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DD256625-4DCD-443C-B4C0-6BBD4547EB5F}"/>
              </a:ext>
            </a:extLst>
          </p:cNvPr>
          <p:cNvSpPr txBox="1"/>
          <p:nvPr/>
        </p:nvSpPr>
        <p:spPr>
          <a:xfrm flipH="1">
            <a:off x="381284" y="1487266"/>
            <a:ext cx="4963938" cy="923330"/>
          </a:xfrm>
          <a:prstGeom prst="rect">
            <a:avLst/>
          </a:prstGeom>
          <a:noFill/>
        </p:spPr>
        <p:txBody>
          <a:bodyPr wrap="square" rtlCol="0">
            <a:spAutoFit/>
          </a:bodyPr>
          <a:lstStyle/>
          <a:p>
            <a:r>
              <a:rPr lang="ja-JP" altLang="en-US" sz="3600" kern="0" dirty="0">
                <a:latin typeface="メイリオ" panose="020B0604030504040204" pitchFamily="50" charset="-128"/>
                <a:ea typeface="メイリオ" panose="020B0604030504040204" pitchFamily="50" charset="-128"/>
                <a:cs typeface="Times New Roman" panose="02020603050405020304" pitchFamily="18" charset="0"/>
              </a:rPr>
              <a:t>相談窓口はこちら→→</a:t>
            </a:r>
            <a:endParaRPr lang="en-US" altLang="ja-JP" sz="4800" kern="0" dirty="0">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dirty="0"/>
          </a:p>
        </p:txBody>
      </p:sp>
      <p:sp>
        <p:nvSpPr>
          <p:cNvPr id="25" name="楕円 24">
            <a:extLst>
              <a:ext uri="{FF2B5EF4-FFF2-40B4-BE49-F238E27FC236}">
                <a16:creationId xmlns:a16="http://schemas.microsoft.com/office/drawing/2014/main" id="{378561D5-DE33-4BAC-885D-BCFEC1DD5539}"/>
              </a:ext>
            </a:extLst>
          </p:cNvPr>
          <p:cNvSpPr/>
          <p:nvPr/>
        </p:nvSpPr>
        <p:spPr>
          <a:xfrm>
            <a:off x="100879" y="6077897"/>
            <a:ext cx="8925355" cy="780104"/>
          </a:xfrm>
          <a:prstGeom prst="ellipse">
            <a:avLst/>
          </a:prstGeom>
          <a:solidFill>
            <a:schemeClr val="accent5">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FF6699"/>
                </a:solidFill>
                <a:latin typeface="メイリオ" panose="020B0604030504040204" pitchFamily="50" charset="-128"/>
                <a:ea typeface="メイリオ" panose="020B0604030504040204" pitchFamily="50" charset="-128"/>
              </a:rPr>
              <a:t>愛する自分を大切に</a:t>
            </a:r>
            <a:endParaRPr kumimoji="1" lang="en-US" altLang="ja-JP" sz="3200" b="1" dirty="0">
              <a:solidFill>
                <a:srgbClr val="FF6699"/>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3919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2" name="Text Box 2">
            <a:extLst>
              <a:ext uri="{FF2B5EF4-FFF2-40B4-BE49-F238E27FC236}">
                <a16:creationId xmlns:a16="http://schemas.microsoft.com/office/drawing/2014/main" id="{CC057F7E-6D63-4198-8CA9-C10BC66D8D90}"/>
              </a:ext>
            </a:extLst>
          </p:cNvPr>
          <p:cNvSpPr txBox="1">
            <a:spLocks noChangeArrowheads="1"/>
          </p:cNvSpPr>
          <p:nvPr/>
        </p:nvSpPr>
        <p:spPr bwMode="auto">
          <a:xfrm>
            <a:off x="-17027" y="13971"/>
            <a:ext cx="9161027" cy="769441"/>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400" b="1" dirty="0">
                <a:solidFill>
                  <a:srgbClr val="000000"/>
                </a:solidFill>
                <a:latin typeface="メイリオ" panose="020B0604030504040204" pitchFamily="50" charset="-128"/>
                <a:ea typeface="メイリオ" panose="020B0604030504040204" pitchFamily="50" charset="-128"/>
              </a:rPr>
              <a:t>オーバードーズ：過剰服用のこと</a:t>
            </a:r>
            <a:endParaRPr lang="en-US" altLang="ja-JP" sz="4400" b="1" dirty="0">
              <a:solidFill>
                <a:srgbClr val="000000"/>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ED9C864-0F2E-4873-A0FF-CBCBDB20D058}"/>
              </a:ext>
            </a:extLst>
          </p:cNvPr>
          <p:cNvSpPr txBox="1"/>
          <p:nvPr/>
        </p:nvSpPr>
        <p:spPr>
          <a:xfrm>
            <a:off x="33474" y="2724729"/>
            <a:ext cx="9077052" cy="3970318"/>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・かぜ薬や咳止めを乱用する問題が特に</a:t>
            </a:r>
            <a:r>
              <a:rPr lang="ja-JP" altLang="en-US" sz="2800" b="1" dirty="0">
                <a:solidFill>
                  <a:srgbClr val="C00000"/>
                </a:solidFill>
                <a:latin typeface="メイリオ" panose="020B0604030504040204" pitchFamily="50" charset="-128"/>
                <a:ea typeface="メイリオ" panose="020B0604030504040204" pitchFamily="50" charset="-128"/>
              </a:rPr>
              <a:t>１０代</a:t>
            </a:r>
            <a:r>
              <a:rPr lang="ja-JP" altLang="en-US" sz="2800" dirty="0">
                <a:latin typeface="メイリオ" panose="020B0604030504040204" pitchFamily="50" charset="-128"/>
                <a:ea typeface="メイリオ" panose="020B0604030504040204" pitchFamily="50" charset="-128"/>
              </a:rPr>
              <a:t>で急増し　</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ています。</a:t>
            </a:r>
          </a:p>
          <a:p>
            <a:r>
              <a:rPr kumimoji="1" lang="ja-JP" altLang="en-US" sz="2800" dirty="0">
                <a:latin typeface="メイリオ" panose="020B0604030504040204" pitchFamily="50" charset="-128"/>
                <a:ea typeface="メイリオ" panose="020B0604030504040204" pitchFamily="50" charset="-128"/>
              </a:rPr>
              <a:t>・「</a:t>
            </a:r>
            <a:r>
              <a:rPr kumimoji="1" lang="ja-JP" altLang="en-US" sz="2800" b="1" dirty="0">
                <a:solidFill>
                  <a:srgbClr val="C00000"/>
                </a:solidFill>
                <a:latin typeface="メイリオ" panose="020B0604030504040204" pitchFamily="50" charset="-128"/>
                <a:ea typeface="メイリオ" panose="020B0604030504040204" pitchFamily="50" charset="-128"/>
              </a:rPr>
              <a:t>つらい感情から解放されたい</a:t>
            </a:r>
            <a:r>
              <a:rPr kumimoji="1" lang="ja-JP" altLang="en-US" sz="2800" dirty="0">
                <a:latin typeface="メイリオ" panose="020B0604030504040204" pitchFamily="50" charset="-128"/>
                <a:ea typeface="メイリオ" panose="020B0604030504040204" pitchFamily="50" charset="-128"/>
              </a:rPr>
              <a:t>」という理由で、入手　</a:t>
            </a:r>
            <a:endParaRPr kumimoji="1"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しやすい「医薬品」を過剰摂取する。</a:t>
            </a:r>
            <a:r>
              <a:rPr kumimoji="1" lang="ja-JP" altLang="en-US" sz="2800" u="sng" dirty="0">
                <a:latin typeface="メイリオ" panose="020B0604030504040204" pitchFamily="50" charset="-128"/>
                <a:ea typeface="メイリオ" panose="020B0604030504040204" pitchFamily="50" charset="-128"/>
              </a:rPr>
              <a:t>違法薬物よりも</a:t>
            </a:r>
            <a:endParaRPr kumimoji="1" lang="en-US" altLang="ja-JP" sz="2800" u="sng"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kumimoji="1" lang="ja-JP" altLang="en-US" sz="2800" u="sng" dirty="0">
                <a:latin typeface="メイリオ" panose="020B0604030504040204" pitchFamily="50" charset="-128"/>
                <a:ea typeface="メイリオ" panose="020B0604030504040204" pitchFamily="50" charset="-128"/>
              </a:rPr>
              <a:t>罪悪</a:t>
            </a:r>
            <a:r>
              <a:rPr lang="ja-JP" altLang="en-US" sz="2800" u="sng" dirty="0">
                <a:latin typeface="メイリオ" panose="020B0604030504040204" pitchFamily="50" charset="-128"/>
                <a:ea typeface="メイリオ" panose="020B0604030504040204" pitchFamily="50" charset="-128"/>
              </a:rPr>
              <a:t>感は薄い。</a:t>
            </a:r>
            <a:r>
              <a:rPr lang="en-US" altLang="ja-JP" sz="2800" b="1" dirty="0">
                <a:solidFill>
                  <a:srgbClr val="C00000"/>
                </a:solidFill>
                <a:latin typeface="メイリオ" panose="020B0604030504040204" pitchFamily="50" charset="-128"/>
                <a:ea typeface="メイリオ" panose="020B0604030504040204" pitchFamily="50" charset="-128"/>
              </a:rPr>
              <a:t>SNS</a:t>
            </a:r>
            <a:r>
              <a:rPr lang="ja-JP" altLang="en-US" sz="2800" dirty="0">
                <a:latin typeface="メイリオ" panose="020B0604030504040204" pitchFamily="50" charset="-128"/>
                <a:ea typeface="メイリオ" panose="020B0604030504040204" pitchFamily="50" charset="-128"/>
              </a:rPr>
              <a:t>で情報を入手しやすいため、同</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じ境遇の人と巡り合い、そこで情報を得ている。</a:t>
            </a:r>
            <a:endParaRPr lang="en-US" altLang="ja-JP" sz="2800" dirty="0">
              <a:latin typeface="メイリオ" panose="020B0604030504040204" pitchFamily="50" charset="-128"/>
              <a:ea typeface="メイリオ" panose="020B0604030504040204" pitchFamily="50" charset="-128"/>
            </a:endParaRPr>
          </a:p>
          <a:p>
            <a:r>
              <a:rPr kumimoji="1" lang="ja-JP" altLang="en-US" sz="2800" b="1" dirty="0">
                <a:solidFill>
                  <a:srgbClr val="C00000"/>
                </a:solidFill>
                <a:latin typeface="メイリオ" panose="020B0604030504040204" pitchFamily="50" charset="-128"/>
                <a:ea typeface="メイリオ" panose="020B0604030504040204" pitchFamily="50" charset="-128"/>
              </a:rPr>
              <a:t>・依存症</a:t>
            </a:r>
            <a:r>
              <a:rPr kumimoji="1" lang="ja-JP" altLang="en-US" sz="2800" dirty="0">
                <a:latin typeface="メイリオ" panose="020B0604030504040204" pitchFamily="50" charset="-128"/>
                <a:ea typeface="メイリオ" panose="020B0604030504040204" pitchFamily="50" charset="-128"/>
              </a:rPr>
              <a:t>に陥ったり、</a:t>
            </a:r>
            <a:r>
              <a:rPr kumimoji="1" lang="ja-JP" altLang="en-US" sz="2800" b="1" dirty="0">
                <a:solidFill>
                  <a:srgbClr val="C00000"/>
                </a:solidFill>
                <a:latin typeface="メイリオ" panose="020B0604030504040204" pitchFamily="50" charset="-128"/>
                <a:ea typeface="メイリオ" panose="020B0604030504040204" pitchFamily="50" charset="-128"/>
              </a:rPr>
              <a:t>内臓を悪く</a:t>
            </a:r>
            <a:r>
              <a:rPr kumimoji="1" lang="ja-JP" altLang="en-US" sz="2800" dirty="0">
                <a:latin typeface="メイリオ" panose="020B0604030504040204" pitchFamily="50" charset="-128"/>
                <a:ea typeface="メイリオ" panose="020B0604030504040204" pitchFamily="50" charset="-128"/>
              </a:rPr>
              <a:t>したりする例が増えて</a:t>
            </a:r>
            <a:endParaRPr kumimoji="1"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いる。</a:t>
            </a:r>
            <a:r>
              <a:rPr kumimoji="1" lang="ja-JP" altLang="en-US" sz="2800" b="1" dirty="0">
                <a:solidFill>
                  <a:srgbClr val="C00000"/>
                </a:solidFill>
                <a:latin typeface="メイリオ" panose="020B0604030504040204" pitchFamily="50" charset="-128"/>
                <a:ea typeface="メイリオ" panose="020B0604030504040204" pitchFamily="50" charset="-128"/>
              </a:rPr>
              <a:t>救急搬送</a:t>
            </a:r>
            <a:r>
              <a:rPr kumimoji="1" lang="ja-JP" altLang="en-US" sz="2800" dirty="0">
                <a:latin typeface="メイリオ" panose="020B0604030504040204" pitchFamily="50" charset="-128"/>
                <a:ea typeface="メイリオ" panose="020B0604030504040204" pitchFamily="50" charset="-128"/>
              </a:rPr>
              <a:t>事例もあり、命の危険もある。</a:t>
            </a:r>
            <a:endParaRPr kumimoji="1"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endParaRPr kumimoji="1" lang="en-US" altLang="ja-JP" sz="28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C41AC534-4C1B-40B2-ADC8-7F03E8CF768B}"/>
              </a:ext>
            </a:extLst>
          </p:cNvPr>
          <p:cNvSpPr txBox="1"/>
          <p:nvPr/>
        </p:nvSpPr>
        <p:spPr>
          <a:xfrm>
            <a:off x="112815" y="1215461"/>
            <a:ext cx="8918369" cy="1077218"/>
          </a:xfrm>
          <a:prstGeom prst="rect">
            <a:avLst/>
          </a:prstGeom>
          <a:noFill/>
          <a:ln w="38100">
            <a:solidFill>
              <a:schemeClr val="accent5">
                <a:lumMod val="75000"/>
              </a:schemeClr>
            </a:solidFill>
            <a:prstDash val="dash"/>
          </a:ln>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薬を使うときの１回あたりの量（</a:t>
            </a:r>
            <a:r>
              <a:rPr kumimoji="1" lang="en-US" altLang="ja-JP" sz="3200" dirty="0">
                <a:latin typeface="メイリオ" panose="020B0604030504040204" pitchFamily="50" charset="-128"/>
                <a:ea typeface="メイリオ" panose="020B0604030504040204" pitchFamily="50" charset="-128"/>
              </a:rPr>
              <a:t>dose</a:t>
            </a:r>
            <a:r>
              <a:rPr kumimoji="1" lang="ja-JP" altLang="en-US"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が過剰である（</a:t>
            </a:r>
            <a:r>
              <a:rPr lang="en-US" altLang="ja-JP" sz="3200" dirty="0">
                <a:latin typeface="メイリオ" panose="020B0604030504040204" pitchFamily="50" charset="-128"/>
                <a:ea typeface="メイリオ" panose="020B0604030504040204" pitchFamily="50" charset="-128"/>
              </a:rPr>
              <a:t>over</a:t>
            </a:r>
            <a:r>
              <a:rPr lang="ja-JP" altLang="en-US" sz="3200" dirty="0">
                <a:latin typeface="メイリオ" panose="020B0604030504040204" pitchFamily="50" charset="-128"/>
                <a:ea typeface="メイリオ" panose="020B0604030504040204" pitchFamily="50" charset="-128"/>
              </a:rPr>
              <a:t>）こと。</a:t>
            </a:r>
            <a:endParaRPr kumimoji="1" lang="en-US" altLang="ja-JP"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4949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9754EB86-23F4-4A88-9206-1B3B16075433}"/>
              </a:ext>
            </a:extLst>
          </p:cNvPr>
          <p:cNvSpPr>
            <a:spLocks noChangeArrowheads="1"/>
          </p:cNvSpPr>
          <p:nvPr/>
        </p:nvSpPr>
        <p:spPr bwMode="auto">
          <a:xfrm>
            <a:off x="3" y="-231031"/>
            <a:ext cx="451157" cy="90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3365" tIns="111682" rIns="223365" bIns="111682" numCol="1" anchor="ctr" anchorCtr="0" compatLnSpc="1">
            <a:prstTxWarp prst="textNoShape">
              <a:avLst/>
            </a:prstTxWarp>
            <a:spAutoFit/>
          </a:bodyPr>
          <a:lstStyle/>
          <a:p>
            <a:endParaRPr lang="ja-JP" altLang="en-US" sz="4397"/>
          </a:p>
        </p:txBody>
      </p:sp>
      <p:pic>
        <p:nvPicPr>
          <p:cNvPr id="27" name="図 26">
            <a:extLst>
              <a:ext uri="{FF2B5EF4-FFF2-40B4-BE49-F238E27FC236}">
                <a16:creationId xmlns:a16="http://schemas.microsoft.com/office/drawing/2014/main" id="{AAB3243E-F331-45D6-B379-D6B17240C3D4}"/>
              </a:ext>
            </a:extLst>
          </p:cNvPr>
          <p:cNvPicPr>
            <a:picLocks noChangeAspect="1"/>
          </p:cNvPicPr>
          <p:nvPr/>
        </p:nvPicPr>
        <p:blipFill>
          <a:blip r:embed="rId3"/>
          <a:stretch>
            <a:fillRect/>
          </a:stretch>
        </p:blipFill>
        <p:spPr>
          <a:xfrm>
            <a:off x="6442058" y="1124492"/>
            <a:ext cx="1226564" cy="1264420"/>
          </a:xfrm>
          <a:prstGeom prst="rect">
            <a:avLst/>
          </a:prstGeom>
        </p:spPr>
      </p:pic>
      <p:pic>
        <p:nvPicPr>
          <p:cNvPr id="29" name="図 28">
            <a:extLst>
              <a:ext uri="{FF2B5EF4-FFF2-40B4-BE49-F238E27FC236}">
                <a16:creationId xmlns:a16="http://schemas.microsoft.com/office/drawing/2014/main" id="{68C8DFF8-456F-4389-9A34-D4E39121AD15}"/>
              </a:ext>
            </a:extLst>
          </p:cNvPr>
          <p:cNvPicPr>
            <a:picLocks noChangeAspect="1"/>
          </p:cNvPicPr>
          <p:nvPr/>
        </p:nvPicPr>
        <p:blipFill>
          <a:blip r:embed="rId4"/>
          <a:stretch>
            <a:fillRect/>
          </a:stretch>
        </p:blipFill>
        <p:spPr>
          <a:xfrm>
            <a:off x="7739995" y="1154650"/>
            <a:ext cx="1226564" cy="1221844"/>
          </a:xfrm>
          <a:prstGeom prst="rect">
            <a:avLst/>
          </a:prstGeom>
        </p:spPr>
      </p:pic>
      <p:sp>
        <p:nvSpPr>
          <p:cNvPr id="16" name="タイトル 3">
            <a:extLst>
              <a:ext uri="{FF2B5EF4-FFF2-40B4-BE49-F238E27FC236}">
                <a16:creationId xmlns:a16="http://schemas.microsoft.com/office/drawing/2014/main" id="{66C91812-D375-4F0B-BE93-7BAC531DEDB0}"/>
              </a:ext>
            </a:extLst>
          </p:cNvPr>
          <p:cNvSpPr txBox="1">
            <a:spLocks/>
          </p:cNvSpPr>
          <p:nvPr/>
        </p:nvSpPr>
        <p:spPr>
          <a:xfrm>
            <a:off x="12876" y="-11840"/>
            <a:ext cx="9144000" cy="958849"/>
          </a:xfrm>
          <a:prstGeom prst="rect">
            <a:avLst/>
          </a:prstGeom>
          <a:solidFill>
            <a:schemeClr val="accent5">
              <a:lumMod val="40000"/>
              <a:lumOff val="60000"/>
            </a:schemeClr>
          </a:solidFill>
        </p:spPr>
        <p:txBody>
          <a:bodyPr anchor="ctr">
            <a:normAutofit fontScale="92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「生きづらさ」ひとりで悩まず相談を</a:t>
            </a:r>
            <a:endParaRPr lang="ja-JP" altLang="en-US" sz="4400" b="1"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80313996-FA7C-4D03-9B9C-FE2FB4074CA7}"/>
              </a:ext>
            </a:extLst>
          </p:cNvPr>
          <p:cNvPicPr>
            <a:picLocks noChangeAspect="1"/>
          </p:cNvPicPr>
          <p:nvPr/>
        </p:nvPicPr>
        <p:blipFill>
          <a:blip r:embed="rId5"/>
          <a:stretch>
            <a:fillRect/>
          </a:stretch>
        </p:blipFill>
        <p:spPr>
          <a:xfrm>
            <a:off x="177441" y="1148975"/>
            <a:ext cx="6153232" cy="5625430"/>
          </a:xfrm>
          <a:prstGeom prst="rect">
            <a:avLst/>
          </a:prstGeom>
        </p:spPr>
      </p:pic>
      <p:grpSp>
        <p:nvGrpSpPr>
          <p:cNvPr id="10" name="グループ化 9">
            <a:extLst>
              <a:ext uri="{FF2B5EF4-FFF2-40B4-BE49-F238E27FC236}">
                <a16:creationId xmlns:a16="http://schemas.microsoft.com/office/drawing/2014/main" id="{B71D1CF8-805C-4C30-9D06-9EF1B0486A1C}"/>
              </a:ext>
            </a:extLst>
          </p:cNvPr>
          <p:cNvGrpSpPr/>
          <p:nvPr/>
        </p:nvGrpSpPr>
        <p:grpSpPr>
          <a:xfrm>
            <a:off x="5495269" y="4802010"/>
            <a:ext cx="3365031" cy="1554046"/>
            <a:chOff x="5710393" y="3102715"/>
            <a:chExt cx="3365031" cy="2039671"/>
          </a:xfrm>
        </p:grpSpPr>
        <p:sp>
          <p:nvSpPr>
            <p:cNvPr id="23" name="雲 22">
              <a:extLst>
                <a:ext uri="{FF2B5EF4-FFF2-40B4-BE49-F238E27FC236}">
                  <a16:creationId xmlns:a16="http://schemas.microsoft.com/office/drawing/2014/main" id="{3AB1CC9F-4CDA-44AF-8692-E5519B24F347}"/>
                </a:ext>
              </a:extLst>
            </p:cNvPr>
            <p:cNvSpPr/>
            <p:nvPr/>
          </p:nvSpPr>
          <p:spPr>
            <a:xfrm>
              <a:off x="5710393" y="3102715"/>
              <a:ext cx="3365031" cy="2039671"/>
            </a:xfrm>
            <a:prstGeom prst="cloud">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sp>
          <p:nvSpPr>
            <p:cNvPr id="19" name="テキスト ボックス 18">
              <a:extLst>
                <a:ext uri="{FF2B5EF4-FFF2-40B4-BE49-F238E27FC236}">
                  <a16:creationId xmlns:a16="http://schemas.microsoft.com/office/drawing/2014/main" id="{EC7DB220-A1A9-4B4E-AE95-9D24A2E8600E}"/>
                </a:ext>
              </a:extLst>
            </p:cNvPr>
            <p:cNvSpPr txBox="1"/>
            <p:nvPr/>
          </p:nvSpPr>
          <p:spPr>
            <a:xfrm>
              <a:off x="6040230" y="3599384"/>
              <a:ext cx="2986005" cy="693780"/>
            </a:xfrm>
            <a:prstGeom prst="rect">
              <a:avLst/>
            </a:prstGeom>
            <a:noFill/>
          </p:spPr>
          <p:txBody>
            <a:bodyPr wrap="square" rtlCol="0">
              <a:spAutoFit/>
            </a:bodyPr>
            <a:lstStyle/>
            <a:p>
              <a:r>
                <a:rPr kumimoji="1" lang="ja-JP" altLang="en-US" sz="1954" b="1" dirty="0">
                  <a:latin typeface="メイリオ" panose="020B0604030504040204" pitchFamily="50" charset="-128"/>
                  <a:ea typeface="メイリオ" panose="020B0604030504040204" pitchFamily="50" charset="-128"/>
                </a:rPr>
                <a:t>家のごみ箱に、薬の瓶が大量に捨ててあった</a:t>
              </a:r>
              <a:endParaRPr kumimoji="1" lang="en-US" altLang="ja-JP" sz="1954" b="1" dirty="0">
                <a:latin typeface="メイリオ" panose="020B0604030504040204" pitchFamily="50" charset="-128"/>
                <a:ea typeface="メイリオ" panose="020B0604030504040204" pitchFamily="50" charset="-128"/>
              </a:endParaRPr>
            </a:p>
          </p:txBody>
        </p:sp>
      </p:grpSp>
      <p:grpSp>
        <p:nvGrpSpPr>
          <p:cNvPr id="22" name="グループ化 21">
            <a:extLst>
              <a:ext uri="{FF2B5EF4-FFF2-40B4-BE49-F238E27FC236}">
                <a16:creationId xmlns:a16="http://schemas.microsoft.com/office/drawing/2014/main" id="{EF402C57-08A5-483D-A475-7122415487C1}"/>
              </a:ext>
            </a:extLst>
          </p:cNvPr>
          <p:cNvGrpSpPr/>
          <p:nvPr/>
        </p:nvGrpSpPr>
        <p:grpSpPr>
          <a:xfrm>
            <a:off x="5495269" y="2633830"/>
            <a:ext cx="3365031" cy="1600360"/>
            <a:chOff x="5710393" y="3102715"/>
            <a:chExt cx="3365031" cy="2039671"/>
          </a:xfrm>
        </p:grpSpPr>
        <p:sp>
          <p:nvSpPr>
            <p:cNvPr id="25" name="雲 24">
              <a:extLst>
                <a:ext uri="{FF2B5EF4-FFF2-40B4-BE49-F238E27FC236}">
                  <a16:creationId xmlns:a16="http://schemas.microsoft.com/office/drawing/2014/main" id="{D4BB350C-5F9B-4C30-ACBF-8760AE8A5650}"/>
                </a:ext>
              </a:extLst>
            </p:cNvPr>
            <p:cNvSpPr/>
            <p:nvPr/>
          </p:nvSpPr>
          <p:spPr>
            <a:xfrm>
              <a:off x="5710393" y="3102715"/>
              <a:ext cx="3365031" cy="2039671"/>
            </a:xfrm>
            <a:prstGeom prst="cloud">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sp>
          <p:nvSpPr>
            <p:cNvPr id="26" name="テキスト ボックス 25">
              <a:extLst>
                <a:ext uri="{FF2B5EF4-FFF2-40B4-BE49-F238E27FC236}">
                  <a16:creationId xmlns:a16="http://schemas.microsoft.com/office/drawing/2014/main" id="{3F370A9E-BDC5-4FF9-B13F-5E0FCD677E7F}"/>
                </a:ext>
              </a:extLst>
            </p:cNvPr>
            <p:cNvSpPr txBox="1"/>
            <p:nvPr/>
          </p:nvSpPr>
          <p:spPr>
            <a:xfrm>
              <a:off x="6040230" y="3599384"/>
              <a:ext cx="2986005" cy="884228"/>
            </a:xfrm>
            <a:prstGeom prst="rect">
              <a:avLst/>
            </a:prstGeom>
            <a:noFill/>
          </p:spPr>
          <p:txBody>
            <a:bodyPr wrap="square" rtlCol="0">
              <a:spAutoFit/>
            </a:bodyPr>
            <a:lstStyle/>
            <a:p>
              <a:r>
                <a:rPr lang="ja-JP" altLang="en-US" sz="1954" b="1" dirty="0">
                  <a:latin typeface="メイリオ" panose="020B0604030504040204" pitchFamily="50" charset="-128"/>
                  <a:ea typeface="メイリオ" panose="020B0604030504040204" pitchFamily="50" charset="-128"/>
                </a:rPr>
                <a:t>ふわふわしてきもちいい</a:t>
              </a:r>
              <a:endParaRPr lang="en-US" altLang="ja-JP" sz="1954" b="1" dirty="0">
                <a:latin typeface="メイリオ" panose="020B0604030504040204" pitchFamily="50" charset="-128"/>
                <a:ea typeface="メイリオ" panose="020B0604030504040204" pitchFamily="50" charset="-128"/>
              </a:endParaRPr>
            </a:p>
            <a:p>
              <a:r>
                <a:rPr lang="ja-JP" altLang="en-US" sz="1954" b="1" dirty="0">
                  <a:latin typeface="メイリオ" panose="020B0604030504040204" pitchFamily="50" charset="-128"/>
                  <a:ea typeface="メイリオ" panose="020B0604030504040204" pitchFamily="50" charset="-128"/>
                </a:rPr>
                <a:t>たくさん飲むと安心する</a:t>
              </a:r>
              <a:endParaRPr lang="en-US" altLang="ja-JP" sz="1954" b="1" dirty="0">
                <a:latin typeface="メイリオ" panose="020B0604030504040204" pitchFamily="50" charset="-128"/>
                <a:ea typeface="メイリオ" panose="020B0604030504040204" pitchFamily="50" charset="-128"/>
              </a:endParaRPr>
            </a:p>
          </p:txBody>
        </p:sp>
      </p:grpSp>
      <p:grpSp>
        <p:nvGrpSpPr>
          <p:cNvPr id="32" name="グループ化 31">
            <a:extLst>
              <a:ext uri="{FF2B5EF4-FFF2-40B4-BE49-F238E27FC236}">
                <a16:creationId xmlns:a16="http://schemas.microsoft.com/office/drawing/2014/main" id="{EBA55FA9-4BE9-4B10-A13A-4ED402C4D221}"/>
              </a:ext>
            </a:extLst>
          </p:cNvPr>
          <p:cNvGrpSpPr/>
          <p:nvPr/>
        </p:nvGrpSpPr>
        <p:grpSpPr>
          <a:xfrm>
            <a:off x="3699563" y="3888145"/>
            <a:ext cx="2538399" cy="1554046"/>
            <a:chOff x="5710393" y="3102715"/>
            <a:chExt cx="3365031" cy="2039671"/>
          </a:xfrm>
        </p:grpSpPr>
        <p:sp>
          <p:nvSpPr>
            <p:cNvPr id="33" name="雲 32">
              <a:extLst>
                <a:ext uri="{FF2B5EF4-FFF2-40B4-BE49-F238E27FC236}">
                  <a16:creationId xmlns:a16="http://schemas.microsoft.com/office/drawing/2014/main" id="{5FDB1C3D-062E-45E5-90D5-4C857C4BBE3B}"/>
                </a:ext>
              </a:extLst>
            </p:cNvPr>
            <p:cNvSpPr/>
            <p:nvPr/>
          </p:nvSpPr>
          <p:spPr>
            <a:xfrm>
              <a:off x="5710393" y="3102715"/>
              <a:ext cx="3365031" cy="2039671"/>
            </a:xfrm>
            <a:prstGeom prst="cloud">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sp>
          <p:nvSpPr>
            <p:cNvPr id="34" name="テキスト ボックス 33">
              <a:extLst>
                <a:ext uri="{FF2B5EF4-FFF2-40B4-BE49-F238E27FC236}">
                  <a16:creationId xmlns:a16="http://schemas.microsoft.com/office/drawing/2014/main" id="{CCA31F4A-54F9-4606-967E-482493F31776}"/>
                </a:ext>
              </a:extLst>
            </p:cNvPr>
            <p:cNvSpPr txBox="1"/>
            <p:nvPr/>
          </p:nvSpPr>
          <p:spPr>
            <a:xfrm>
              <a:off x="6040231" y="3599384"/>
              <a:ext cx="2609395" cy="1305276"/>
            </a:xfrm>
            <a:prstGeom prst="rect">
              <a:avLst/>
            </a:prstGeom>
            <a:noFill/>
          </p:spPr>
          <p:txBody>
            <a:bodyPr wrap="square" rtlCol="0">
              <a:spAutoFit/>
            </a:bodyPr>
            <a:lstStyle/>
            <a:p>
              <a:r>
                <a:rPr lang="en-US" altLang="ja-JP" sz="1954" b="1" dirty="0">
                  <a:latin typeface="メイリオ" panose="020B0604030504040204" pitchFamily="50" charset="-128"/>
                  <a:ea typeface="メイリオ" panose="020B0604030504040204" pitchFamily="50" charset="-128"/>
                </a:rPr>
                <a:t>#</a:t>
              </a:r>
              <a:r>
                <a:rPr lang="ja-JP" altLang="en-US" sz="1954" b="1" dirty="0">
                  <a:latin typeface="メイリオ" panose="020B0604030504040204" pitchFamily="50" charset="-128"/>
                  <a:ea typeface="メイリオ" panose="020B0604030504040204" pitchFamily="50" charset="-128"/>
                </a:rPr>
                <a:t>咳止め　</a:t>
              </a:r>
              <a:endParaRPr lang="en-US" altLang="ja-JP" sz="1954" b="1" dirty="0">
                <a:latin typeface="メイリオ" panose="020B0604030504040204" pitchFamily="50" charset="-128"/>
                <a:ea typeface="メイリオ" panose="020B0604030504040204" pitchFamily="50" charset="-128"/>
              </a:endParaRPr>
            </a:p>
            <a:p>
              <a:r>
                <a:rPr lang="ja-JP" altLang="en-US" sz="1954" b="1" dirty="0">
                  <a:latin typeface="メイリオ" panose="020B0604030504040204" pitchFamily="50" charset="-128"/>
                  <a:ea typeface="メイリオ" panose="020B0604030504040204" pitchFamily="50" charset="-128"/>
                </a:rPr>
                <a:t>　　　＃風邪薬</a:t>
              </a:r>
              <a:endParaRPr lang="en-US" altLang="ja-JP" sz="1954" b="1" dirty="0">
                <a:latin typeface="メイリオ" panose="020B0604030504040204" pitchFamily="50" charset="-128"/>
                <a:ea typeface="メイリオ" panose="020B0604030504040204" pitchFamily="50" charset="-128"/>
              </a:endParaRPr>
            </a:p>
            <a:p>
              <a:r>
                <a:rPr kumimoji="1" lang="ja-JP" altLang="en-US" sz="1954" b="1" dirty="0">
                  <a:latin typeface="メイリオ" panose="020B0604030504040204" pitchFamily="50" charset="-128"/>
                  <a:ea typeface="メイリオ" panose="020B0604030504040204" pitchFamily="50" charset="-128"/>
                </a:rPr>
                <a:t>　＃</a:t>
              </a:r>
              <a:r>
                <a:rPr kumimoji="1" lang="en-US" altLang="ja-JP" sz="1954" b="1" dirty="0">
                  <a:latin typeface="メイリオ" panose="020B0604030504040204" pitchFamily="50" charset="-128"/>
                  <a:ea typeface="メイリオ" panose="020B0604030504040204" pitchFamily="50" charset="-128"/>
                </a:rPr>
                <a:t>OD</a:t>
              </a:r>
            </a:p>
          </p:txBody>
        </p:sp>
      </p:grpSp>
    </p:spTree>
    <p:extLst>
      <p:ext uri="{BB962C8B-B14F-4D97-AF65-F5344CB8AC3E}">
        <p14:creationId xmlns:p14="http://schemas.microsoft.com/office/powerpoint/2010/main" val="420178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6" name="Text Box 2">
            <a:extLst>
              <a:ext uri="{FF2B5EF4-FFF2-40B4-BE49-F238E27FC236}">
                <a16:creationId xmlns:a16="http://schemas.microsoft.com/office/drawing/2014/main" id="{3A22EDCE-A338-4AC0-93BC-E364EDE3E96F}"/>
              </a:ext>
            </a:extLst>
          </p:cNvPr>
          <p:cNvSpPr txBox="1">
            <a:spLocks noChangeArrowheads="1"/>
          </p:cNvSpPr>
          <p:nvPr/>
        </p:nvSpPr>
        <p:spPr bwMode="auto">
          <a:xfrm>
            <a:off x="0" y="2694365"/>
            <a:ext cx="9144000" cy="1200329"/>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sz="7200" b="1" dirty="0">
                <a:latin typeface="メイリオ" panose="020B0604030504040204" pitchFamily="50" charset="-128"/>
                <a:ea typeface="メイリオ" panose="020B0604030504040204" pitchFamily="50" charset="-128"/>
              </a:rPr>
              <a:t>「</a:t>
            </a:r>
            <a:r>
              <a:rPr kumimoji="1" lang="ja-JP" altLang="en-US" sz="7200" b="1" dirty="0">
                <a:solidFill>
                  <a:srgbClr val="C00000"/>
                </a:solidFill>
                <a:latin typeface="メイリオ" panose="020B0604030504040204" pitchFamily="50" charset="-128"/>
                <a:ea typeface="メイリオ" panose="020B0604030504040204" pitchFamily="50" charset="-128"/>
              </a:rPr>
              <a:t>薬物乱用</a:t>
            </a:r>
            <a:r>
              <a:rPr kumimoji="1" lang="ja-JP" altLang="en-US" sz="7200" b="1" dirty="0">
                <a:latin typeface="メイリオ" panose="020B0604030504040204" pitchFamily="50" charset="-128"/>
                <a:ea typeface="メイリオ" panose="020B0604030504040204" pitchFamily="50" charset="-128"/>
              </a:rPr>
              <a:t>」とは？</a:t>
            </a:r>
          </a:p>
        </p:txBody>
      </p:sp>
    </p:spTree>
    <p:extLst>
      <p:ext uri="{BB962C8B-B14F-4D97-AF65-F5344CB8AC3E}">
        <p14:creationId xmlns:p14="http://schemas.microsoft.com/office/powerpoint/2010/main" val="2980731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D54F08C-E8D9-4AE8-8FE6-A38D72124766}"/>
              </a:ext>
            </a:extLst>
          </p:cNvPr>
          <p:cNvSpPr txBox="1"/>
          <p:nvPr/>
        </p:nvSpPr>
        <p:spPr>
          <a:xfrm>
            <a:off x="4523150" y="1164303"/>
            <a:ext cx="3583173" cy="523220"/>
          </a:xfrm>
          <a:prstGeom prst="rect">
            <a:avLst/>
          </a:prstGeom>
          <a:noFill/>
        </p:spPr>
        <p:txBody>
          <a:bodyPr wrap="square" rtlCol="0">
            <a:spAutoFit/>
          </a:bodyPr>
          <a:lstStyle/>
          <a:p>
            <a:r>
              <a:rPr kumimoji="1" lang="ja-JP" altLang="en-US" sz="2800" b="1" dirty="0">
                <a:latin typeface="メイリオ" panose="020B0604030504040204" pitchFamily="50" charset="-128"/>
                <a:ea typeface="メイリオ" panose="020B0604030504040204" pitchFamily="50" charset="-128"/>
              </a:rPr>
              <a:t>〇違法な薬物の場合</a:t>
            </a:r>
          </a:p>
        </p:txBody>
      </p:sp>
      <p:sp>
        <p:nvSpPr>
          <p:cNvPr id="12" name="テキスト ボックス 11">
            <a:extLst>
              <a:ext uri="{FF2B5EF4-FFF2-40B4-BE49-F238E27FC236}">
                <a16:creationId xmlns:a16="http://schemas.microsoft.com/office/drawing/2014/main" id="{56E9B252-83CD-497F-8E7C-D927031C95C3}"/>
              </a:ext>
            </a:extLst>
          </p:cNvPr>
          <p:cNvSpPr txBox="1"/>
          <p:nvPr/>
        </p:nvSpPr>
        <p:spPr>
          <a:xfrm>
            <a:off x="-35778" y="1179787"/>
            <a:ext cx="3583173" cy="523220"/>
          </a:xfrm>
          <a:prstGeom prst="rect">
            <a:avLst/>
          </a:prstGeom>
          <a:noFill/>
        </p:spPr>
        <p:txBody>
          <a:bodyPr wrap="square" rtlCol="0">
            <a:spAutoFit/>
          </a:bodyPr>
          <a:lstStyle/>
          <a:p>
            <a:r>
              <a:rPr kumimoji="1" lang="ja-JP" altLang="en-US" sz="2800" b="1" dirty="0">
                <a:latin typeface="メイリオ" panose="020B0604030504040204" pitchFamily="50" charset="-128"/>
                <a:ea typeface="メイリオ" panose="020B0604030504040204" pitchFamily="50" charset="-128"/>
              </a:rPr>
              <a:t>〇医薬品の場合</a:t>
            </a:r>
          </a:p>
        </p:txBody>
      </p:sp>
      <p:sp>
        <p:nvSpPr>
          <p:cNvPr id="18" name="テキスト ボックス 17">
            <a:extLst>
              <a:ext uri="{FF2B5EF4-FFF2-40B4-BE49-F238E27FC236}">
                <a16:creationId xmlns:a16="http://schemas.microsoft.com/office/drawing/2014/main" id="{344D2C60-473C-4A0D-8494-217B001C901B}"/>
              </a:ext>
            </a:extLst>
          </p:cNvPr>
          <p:cNvSpPr txBox="1"/>
          <p:nvPr/>
        </p:nvSpPr>
        <p:spPr>
          <a:xfrm>
            <a:off x="915656" y="1627146"/>
            <a:ext cx="2656060" cy="461665"/>
          </a:xfrm>
          <a:prstGeom prst="rect">
            <a:avLst/>
          </a:prstGeom>
          <a:noFill/>
        </p:spPr>
        <p:txBody>
          <a:bodyPr wrap="square" rtlCol="0">
            <a:spAutoFit/>
          </a:bodyPr>
          <a:lstStyle/>
          <a:p>
            <a:r>
              <a:rPr kumimoji="1" lang="ja-JP" altLang="en-US" sz="2400" b="1" dirty="0">
                <a:solidFill>
                  <a:schemeClr val="accent1">
                    <a:lumMod val="50000"/>
                  </a:schemeClr>
                </a:solidFill>
                <a:latin typeface="メイリオ" panose="020B0604030504040204" pitchFamily="50" charset="-128"/>
                <a:ea typeface="メイリオ" panose="020B0604030504040204" pitchFamily="50" charset="-128"/>
              </a:rPr>
              <a:t>決められたルール</a:t>
            </a:r>
          </a:p>
        </p:txBody>
      </p:sp>
      <p:sp>
        <p:nvSpPr>
          <p:cNvPr id="20" name="四角形: 角を丸くする 19">
            <a:extLst>
              <a:ext uri="{FF2B5EF4-FFF2-40B4-BE49-F238E27FC236}">
                <a16:creationId xmlns:a16="http://schemas.microsoft.com/office/drawing/2014/main" id="{987CF92C-888A-4C2B-ACCE-E53F7A41C744}"/>
              </a:ext>
            </a:extLst>
          </p:cNvPr>
          <p:cNvSpPr/>
          <p:nvPr/>
        </p:nvSpPr>
        <p:spPr>
          <a:xfrm>
            <a:off x="4663365" y="2052100"/>
            <a:ext cx="4279603" cy="3074883"/>
          </a:xfrm>
          <a:prstGeom prst="roundRect">
            <a:avLst/>
          </a:prstGeom>
          <a:solidFill>
            <a:schemeClr val="accent5">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E5877AC7-CFAF-443B-90CF-9CC4A3EF681C}"/>
              </a:ext>
            </a:extLst>
          </p:cNvPr>
          <p:cNvSpPr/>
          <p:nvPr/>
        </p:nvSpPr>
        <p:spPr>
          <a:xfrm>
            <a:off x="116143" y="2051371"/>
            <a:ext cx="4279603" cy="2466224"/>
          </a:xfrm>
          <a:prstGeom prst="roundRect">
            <a:avLst/>
          </a:prstGeom>
          <a:solidFill>
            <a:schemeClr val="accent5">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39A3282B-5AF5-42FE-97C9-850349D6508C}"/>
              </a:ext>
            </a:extLst>
          </p:cNvPr>
          <p:cNvSpPr txBox="1"/>
          <p:nvPr/>
        </p:nvSpPr>
        <p:spPr>
          <a:xfrm>
            <a:off x="4663365" y="2614332"/>
            <a:ext cx="4279603" cy="3416320"/>
          </a:xfrm>
          <a:prstGeom prst="rect">
            <a:avLst/>
          </a:prstGeom>
          <a:solidFill>
            <a:schemeClr val="accent5">
              <a:lumMod val="40000"/>
              <a:lumOff val="60000"/>
            </a:schemeClr>
          </a:solidFill>
        </p:spPr>
        <p:txBody>
          <a:bodyPr wrap="square" rtlCol="0">
            <a:spAutoFit/>
          </a:bodyPr>
          <a:lstStyle/>
          <a:p>
            <a:endParaRPr kumimoji="1" lang="en-US" altLang="ja-JP" sz="2400" dirty="0">
              <a:latin typeface="メイリオ" panose="020B0604030504040204" pitchFamily="50" charset="-128"/>
              <a:ea typeface="メイリオ" panose="020B0604030504040204" pitchFamily="50" charset="-128"/>
            </a:endParaRPr>
          </a:p>
          <a:p>
            <a:r>
              <a:rPr kumimoji="1" lang="en-US" altLang="ja-JP"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例</a:t>
            </a:r>
            <a:r>
              <a:rPr kumimoji="1" lang="en-US" altLang="ja-JP" sz="2400" b="1" dirty="0">
                <a:latin typeface="メイリオ" panose="020B0604030504040204" pitchFamily="50" charset="-128"/>
                <a:ea typeface="メイリオ" panose="020B0604030504040204" pitchFamily="50" charset="-128"/>
              </a:rPr>
              <a:t>】</a:t>
            </a:r>
          </a:p>
          <a:p>
            <a:r>
              <a:rPr kumimoji="1" lang="ja-JP" altLang="en-US" sz="2400" b="1" dirty="0">
                <a:latin typeface="メイリオ" panose="020B0604030504040204" pitchFamily="50" charset="-128"/>
                <a:ea typeface="メイリオ" panose="020B0604030504040204" pitchFamily="50" charset="-128"/>
              </a:rPr>
              <a:t>・覚醒剤取締法</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・麻薬及び向精神薬取締法</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・大麻取締法</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・あへん法</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・毒物及び劇物取締法</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・医薬品医療機器等法</a:t>
            </a:r>
            <a:endParaRPr kumimoji="1" lang="en-US" altLang="ja-JP" sz="2400" b="1" dirty="0">
              <a:latin typeface="メイリオ" panose="020B0604030504040204" pitchFamily="50" charset="-128"/>
              <a:ea typeface="メイリオ" panose="020B0604030504040204" pitchFamily="50" charset="-128"/>
            </a:endParaRPr>
          </a:p>
          <a:p>
            <a:endParaRPr kumimoji="1" lang="ja-JP" altLang="en-US" sz="24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D6E11956-8B80-4DE5-821A-CBF547F1A94C}"/>
              </a:ext>
            </a:extLst>
          </p:cNvPr>
          <p:cNvSpPr txBox="1"/>
          <p:nvPr/>
        </p:nvSpPr>
        <p:spPr>
          <a:xfrm>
            <a:off x="116143" y="2613602"/>
            <a:ext cx="4292765" cy="2246769"/>
          </a:xfrm>
          <a:prstGeom prst="rect">
            <a:avLst/>
          </a:prstGeom>
          <a:solidFill>
            <a:schemeClr val="accent5">
              <a:lumMod val="40000"/>
              <a:lumOff val="60000"/>
            </a:schemeClr>
          </a:solidFill>
        </p:spPr>
        <p:txBody>
          <a:bodyPr wrap="square" rtlCol="0">
            <a:spAutoFit/>
          </a:bodyPr>
          <a:lstStyle/>
          <a:p>
            <a:endParaRPr kumimoji="1" lang="en-US" altLang="ja-JP" sz="2000" dirty="0">
              <a:latin typeface="メイリオ" panose="020B0604030504040204" pitchFamily="50" charset="-128"/>
              <a:ea typeface="メイリオ" panose="020B0604030504040204" pitchFamily="50" charset="-128"/>
            </a:endParaRPr>
          </a:p>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例</a:t>
            </a:r>
            <a:r>
              <a:rPr kumimoji="1" lang="en-US" altLang="ja-JP" sz="2000" b="1" dirty="0">
                <a:latin typeface="メイリオ" panose="020B0604030504040204" pitchFamily="50" charset="-128"/>
                <a:ea typeface="メイリオ" panose="020B0604030504040204" pitchFamily="50" charset="-128"/>
              </a:rPr>
              <a:t>】</a:t>
            </a:r>
          </a:p>
          <a:p>
            <a:r>
              <a:rPr kumimoji="1" lang="ja-JP" altLang="en-US" sz="2000" b="1" dirty="0">
                <a:latin typeface="メイリオ" panose="020B0604030504040204" pitchFamily="50" charset="-128"/>
                <a:ea typeface="メイリオ" panose="020B0604030504040204" pitchFamily="50" charset="-128"/>
              </a:rPr>
              <a:t>・</a:t>
            </a:r>
            <a:r>
              <a:rPr kumimoji="1" lang="en-US" altLang="ja-JP" sz="2000" b="1" dirty="0">
                <a:latin typeface="メイリオ" panose="020B0604030504040204" pitchFamily="50" charset="-128"/>
                <a:ea typeface="メイリオ" panose="020B0604030504040204" pitchFamily="50" charset="-128"/>
              </a:rPr>
              <a:t>1</a:t>
            </a:r>
            <a:r>
              <a:rPr kumimoji="1" lang="ja-JP" altLang="en-US" sz="2000" b="1" dirty="0">
                <a:latin typeface="メイリオ" panose="020B0604030504040204" pitchFamily="50" charset="-128"/>
                <a:ea typeface="メイリオ" panose="020B0604030504040204" pitchFamily="50" charset="-128"/>
              </a:rPr>
              <a:t>回量：成人</a:t>
            </a:r>
            <a:r>
              <a:rPr kumimoji="1" lang="en-US" altLang="ja-JP" sz="2000" b="1" dirty="0">
                <a:latin typeface="メイリオ" panose="020B0604030504040204" pitchFamily="50" charset="-128"/>
                <a:ea typeface="メイリオ" panose="020B0604030504040204" pitchFamily="50" charset="-128"/>
              </a:rPr>
              <a:t>(15</a:t>
            </a:r>
            <a:r>
              <a:rPr kumimoji="1" lang="ja-JP" altLang="en-US" sz="2000" b="1" dirty="0">
                <a:latin typeface="メイリオ" panose="020B0604030504040204" pitchFamily="50" charset="-128"/>
                <a:ea typeface="メイリオ" panose="020B0604030504040204" pitchFamily="50" charset="-128"/>
              </a:rPr>
              <a:t>歳以上</a:t>
            </a:r>
            <a:r>
              <a:rPr kumimoji="1" lang="en-US" altLang="ja-JP" sz="2000" b="1" dirty="0">
                <a:latin typeface="メイリオ" panose="020B0604030504040204" pitchFamily="50" charset="-128"/>
                <a:ea typeface="メイリオ" panose="020B0604030504040204" pitchFamily="50" charset="-128"/>
              </a:rPr>
              <a:t>)2</a:t>
            </a:r>
            <a:r>
              <a:rPr kumimoji="1" lang="ja-JP" altLang="en-US" sz="2000" b="1" dirty="0">
                <a:latin typeface="メイリオ" panose="020B0604030504040204" pitchFamily="50" charset="-128"/>
                <a:ea typeface="メイリオ" panose="020B0604030504040204" pitchFamily="50" charset="-128"/>
              </a:rPr>
              <a:t>錠</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a:t>
            </a:r>
            <a:r>
              <a:rPr kumimoji="1" lang="en-US" altLang="ja-JP" sz="2000" b="1" dirty="0">
                <a:latin typeface="メイリオ" panose="020B0604030504040204" pitchFamily="50" charset="-128"/>
                <a:ea typeface="メイリオ" panose="020B0604030504040204" pitchFamily="50" charset="-128"/>
              </a:rPr>
              <a:t>1</a:t>
            </a:r>
            <a:r>
              <a:rPr kumimoji="1" lang="ja-JP" altLang="en-US" sz="2000" b="1" dirty="0">
                <a:latin typeface="メイリオ" panose="020B0604030504040204" pitchFamily="50" charset="-128"/>
                <a:ea typeface="メイリオ" panose="020B0604030504040204" pitchFamily="50" charset="-128"/>
              </a:rPr>
              <a:t>日服用回数：</a:t>
            </a:r>
            <a:r>
              <a:rPr kumimoji="1" lang="en-US" altLang="ja-JP" sz="2000" b="1" dirty="0">
                <a:latin typeface="メイリオ" panose="020B0604030504040204" pitchFamily="50" charset="-128"/>
                <a:ea typeface="メイリオ" panose="020B0604030504040204" pitchFamily="50" charset="-128"/>
              </a:rPr>
              <a:t>2</a:t>
            </a:r>
            <a:r>
              <a:rPr kumimoji="1" lang="ja-JP" altLang="en-US" sz="2000" b="1" dirty="0">
                <a:latin typeface="メイリオ" panose="020B0604030504040204" pitchFamily="50" charset="-128"/>
                <a:ea typeface="メイリオ" panose="020B0604030504040204" pitchFamily="50" charset="-128"/>
              </a:rPr>
              <a:t>回を限度とする</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a:t>
            </a:r>
            <a:r>
              <a:rPr kumimoji="1" lang="en-US" altLang="ja-JP" sz="2000" b="1" dirty="0">
                <a:latin typeface="メイリオ" panose="020B0604030504040204" pitchFamily="50" charset="-128"/>
                <a:ea typeface="メイリオ" panose="020B0604030504040204" pitchFamily="50" charset="-128"/>
              </a:rPr>
              <a:t>15</a:t>
            </a:r>
            <a:r>
              <a:rPr kumimoji="1" lang="ja-JP" altLang="en-US" sz="2000" b="1" dirty="0">
                <a:latin typeface="メイリオ" panose="020B0604030504040204" pitchFamily="50" charset="-128"/>
                <a:ea typeface="メイリオ" panose="020B0604030504040204" pitchFamily="50" charset="-128"/>
              </a:rPr>
              <a:t>歳未満：服用しないこと</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・服用間隔は</a:t>
            </a:r>
            <a:r>
              <a:rPr kumimoji="1" lang="en-US" altLang="ja-JP" sz="2000" b="1" dirty="0">
                <a:latin typeface="メイリオ" panose="020B0604030504040204" pitchFamily="50" charset="-128"/>
                <a:ea typeface="メイリオ" panose="020B0604030504040204" pitchFamily="50" charset="-128"/>
              </a:rPr>
              <a:t>6</a:t>
            </a:r>
            <a:r>
              <a:rPr kumimoji="1" lang="ja-JP" altLang="en-US" sz="2000" b="1" dirty="0">
                <a:latin typeface="メイリオ" panose="020B0604030504040204" pitchFamily="50" charset="-128"/>
                <a:ea typeface="メイリオ" panose="020B0604030504040204" pitchFamily="50" charset="-128"/>
              </a:rPr>
              <a:t>時間空けてください</a:t>
            </a:r>
            <a:endParaRPr kumimoji="1" lang="en-US" altLang="ja-JP" sz="2000" b="1" dirty="0">
              <a:latin typeface="メイリオ" panose="020B0604030504040204" pitchFamily="50" charset="-128"/>
              <a:ea typeface="メイリオ" panose="020B0604030504040204" pitchFamily="50" charset="-128"/>
            </a:endParaRPr>
          </a:p>
          <a:p>
            <a:endParaRPr kumimoji="1" lang="ja-JP" altLang="en-US" sz="20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8A9CADAC-F059-428F-A9C7-BC0E03803D5C}"/>
              </a:ext>
            </a:extLst>
          </p:cNvPr>
          <p:cNvSpPr txBox="1"/>
          <p:nvPr/>
        </p:nvSpPr>
        <p:spPr>
          <a:xfrm>
            <a:off x="6046301" y="2090384"/>
            <a:ext cx="1361830" cy="584775"/>
          </a:xfrm>
          <a:prstGeom prst="rect">
            <a:avLst/>
          </a:prstGeom>
          <a:noFill/>
        </p:spPr>
        <p:txBody>
          <a:bodyPr wrap="square" rtlCol="0">
            <a:spAutoFit/>
          </a:bodyPr>
          <a:lstStyle/>
          <a:p>
            <a:r>
              <a:rPr kumimoji="1" lang="ja-JP" altLang="en-US" sz="3200" b="1" dirty="0">
                <a:solidFill>
                  <a:schemeClr val="bg1"/>
                </a:solidFill>
                <a:latin typeface="メイリオ" panose="020B0604030504040204" pitchFamily="50" charset="-128"/>
                <a:ea typeface="メイリオ" panose="020B0604030504040204" pitchFamily="50" charset="-128"/>
              </a:rPr>
              <a:t>法  律</a:t>
            </a:r>
          </a:p>
        </p:txBody>
      </p:sp>
      <p:sp>
        <p:nvSpPr>
          <p:cNvPr id="23" name="テキスト ボックス 22">
            <a:extLst>
              <a:ext uri="{FF2B5EF4-FFF2-40B4-BE49-F238E27FC236}">
                <a16:creationId xmlns:a16="http://schemas.microsoft.com/office/drawing/2014/main" id="{B65A529B-F1BD-4B3C-A2D8-CCFE04D3237C}"/>
              </a:ext>
            </a:extLst>
          </p:cNvPr>
          <p:cNvSpPr txBox="1"/>
          <p:nvPr/>
        </p:nvSpPr>
        <p:spPr>
          <a:xfrm>
            <a:off x="1153749" y="2103820"/>
            <a:ext cx="2217552" cy="584775"/>
          </a:xfrm>
          <a:prstGeom prst="rect">
            <a:avLst/>
          </a:prstGeom>
          <a:noFill/>
        </p:spPr>
        <p:txBody>
          <a:bodyPr wrap="square" rtlCol="0">
            <a:spAutoFit/>
          </a:bodyPr>
          <a:lstStyle/>
          <a:p>
            <a:r>
              <a:rPr kumimoji="1" lang="ja-JP" altLang="en-US" sz="3200" b="1" dirty="0">
                <a:solidFill>
                  <a:schemeClr val="bg1"/>
                </a:solidFill>
                <a:latin typeface="メイリオ" panose="020B0604030504040204" pitchFamily="50" charset="-128"/>
                <a:ea typeface="メイリオ" panose="020B0604030504040204" pitchFamily="50" charset="-128"/>
              </a:rPr>
              <a:t>用法・用量</a:t>
            </a:r>
          </a:p>
        </p:txBody>
      </p:sp>
      <p:sp>
        <p:nvSpPr>
          <p:cNvPr id="24" name="タイトル 1">
            <a:extLst>
              <a:ext uri="{FF2B5EF4-FFF2-40B4-BE49-F238E27FC236}">
                <a16:creationId xmlns:a16="http://schemas.microsoft.com/office/drawing/2014/main" id="{59769585-DD57-4339-A4DE-AE638C420C1A}"/>
              </a:ext>
            </a:extLst>
          </p:cNvPr>
          <p:cNvSpPr txBox="1">
            <a:spLocks noChangeArrowheads="1"/>
          </p:cNvSpPr>
          <p:nvPr/>
        </p:nvSpPr>
        <p:spPr>
          <a:xfrm>
            <a:off x="0" y="27294"/>
            <a:ext cx="9144000" cy="1114931"/>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400" b="1" dirty="0">
                <a:solidFill>
                  <a:srgbClr val="C00000"/>
                </a:solidFill>
                <a:latin typeface="メイリオ" panose="020B0604030504040204" pitchFamily="50" charset="-128"/>
                <a:ea typeface="メイリオ" panose="020B0604030504040204" pitchFamily="50" charset="-128"/>
              </a:rPr>
              <a:t> </a:t>
            </a:r>
            <a:r>
              <a:rPr lang="ja-JP" altLang="en-US" sz="5400" b="1" dirty="0">
                <a:solidFill>
                  <a:srgbClr val="C00000"/>
                </a:solidFill>
                <a:latin typeface="メイリオ" panose="020B0604030504040204" pitchFamily="50" charset="-128"/>
                <a:ea typeface="メイリオ" panose="020B0604030504040204" pitchFamily="50" charset="-128"/>
              </a:rPr>
              <a:t>薬物乱用</a:t>
            </a:r>
            <a:endParaRPr lang="ja-JP" altLang="en-US" sz="4400" b="1" dirty="0">
              <a:solidFill>
                <a:srgbClr val="C00000"/>
              </a:solidFill>
              <a:latin typeface="メイリオ" panose="020B0604030504040204" pitchFamily="50" charset="-128"/>
              <a:ea typeface="メイリオ" panose="020B0604030504040204" pitchFamily="50" charset="-128"/>
            </a:endParaRPr>
          </a:p>
        </p:txBody>
      </p:sp>
      <p:sp>
        <p:nvSpPr>
          <p:cNvPr id="25" name="テキスト ボックス 5">
            <a:extLst>
              <a:ext uri="{FF2B5EF4-FFF2-40B4-BE49-F238E27FC236}">
                <a16:creationId xmlns:a16="http://schemas.microsoft.com/office/drawing/2014/main" id="{3F7360B1-7B65-46D1-9C8E-4FD8AAFAFDB8}"/>
              </a:ext>
            </a:extLst>
          </p:cNvPr>
          <p:cNvSpPr txBox="1">
            <a:spLocks noChangeArrowheads="1"/>
          </p:cNvSpPr>
          <p:nvPr/>
        </p:nvSpPr>
        <p:spPr bwMode="auto">
          <a:xfrm>
            <a:off x="4194804" y="75298"/>
            <a:ext cx="4664837" cy="95410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b="1" dirty="0">
                <a:solidFill>
                  <a:schemeClr val="accent1">
                    <a:lumMod val="50000"/>
                  </a:schemeClr>
                </a:solidFill>
                <a:latin typeface="メイリオ" panose="020B0604030504040204" pitchFamily="50" charset="-128"/>
                <a:ea typeface="メイリオ" panose="020B0604030504040204" pitchFamily="50" charset="-128"/>
              </a:rPr>
              <a:t>決められたルール</a:t>
            </a:r>
            <a:r>
              <a:rPr kumimoji="1" lang="ja-JP" altLang="en-US" sz="2800" b="1" dirty="0">
                <a:latin typeface="メイリオ" panose="020B0604030504040204" pitchFamily="50" charset="-128"/>
                <a:ea typeface="メイリオ" panose="020B0604030504040204" pitchFamily="50" charset="-128"/>
              </a:rPr>
              <a:t>を守らないで、薬物を使用すること</a:t>
            </a:r>
          </a:p>
        </p:txBody>
      </p:sp>
      <p:sp>
        <p:nvSpPr>
          <p:cNvPr id="26" name="次の値と等しい 25">
            <a:extLst>
              <a:ext uri="{FF2B5EF4-FFF2-40B4-BE49-F238E27FC236}">
                <a16:creationId xmlns:a16="http://schemas.microsoft.com/office/drawing/2014/main" id="{628B83CF-EE9A-4552-B894-80C55E38DD7A}"/>
              </a:ext>
            </a:extLst>
          </p:cNvPr>
          <p:cNvSpPr/>
          <p:nvPr/>
        </p:nvSpPr>
        <p:spPr>
          <a:xfrm>
            <a:off x="3275113" y="318230"/>
            <a:ext cx="723014" cy="478467"/>
          </a:xfrm>
          <a:prstGeom prst="mathEqual">
            <a:avLst>
              <a:gd name="adj1" fmla="val 23520"/>
              <a:gd name="adj2" fmla="val 1176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テキスト ボックス 26">
            <a:extLst>
              <a:ext uri="{FF2B5EF4-FFF2-40B4-BE49-F238E27FC236}">
                <a16:creationId xmlns:a16="http://schemas.microsoft.com/office/drawing/2014/main" id="{4557F1E6-560A-480D-A578-6F10F7A9D758}"/>
              </a:ext>
            </a:extLst>
          </p:cNvPr>
          <p:cNvSpPr txBox="1"/>
          <p:nvPr/>
        </p:nvSpPr>
        <p:spPr>
          <a:xfrm>
            <a:off x="5399186" y="1629569"/>
            <a:ext cx="2656060" cy="461665"/>
          </a:xfrm>
          <a:prstGeom prst="rect">
            <a:avLst/>
          </a:prstGeom>
          <a:noFill/>
        </p:spPr>
        <p:txBody>
          <a:bodyPr wrap="square" rtlCol="0">
            <a:spAutoFit/>
          </a:bodyPr>
          <a:lstStyle/>
          <a:p>
            <a:r>
              <a:rPr kumimoji="1" lang="ja-JP" altLang="en-US" sz="2400" b="1" dirty="0">
                <a:solidFill>
                  <a:schemeClr val="accent1">
                    <a:lumMod val="50000"/>
                  </a:schemeClr>
                </a:solidFill>
                <a:latin typeface="メイリオ" panose="020B0604030504040204" pitchFamily="50" charset="-128"/>
                <a:ea typeface="メイリオ" panose="020B0604030504040204" pitchFamily="50" charset="-128"/>
              </a:rPr>
              <a:t>決められたルール</a:t>
            </a:r>
          </a:p>
        </p:txBody>
      </p:sp>
      <p:sp>
        <p:nvSpPr>
          <p:cNvPr id="28" name="テキスト ボックス 27">
            <a:extLst>
              <a:ext uri="{FF2B5EF4-FFF2-40B4-BE49-F238E27FC236}">
                <a16:creationId xmlns:a16="http://schemas.microsoft.com/office/drawing/2014/main" id="{05F6C969-08AE-4A8B-A5D4-2BE7BAB45A77}"/>
              </a:ext>
            </a:extLst>
          </p:cNvPr>
          <p:cNvSpPr txBox="1">
            <a:spLocks noChangeArrowheads="1"/>
          </p:cNvSpPr>
          <p:nvPr/>
        </p:nvSpPr>
        <p:spPr bwMode="auto">
          <a:xfrm>
            <a:off x="687078" y="5924081"/>
            <a:ext cx="42796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800" b="1" u="sng" dirty="0">
                <a:solidFill>
                  <a:srgbClr val="C00000"/>
                </a:solidFill>
                <a:latin typeface="メイリオ" panose="020B0604030504040204" pitchFamily="50" charset="-128"/>
                <a:ea typeface="メイリオ" panose="020B0604030504040204" pitchFamily="50" charset="-128"/>
              </a:rPr>
              <a:t>副作用・意識障害・</a:t>
            </a:r>
            <a:endParaRPr lang="en-US" altLang="ja-JP" sz="2800" b="1" u="sng" dirty="0">
              <a:solidFill>
                <a:srgbClr val="C00000"/>
              </a:solidFill>
              <a:latin typeface="メイリオ" panose="020B0604030504040204" pitchFamily="50" charset="-128"/>
              <a:ea typeface="メイリオ" panose="020B0604030504040204" pitchFamily="50" charset="-128"/>
            </a:endParaRPr>
          </a:p>
          <a:p>
            <a:pPr>
              <a:spcBef>
                <a:spcPct val="0"/>
              </a:spcBef>
              <a:buNone/>
            </a:pPr>
            <a:r>
              <a:rPr lang="ja-JP" altLang="en-US" sz="2800" b="1" u="sng" dirty="0">
                <a:solidFill>
                  <a:srgbClr val="C00000"/>
                </a:solidFill>
                <a:latin typeface="メイリオ" panose="020B0604030504040204" pitchFamily="50" charset="-128"/>
                <a:ea typeface="メイリオ" panose="020B0604030504040204" pitchFamily="50" charset="-128"/>
              </a:rPr>
              <a:t>依存・救急搬送・・・</a:t>
            </a:r>
            <a:endParaRPr lang="en-US" altLang="ja-JP" sz="2800" dirty="0">
              <a:solidFill>
                <a:srgbClr val="C00000"/>
              </a:solidFill>
              <a:latin typeface="メイリオ" panose="020B0604030504040204" pitchFamily="50" charset="-128"/>
              <a:ea typeface="メイリオ" panose="020B0604030504040204" pitchFamily="50" charset="-128"/>
            </a:endParaRPr>
          </a:p>
        </p:txBody>
      </p:sp>
      <p:sp>
        <p:nvSpPr>
          <p:cNvPr id="2" name="矢印: ストライプ 1">
            <a:extLst>
              <a:ext uri="{FF2B5EF4-FFF2-40B4-BE49-F238E27FC236}">
                <a16:creationId xmlns:a16="http://schemas.microsoft.com/office/drawing/2014/main" id="{6FA5454B-B17E-4FE8-9C60-5002C6A57B47}"/>
              </a:ext>
            </a:extLst>
          </p:cNvPr>
          <p:cNvSpPr/>
          <p:nvPr/>
        </p:nvSpPr>
        <p:spPr>
          <a:xfrm rot="5400000">
            <a:off x="1941488" y="4949857"/>
            <a:ext cx="604395" cy="1166389"/>
          </a:xfrm>
          <a:prstGeom prst="stripedRightArrow">
            <a:avLst>
              <a:gd name="adj1" fmla="val 50000"/>
              <a:gd name="adj2" fmla="val 32102"/>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ストライプ 28">
            <a:extLst>
              <a:ext uri="{FF2B5EF4-FFF2-40B4-BE49-F238E27FC236}">
                <a16:creationId xmlns:a16="http://schemas.microsoft.com/office/drawing/2014/main" id="{159483A3-B513-4D98-9AD1-A72C9F6A416E}"/>
              </a:ext>
            </a:extLst>
          </p:cNvPr>
          <p:cNvSpPr/>
          <p:nvPr/>
        </p:nvSpPr>
        <p:spPr>
          <a:xfrm rot="5400000">
            <a:off x="6230442" y="5702734"/>
            <a:ext cx="993547" cy="1166389"/>
          </a:xfrm>
          <a:prstGeom prst="stripedRightArrow">
            <a:avLst>
              <a:gd name="adj1" fmla="val 50000"/>
              <a:gd name="adj2" fmla="val 32102"/>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010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C000"/>
        </a:solidFill>
        <a:effectLst>
          <a:softEdge rad="127000"/>
        </a:effectLst>
      </a:spPr>
      <a:bodyPr rtlCol="0" anchor="ctr"/>
      <a:lstStyle>
        <a:defPPr algn="ctr">
          <a:defRPr kumimoji="1" sz="2800" b="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4246</TotalTime>
  <Words>6455</Words>
  <Application>Microsoft Office PowerPoint</Application>
  <PresentationFormat>画面に合わせる (4:3)</PresentationFormat>
  <Paragraphs>723</Paragraphs>
  <Slides>59</Slides>
  <Notes>59</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59</vt:i4>
      </vt:variant>
    </vt:vector>
  </HeadingPairs>
  <TitlesOfParts>
    <vt:vector size="68" baseType="lpstr">
      <vt:lpstr>HG丸ｺﾞｼｯｸM-PRO</vt:lpstr>
      <vt:lpstr>MS PGothic</vt:lpstr>
      <vt:lpstr>UD Digi Kyokasho NK-R</vt:lpstr>
      <vt:lpstr>メイリオ</vt:lpstr>
      <vt:lpstr>游ゴシック</vt:lpstr>
      <vt:lpstr>游ゴシック Light</vt:lpstr>
      <vt:lpstr>Arial</vt:lpstr>
      <vt:lpstr>Office テーマ</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野崎 哲也</dc:creator>
  <cp:lastModifiedBy>原田俊介</cp:lastModifiedBy>
  <cp:revision>177</cp:revision>
  <cp:lastPrinted>2024-03-15T11:38:46Z</cp:lastPrinted>
  <dcterms:created xsi:type="dcterms:W3CDTF">2022-07-15T06:09:39Z</dcterms:created>
  <dcterms:modified xsi:type="dcterms:W3CDTF">2024-03-15T11:40:02Z</dcterms:modified>
</cp:coreProperties>
</file>