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4" r:id="rId2"/>
    <p:sldId id="306" r:id="rId3"/>
    <p:sldId id="257" r:id="rId4"/>
    <p:sldId id="292" r:id="rId5"/>
    <p:sldId id="311" r:id="rId6"/>
    <p:sldId id="312" r:id="rId7"/>
    <p:sldId id="315" r:id="rId8"/>
  </p:sldIdLst>
  <p:sldSz cx="6858000" cy="9144000" type="screen4x3"/>
  <p:notesSz cx="6807200" cy="9939338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2083" autoAdjust="0"/>
  </p:normalViewPr>
  <p:slideViewPr>
    <p:cSldViewPr>
      <p:cViewPr varScale="1">
        <p:scale>
          <a:sx n="79" d="100"/>
          <a:sy n="79" d="100"/>
        </p:scale>
        <p:origin x="3450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2021/2/18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17/06/relationships/model3d" Target="../media/model3d1.glb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2DEAB3-9E6D-40B1-A466-05530A35D705}"/>
              </a:ext>
            </a:extLst>
          </p:cNvPr>
          <p:cNvSpPr txBox="1"/>
          <p:nvPr/>
        </p:nvSpPr>
        <p:spPr>
          <a:xfrm>
            <a:off x="0" y="107504"/>
            <a:ext cx="685800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家畜衛生に関する情報の収集と勉強会の実施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E67E194-8F3B-4D30-83E0-B8CF4CB27845}"/>
              </a:ext>
            </a:extLst>
          </p:cNvPr>
          <p:cNvSpPr/>
          <p:nvPr/>
        </p:nvSpPr>
        <p:spPr>
          <a:xfrm>
            <a:off x="188640" y="810695"/>
            <a:ext cx="6552728" cy="2609177"/>
          </a:xfrm>
          <a:prstGeom prst="roundRect">
            <a:avLst>
              <a:gd name="adj" fmla="val 65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HG丸ｺﾞｼｯｸM-PRO" panose="020F0600000000000000" pitchFamily="50" charset="-128"/>
              <a:buChar char="○"/>
            </a:pP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家畜保健衛生所から提供される資料には入念に目を通す。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また、農林水産省の</a:t>
            </a:r>
            <a:r>
              <a:rPr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はこまめに確認する。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対応が必要な内容については、即時に対応するように努める。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は、自らが上記を徹底するとともに、定期的（毎月</a:t>
            </a:r>
            <a:r>
              <a:rPr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回）に、作業員と勉強会を行い、対応を徹底する。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EA2C29-BC1E-469B-81F4-A727781E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4" y="4723301"/>
            <a:ext cx="5575934" cy="37620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703A36C-E2EE-455F-8171-94157C279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078" y="3483147"/>
            <a:ext cx="1197242" cy="122109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039EC27-B7B7-4CF3-A066-0C531D43F3FC}"/>
              </a:ext>
            </a:extLst>
          </p:cNvPr>
          <p:cNvSpPr/>
          <p:nvPr/>
        </p:nvSpPr>
        <p:spPr>
          <a:xfrm>
            <a:off x="692696" y="4139952"/>
            <a:ext cx="424847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https://www.maff.go.jp/j/syouan/index.html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9ACE00-6529-4855-89E7-F0361FE561E9}"/>
              </a:ext>
            </a:extLst>
          </p:cNvPr>
          <p:cNvSpPr txBox="1"/>
          <p:nvPr/>
        </p:nvSpPr>
        <p:spPr>
          <a:xfrm>
            <a:off x="467301" y="3635896"/>
            <a:ext cx="46805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農林水産省消費・安全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ＨＰ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（トップページ）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F79F64D-D2F2-4A22-A0B4-9DF377C4E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13" y="6411739"/>
            <a:ext cx="5659281" cy="251979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8180A59-394C-4FF0-BFB7-576442944518}"/>
              </a:ext>
            </a:extLst>
          </p:cNvPr>
          <p:cNvSpPr/>
          <p:nvPr/>
        </p:nvSpPr>
        <p:spPr>
          <a:xfrm>
            <a:off x="3419994" y="6660232"/>
            <a:ext cx="2728153" cy="2271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6DC931A-B4B7-4633-86B8-25CFA8AAE66B}"/>
              </a:ext>
            </a:extLst>
          </p:cNvPr>
          <p:cNvSpPr txBox="1"/>
          <p:nvPr/>
        </p:nvSpPr>
        <p:spPr>
          <a:xfrm>
            <a:off x="6165304" y="8754561"/>
            <a:ext cx="6480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1-1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962110-6AC9-4041-9F5F-E9B3CA39BA37}"/>
              </a:ext>
            </a:extLst>
          </p:cNvPr>
          <p:cNvSpPr txBox="1"/>
          <p:nvPr/>
        </p:nvSpPr>
        <p:spPr>
          <a:xfrm>
            <a:off x="692696" y="2464023"/>
            <a:ext cx="216024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記載：飼養衛生管理者名</a:t>
            </a:r>
          </a:p>
        </p:txBody>
      </p:sp>
    </p:spTree>
    <p:extLst>
      <p:ext uri="{BB962C8B-B14F-4D97-AF65-F5344CB8AC3E}">
        <p14:creationId xmlns:p14="http://schemas.microsoft.com/office/powerpoint/2010/main" val="284262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61482" y="794106"/>
            <a:ext cx="6728739" cy="3705885"/>
          </a:xfrm>
          <a:prstGeom prst="roundRect">
            <a:avLst>
              <a:gd name="adj" fmla="val 58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2133" dirty="0">
              <a:latin typeface="+mj-ea"/>
              <a:ea typeface="+mj-ea"/>
              <a:cs typeface="Meiryo UI" panose="020B0604030504040204" pitchFamily="50" charset="-128"/>
            </a:endParaRPr>
          </a:p>
          <a:p>
            <a:r>
              <a:rPr lang="en-US" altLang="ja-JP" sz="1800" dirty="0">
                <a:solidFill>
                  <a:schemeClr val="bg1"/>
                </a:solidFill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1800" dirty="0">
                <a:solidFill>
                  <a:schemeClr val="bg1"/>
                </a:solidFill>
                <a:latin typeface="+mj-ea"/>
                <a:cs typeface="Meiryo UI" panose="020B0604030504040204" pitchFamily="50" charset="-128"/>
              </a:rPr>
              <a:t>飼養衛生管理名</a:t>
            </a:r>
            <a:endParaRPr lang="en-US" altLang="ja-JP" sz="2130" dirty="0">
              <a:solidFill>
                <a:schemeClr val="tx1"/>
              </a:solidFill>
              <a:latin typeface="+mj-ea"/>
              <a:cs typeface="Meiryo UI" panose="020B0604030504040204" pitchFamily="50" charset="-128"/>
            </a:endParaRPr>
          </a:p>
          <a:p>
            <a:pPr marL="285750" indent="-285750"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農場外では、豚や野生動物との接触をしない。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止むを得ない事情により接触する場合は、必ず事前に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　　　　　　　　　　へ報告する。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接触した場合は、農場に入る前に交差汚染防止対策</a:t>
            </a:r>
            <a:r>
              <a:rPr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を徹底する。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農場に入る前に、自宅のシャワーで全身を洗浄した上で、新しい洗濯済の衣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類及び靴に着替えて農場に入る。この際、脱衣した衣類等と着替える洗濯済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みの衣類等が交差しないよう にする。また、洗浄後の手指で脱衣した衣類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等に触れないように注意する。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接触した内容を記録に残す。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　　　　　　　　　は、定期的（毎月</a:t>
            </a:r>
            <a:r>
              <a:rPr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回）に、従業員と飼養衛生管理の勉強会を行い、徹底した衛生管理を行う。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+mj-ea"/>
                <a:ea typeface="+mj-ea"/>
                <a:cs typeface="Meiryo UI" panose="020B0604030504040204" pitchFamily="50" charset="-128"/>
              </a:rPr>
              <a:t>　　</a:t>
            </a:r>
            <a:endParaRPr lang="en-US" altLang="ja-JP" sz="18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8106" y="80211"/>
            <a:ext cx="6636838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農場外の家畜等の取扱い禁止</a:t>
            </a:r>
          </a:p>
        </p:txBody>
      </p:sp>
      <p:sp>
        <p:nvSpPr>
          <p:cNvPr id="64" name="角丸四角形 13">
            <a:extLst>
              <a:ext uri="{FF2B5EF4-FFF2-40B4-BE49-F238E27FC236}">
                <a16:creationId xmlns:a16="http://schemas.microsoft.com/office/drawing/2014/main" id="{805CDE44-84BB-44C6-9091-3416C03ACBF5}"/>
              </a:ext>
            </a:extLst>
          </p:cNvPr>
          <p:cNvSpPr/>
          <p:nvPr/>
        </p:nvSpPr>
        <p:spPr>
          <a:xfrm>
            <a:off x="90499" y="842651"/>
            <a:ext cx="6670703" cy="648072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原則、農場外で飼養豚等を扱ったり、野生動物に接触するような行為はとらない。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C0632C8-EA1D-4D0B-8E07-92BAAB9E691A}"/>
              </a:ext>
            </a:extLst>
          </p:cNvPr>
          <p:cNvGrpSpPr/>
          <p:nvPr/>
        </p:nvGrpSpPr>
        <p:grpSpPr>
          <a:xfrm>
            <a:off x="-23367" y="4465631"/>
            <a:ext cx="6748671" cy="4638306"/>
            <a:chOff x="-124475" y="4181809"/>
            <a:chExt cx="7185843" cy="4907535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FEC49DBA-D0CE-4927-BD1E-AF890564A324}"/>
                </a:ext>
              </a:extLst>
            </p:cNvPr>
            <p:cNvSpPr/>
            <p:nvPr/>
          </p:nvSpPr>
          <p:spPr>
            <a:xfrm>
              <a:off x="5710699" y="6679391"/>
              <a:ext cx="1350669" cy="695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defRPr/>
              </a:pPr>
              <a:r>
                <a:rPr lang="ja-JP" altLang="en-US" sz="1200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車両消毒を</a:t>
              </a:r>
              <a:endParaRPr lang="en-US" altLang="ja-JP" sz="12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200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入念に実施</a:t>
              </a:r>
              <a:endParaRPr lang="en-US" altLang="ja-JP" sz="12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9EB5F47C-7F36-4BFF-8673-048BBC82F535}"/>
                </a:ext>
              </a:extLst>
            </p:cNvPr>
            <p:cNvSpPr/>
            <p:nvPr/>
          </p:nvSpPr>
          <p:spPr>
            <a:xfrm>
              <a:off x="-43689" y="8592354"/>
              <a:ext cx="96185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  <a:defRPr/>
              </a:pPr>
              <a:r>
                <a:rPr lang="ja-JP" altLang="en-US" sz="2800" dirty="0">
                  <a:solidFill>
                    <a:schemeClr val="dk1"/>
                  </a:solidFill>
                  <a:latin typeface="+mn-ea"/>
                </a:rPr>
                <a:t>③</a:t>
              </a:r>
              <a:endParaRPr lang="en-US" altLang="ja-JP" sz="2800" dirty="0">
                <a:solidFill>
                  <a:schemeClr val="dk1"/>
                </a:solidFill>
                <a:latin typeface="+mn-ea"/>
              </a:endParaRPr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3AB15D93-6054-4CDE-989B-B4061476DA25}"/>
                </a:ext>
              </a:extLst>
            </p:cNvPr>
            <p:cNvGrpSpPr/>
            <p:nvPr/>
          </p:nvGrpSpPr>
          <p:grpSpPr>
            <a:xfrm>
              <a:off x="-124475" y="4181809"/>
              <a:ext cx="7006025" cy="4907535"/>
              <a:chOff x="-128009" y="4177536"/>
              <a:chExt cx="7006025" cy="4907535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C354458B-C766-4990-AA3A-E13656AE363C}"/>
                  </a:ext>
                </a:extLst>
              </p:cNvPr>
              <p:cNvGrpSpPr/>
              <p:nvPr/>
            </p:nvGrpSpPr>
            <p:grpSpPr>
              <a:xfrm>
                <a:off x="103701" y="4386554"/>
                <a:ext cx="6774315" cy="4698517"/>
                <a:chOff x="90629" y="4354103"/>
                <a:chExt cx="6774315" cy="4698517"/>
              </a:xfrm>
            </p:grpSpPr>
            <p:pic>
              <p:nvPicPr>
                <p:cNvPr id="20" name="図 19">
                  <a:extLst>
                    <a:ext uri="{FF2B5EF4-FFF2-40B4-BE49-F238E27FC236}">
                      <a16:creationId xmlns:a16="http://schemas.microsoft.com/office/drawing/2014/main" id="{5A5CE91D-EEFE-4E81-8C3F-61E89DD1A1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64073" y="5427844"/>
                  <a:ext cx="533391" cy="1429887"/>
                </a:xfrm>
                <a:prstGeom prst="rect">
                  <a:avLst/>
                </a:prstGeom>
              </p:spPr>
            </p:pic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AD0AF41C-9AA9-40F9-9FD9-134D19C05FE1}"/>
                    </a:ext>
                  </a:extLst>
                </p:cNvPr>
                <p:cNvSpPr/>
                <p:nvPr/>
              </p:nvSpPr>
              <p:spPr>
                <a:xfrm>
                  <a:off x="3969827" y="5768983"/>
                  <a:ext cx="2895117" cy="704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400"/>
                    </a:lnSpc>
                    <a:defRPr/>
                  </a:pPr>
                  <a:r>
                    <a:rPr lang="ja-JP" altLang="en-US" sz="1600" dirty="0">
                      <a:solidFill>
                        <a:schemeClr val="dk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農場には直行せず、シャワー洗浄</a:t>
                  </a:r>
                  <a:endParaRPr lang="en-US" altLang="ja-JP" sz="1600" dirty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pic>
              <p:nvPicPr>
                <p:cNvPr id="25" name="グラフィックス 24" descr="靴">
                  <a:extLst>
                    <a:ext uri="{FF2B5EF4-FFF2-40B4-BE49-F238E27FC236}">
                      <a16:creationId xmlns:a16="http://schemas.microsoft.com/office/drawing/2014/main" id="{821A7A9C-8F7A-4775-8BF3-6BF23BBDD9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6000" y="8110386"/>
                  <a:ext cx="586060" cy="655257"/>
                </a:xfrm>
                <a:prstGeom prst="rect">
                  <a:avLst/>
                </a:prstGeom>
              </p:spPr>
            </p:pic>
            <p:pic>
              <p:nvPicPr>
                <p:cNvPr id="41" name="グラフィックス 40" descr="靴">
                  <a:extLst>
                    <a:ext uri="{FF2B5EF4-FFF2-40B4-BE49-F238E27FC236}">
                      <a16:creationId xmlns:a16="http://schemas.microsoft.com/office/drawing/2014/main" id="{7241C05D-AB74-47A1-9C04-3C7B36B75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1801" y="6331130"/>
                  <a:ext cx="633536" cy="708338"/>
                </a:xfrm>
                <a:prstGeom prst="rect">
                  <a:avLst/>
                </a:prstGeom>
              </p:spPr>
            </p:pic>
            <p:sp>
              <p:nvSpPr>
                <p:cNvPr id="29" name="爆発: 8 pt 28">
                  <a:extLst>
                    <a:ext uri="{FF2B5EF4-FFF2-40B4-BE49-F238E27FC236}">
                      <a16:creationId xmlns:a16="http://schemas.microsoft.com/office/drawing/2014/main" id="{A3577E74-7D34-49DE-B073-C9740CB74227}"/>
                    </a:ext>
                  </a:extLst>
                </p:cNvPr>
                <p:cNvSpPr/>
                <p:nvPr/>
              </p:nvSpPr>
              <p:spPr>
                <a:xfrm>
                  <a:off x="3074446" y="6759806"/>
                  <a:ext cx="96011" cy="97925"/>
                </a:xfrm>
                <a:prstGeom prst="irregularSeal1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267"/>
                </a:p>
              </p:txBody>
            </p:sp>
            <p:sp>
              <p:nvSpPr>
                <p:cNvPr id="46" name="爆発: 8 pt 45">
                  <a:extLst>
                    <a:ext uri="{FF2B5EF4-FFF2-40B4-BE49-F238E27FC236}">
                      <a16:creationId xmlns:a16="http://schemas.microsoft.com/office/drawing/2014/main" id="{B536393B-BD76-4623-B0C8-2EDD2D210DDA}"/>
                    </a:ext>
                  </a:extLst>
                </p:cNvPr>
                <p:cNvSpPr/>
                <p:nvPr/>
              </p:nvSpPr>
              <p:spPr>
                <a:xfrm>
                  <a:off x="2661782" y="6148580"/>
                  <a:ext cx="96011" cy="97925"/>
                </a:xfrm>
                <a:prstGeom prst="irregularSeal1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267"/>
                </a:p>
              </p:txBody>
            </p:sp>
            <p:sp>
              <p:nvSpPr>
                <p:cNvPr id="47" name="爆発: 8 pt 46">
                  <a:extLst>
                    <a:ext uri="{FF2B5EF4-FFF2-40B4-BE49-F238E27FC236}">
                      <a16:creationId xmlns:a16="http://schemas.microsoft.com/office/drawing/2014/main" id="{7AD6E5A7-F36D-4E5C-B3EF-30F51482100E}"/>
                    </a:ext>
                  </a:extLst>
                </p:cNvPr>
                <p:cNvSpPr/>
                <p:nvPr/>
              </p:nvSpPr>
              <p:spPr>
                <a:xfrm>
                  <a:off x="2448698" y="6102003"/>
                  <a:ext cx="96011" cy="97925"/>
                </a:xfrm>
                <a:prstGeom prst="irregularSeal1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267"/>
                </a:p>
              </p:txBody>
            </p:sp>
            <p:sp>
              <p:nvSpPr>
                <p:cNvPr id="48" name="爆発: 8 pt 47">
                  <a:extLst>
                    <a:ext uri="{FF2B5EF4-FFF2-40B4-BE49-F238E27FC236}">
                      <a16:creationId xmlns:a16="http://schemas.microsoft.com/office/drawing/2014/main" id="{71BD9AED-E9BD-4269-943B-386B5FADC9FA}"/>
                    </a:ext>
                  </a:extLst>
                </p:cNvPr>
                <p:cNvSpPr/>
                <p:nvPr/>
              </p:nvSpPr>
              <p:spPr>
                <a:xfrm>
                  <a:off x="2768181" y="6625033"/>
                  <a:ext cx="96011" cy="97925"/>
                </a:xfrm>
                <a:prstGeom prst="irregularSeal1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267"/>
                </a:p>
              </p:txBody>
            </p:sp>
            <p:sp>
              <p:nvSpPr>
                <p:cNvPr id="49" name="爆発: 8 pt 48">
                  <a:extLst>
                    <a:ext uri="{FF2B5EF4-FFF2-40B4-BE49-F238E27FC236}">
                      <a16:creationId xmlns:a16="http://schemas.microsoft.com/office/drawing/2014/main" id="{EC44F73C-57F2-44A5-84D2-1A016518EE6C}"/>
                    </a:ext>
                  </a:extLst>
                </p:cNvPr>
                <p:cNvSpPr/>
                <p:nvPr/>
              </p:nvSpPr>
              <p:spPr>
                <a:xfrm>
                  <a:off x="2545679" y="6302315"/>
                  <a:ext cx="96011" cy="97925"/>
                </a:xfrm>
                <a:prstGeom prst="irregularSeal1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267"/>
                </a:p>
              </p:txBody>
            </p:sp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3F8AC19C-9BA7-4D76-B298-9ED60D34E245}"/>
                    </a:ext>
                  </a:extLst>
                </p:cNvPr>
                <p:cNvSpPr/>
                <p:nvPr/>
              </p:nvSpPr>
              <p:spPr>
                <a:xfrm>
                  <a:off x="764704" y="4427984"/>
                  <a:ext cx="2862753" cy="3755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400"/>
                    </a:lnSpc>
                    <a:defRPr/>
                  </a:pPr>
                  <a:r>
                    <a:rPr lang="ja-JP" altLang="en-US" sz="1467" dirty="0">
                      <a:solidFill>
                        <a:srgbClr val="FF0000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病原体を持ってこない</a:t>
                  </a:r>
                  <a:endParaRPr lang="en-US" altLang="ja-JP" sz="1467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pic>
              <p:nvPicPr>
                <p:cNvPr id="6" name="図 5">
                  <a:extLst>
                    <a:ext uri="{FF2B5EF4-FFF2-40B4-BE49-F238E27FC236}">
                      <a16:creationId xmlns:a16="http://schemas.microsoft.com/office/drawing/2014/main" id="{6586DCA1-A14C-4474-B99E-57799A93EF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38846" y="6562898"/>
                  <a:ext cx="2094410" cy="117745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5FA8C666-DB5F-40A0-BCB3-92CBA6721A35}"/>
                    </a:ext>
                  </a:extLst>
                </p:cNvPr>
                <p:cNvSpPr/>
                <p:nvPr/>
              </p:nvSpPr>
              <p:spPr>
                <a:xfrm>
                  <a:off x="704360" y="8608544"/>
                  <a:ext cx="2262827" cy="3785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400"/>
                    </a:lnSpc>
                    <a:defRPr/>
                  </a:pPr>
                  <a:r>
                    <a:rPr lang="ja-JP" altLang="en-US" sz="1600" dirty="0">
                      <a:solidFill>
                        <a:schemeClr val="dk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衣服・靴の交換</a:t>
                  </a:r>
                  <a:endParaRPr lang="en-US" altLang="ja-JP" sz="1600" dirty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C166C999-854B-4861-A77E-6F92520B46D0}"/>
                    </a:ext>
                  </a:extLst>
                </p:cNvPr>
                <p:cNvSpPr/>
                <p:nvPr/>
              </p:nvSpPr>
              <p:spPr>
                <a:xfrm>
                  <a:off x="3761572" y="7938669"/>
                  <a:ext cx="1400413" cy="695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400"/>
                    </a:lnSpc>
                    <a:defRPr/>
                  </a:pPr>
                  <a:r>
                    <a:rPr lang="ja-JP" altLang="en-US" sz="1200" dirty="0">
                      <a:solidFill>
                        <a:schemeClr val="dk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農場専用の衣服・靴に交換</a:t>
                  </a:r>
                  <a:endParaRPr lang="en-US" altLang="ja-JP" sz="1200" dirty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39" name="四角形: 角を丸くする 38">
                  <a:extLst>
                    <a:ext uri="{FF2B5EF4-FFF2-40B4-BE49-F238E27FC236}">
                      <a16:creationId xmlns:a16="http://schemas.microsoft.com/office/drawing/2014/main" id="{C3D22804-0602-439A-9154-0B5DCEBD0EA2}"/>
                    </a:ext>
                  </a:extLst>
                </p:cNvPr>
                <p:cNvSpPr/>
                <p:nvPr/>
              </p:nvSpPr>
              <p:spPr>
                <a:xfrm>
                  <a:off x="3463828" y="4354103"/>
                  <a:ext cx="3324818" cy="209010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四角形: 角を丸くする 42">
                  <a:extLst>
                    <a:ext uri="{FF2B5EF4-FFF2-40B4-BE49-F238E27FC236}">
                      <a16:creationId xmlns:a16="http://schemas.microsoft.com/office/drawing/2014/main" id="{C4E424D3-4AC0-47DB-8F0F-8AA979259DBD}"/>
                    </a:ext>
                  </a:extLst>
                </p:cNvPr>
                <p:cNvSpPr/>
                <p:nvPr/>
              </p:nvSpPr>
              <p:spPr>
                <a:xfrm>
                  <a:off x="90629" y="7096400"/>
                  <a:ext cx="3324818" cy="1954559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四角形: 角を丸くする 44">
                  <a:extLst>
                    <a:ext uri="{FF2B5EF4-FFF2-40B4-BE49-F238E27FC236}">
                      <a16:creationId xmlns:a16="http://schemas.microsoft.com/office/drawing/2014/main" id="{87A69C4D-3E5C-4F84-A8CA-EF23E9C63983}"/>
                    </a:ext>
                  </a:extLst>
                </p:cNvPr>
                <p:cNvSpPr/>
                <p:nvPr/>
              </p:nvSpPr>
              <p:spPr>
                <a:xfrm>
                  <a:off x="3459028" y="6461280"/>
                  <a:ext cx="3405916" cy="259134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矢印: 右 8">
                  <a:extLst>
                    <a:ext uri="{FF2B5EF4-FFF2-40B4-BE49-F238E27FC236}">
                      <a16:creationId xmlns:a16="http://schemas.microsoft.com/office/drawing/2014/main" id="{43F21E02-FF61-4FCA-81B7-C9E78B1B99BB}"/>
                    </a:ext>
                  </a:extLst>
                </p:cNvPr>
                <p:cNvSpPr/>
                <p:nvPr/>
              </p:nvSpPr>
              <p:spPr>
                <a:xfrm>
                  <a:off x="3225107" y="7458362"/>
                  <a:ext cx="639362" cy="1047784"/>
                </a:xfrm>
                <a:prstGeom prst="rightArrow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267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4ECD04E6-03CF-4387-B593-508C0885BAC6}"/>
                    </a:ext>
                  </a:extLst>
                </p:cNvPr>
                <p:cNvSpPr/>
                <p:nvPr/>
              </p:nvSpPr>
              <p:spPr>
                <a:xfrm>
                  <a:off x="3178185" y="7767055"/>
                  <a:ext cx="1418490" cy="3755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400"/>
                    </a:lnSpc>
                    <a:defRPr/>
                  </a:pPr>
                  <a:r>
                    <a:rPr lang="ja-JP" altLang="en-US" sz="1467" dirty="0">
                      <a:solidFill>
                        <a:schemeClr val="bg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農場へ</a:t>
                  </a:r>
                  <a:endParaRPr lang="en-US" altLang="ja-JP" sz="1467" dirty="0">
                    <a:solidFill>
                      <a:schemeClr val="bg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50" name="正方形/長方形 49">
                  <a:extLst>
                    <a:ext uri="{FF2B5EF4-FFF2-40B4-BE49-F238E27FC236}">
                      <a16:creationId xmlns:a16="http://schemas.microsoft.com/office/drawing/2014/main" id="{E96E5D34-98FF-4CD9-A9B2-2B35A0884C16}"/>
                    </a:ext>
                  </a:extLst>
                </p:cNvPr>
                <p:cNvSpPr/>
                <p:nvPr/>
              </p:nvSpPr>
              <p:spPr>
                <a:xfrm>
                  <a:off x="3588323" y="5100830"/>
                  <a:ext cx="622174" cy="3740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400"/>
                    </a:lnSpc>
                    <a:defRPr/>
                  </a:pPr>
                  <a:r>
                    <a:rPr lang="ja-JP" altLang="en-US" sz="1400" dirty="0">
                      <a:solidFill>
                        <a:schemeClr val="dk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自宅</a:t>
                  </a:r>
                  <a:endParaRPr lang="en-US" altLang="ja-JP" sz="1400" dirty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24409E79-9DA0-4DF2-8D15-8B6B121BAA66}"/>
                    </a:ext>
                  </a:extLst>
                </p:cNvPr>
                <p:cNvSpPr/>
                <p:nvPr/>
              </p:nvSpPr>
              <p:spPr>
                <a:xfrm>
                  <a:off x="252821" y="7820886"/>
                  <a:ext cx="645891" cy="3740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400"/>
                    </a:lnSpc>
                    <a:defRPr/>
                  </a:pPr>
                  <a:r>
                    <a:rPr lang="ja-JP" altLang="en-US" sz="1400" dirty="0">
                      <a:solidFill>
                        <a:schemeClr val="dk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自宅</a:t>
                  </a:r>
                  <a:endParaRPr lang="en-US" altLang="ja-JP" sz="1400" dirty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pic>
              <p:nvPicPr>
                <p:cNvPr id="12" name="図 11">
                  <a:extLst>
                    <a:ext uri="{FF2B5EF4-FFF2-40B4-BE49-F238E27FC236}">
                      <a16:creationId xmlns:a16="http://schemas.microsoft.com/office/drawing/2014/main" id="{7B8C947D-2C85-4F11-A73F-196407B5D8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61986" y="7691121"/>
                  <a:ext cx="1418490" cy="134537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B826DBEF-7C1C-414C-A7E1-9B2ACE4BDA0D}"/>
                    </a:ext>
                  </a:extLst>
                </p:cNvPr>
                <p:cNvSpPr/>
                <p:nvPr/>
              </p:nvSpPr>
              <p:spPr>
                <a:xfrm>
                  <a:off x="3284399" y="5899563"/>
                  <a:ext cx="96185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400"/>
                    </a:lnSpc>
                    <a:defRPr/>
                  </a:pPr>
                  <a:r>
                    <a:rPr lang="ja-JP" altLang="en-US" sz="2800" dirty="0">
                      <a:solidFill>
                        <a:schemeClr val="dk1"/>
                      </a:solidFill>
                      <a:latin typeface="+mn-ea"/>
                    </a:rPr>
                    <a:t>②</a:t>
                  </a:r>
                  <a:endParaRPr lang="en-US" altLang="ja-JP" sz="2800" dirty="0">
                    <a:solidFill>
                      <a:schemeClr val="dk1"/>
                    </a:solidFill>
                    <a:latin typeface="+mn-ea"/>
                  </a:endParaRPr>
                </a:p>
              </p:txBody>
            </p:sp>
            <p:sp>
              <p:nvSpPr>
                <p:cNvPr id="56" name="正方形/長方形 55">
                  <a:extLst>
                    <a:ext uri="{FF2B5EF4-FFF2-40B4-BE49-F238E27FC236}">
                      <a16:creationId xmlns:a16="http://schemas.microsoft.com/office/drawing/2014/main" id="{F67380C9-8FBF-4D8B-B973-F26E661946DD}"/>
                    </a:ext>
                  </a:extLst>
                </p:cNvPr>
                <p:cNvSpPr/>
                <p:nvPr/>
              </p:nvSpPr>
              <p:spPr>
                <a:xfrm>
                  <a:off x="3302852" y="8618398"/>
                  <a:ext cx="96185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400"/>
                    </a:lnSpc>
                    <a:defRPr/>
                  </a:pPr>
                  <a:r>
                    <a:rPr lang="ja-JP" altLang="en-US" sz="2800">
                      <a:solidFill>
                        <a:schemeClr val="dk1"/>
                      </a:solidFill>
                      <a:latin typeface="+mn-ea"/>
                    </a:rPr>
                    <a:t>④</a:t>
                  </a:r>
                  <a:endParaRPr lang="en-US" altLang="ja-JP" sz="2800" dirty="0">
                    <a:solidFill>
                      <a:schemeClr val="dk1"/>
                    </a:solidFill>
                    <a:latin typeface="+mn-ea"/>
                  </a:endParaRPr>
                </a:p>
              </p:txBody>
            </p:sp>
            <p:sp>
              <p:nvSpPr>
                <p:cNvPr id="59" name="爆発: 8 pt 58">
                  <a:extLst>
                    <a:ext uri="{FF2B5EF4-FFF2-40B4-BE49-F238E27FC236}">
                      <a16:creationId xmlns:a16="http://schemas.microsoft.com/office/drawing/2014/main" id="{46223968-EBD4-4D19-BC80-E2B20996EDB4}"/>
                    </a:ext>
                  </a:extLst>
                </p:cNvPr>
                <p:cNvSpPr/>
                <p:nvPr/>
              </p:nvSpPr>
              <p:spPr>
                <a:xfrm>
                  <a:off x="2095346" y="6535306"/>
                  <a:ext cx="96011" cy="97925"/>
                </a:xfrm>
                <a:prstGeom prst="irregularSeal1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267"/>
                </a:p>
              </p:txBody>
            </p:sp>
            <p:sp>
              <p:nvSpPr>
                <p:cNvPr id="60" name="爆発: 8 pt 59">
                  <a:extLst>
                    <a:ext uri="{FF2B5EF4-FFF2-40B4-BE49-F238E27FC236}">
                      <a16:creationId xmlns:a16="http://schemas.microsoft.com/office/drawing/2014/main" id="{694F0901-C10A-4622-ADBF-001884587317}"/>
                    </a:ext>
                  </a:extLst>
                </p:cNvPr>
                <p:cNvSpPr/>
                <p:nvPr/>
              </p:nvSpPr>
              <p:spPr>
                <a:xfrm>
                  <a:off x="1165908" y="5768983"/>
                  <a:ext cx="96011" cy="97925"/>
                </a:xfrm>
                <a:prstGeom prst="irregularSeal1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267"/>
                </a:p>
              </p:txBody>
            </p:sp>
            <p:sp>
              <p:nvSpPr>
                <p:cNvPr id="61" name="爆発: 8 pt 60">
                  <a:extLst>
                    <a:ext uri="{FF2B5EF4-FFF2-40B4-BE49-F238E27FC236}">
                      <a16:creationId xmlns:a16="http://schemas.microsoft.com/office/drawing/2014/main" id="{C04016BF-63EC-47EE-8A69-8C1F43548D2E}"/>
                    </a:ext>
                  </a:extLst>
                </p:cNvPr>
                <p:cNvSpPr/>
                <p:nvPr/>
              </p:nvSpPr>
              <p:spPr>
                <a:xfrm>
                  <a:off x="492000" y="5641551"/>
                  <a:ext cx="96011" cy="97925"/>
                </a:xfrm>
                <a:prstGeom prst="irregularSeal1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267"/>
                </a:p>
              </p:txBody>
            </p:sp>
            <p:sp>
              <p:nvSpPr>
                <p:cNvPr id="62" name="爆発: 8 pt 61">
                  <a:extLst>
                    <a:ext uri="{FF2B5EF4-FFF2-40B4-BE49-F238E27FC236}">
                      <a16:creationId xmlns:a16="http://schemas.microsoft.com/office/drawing/2014/main" id="{0A0A5422-8FD2-4963-B7DB-5ACA87ED894A}"/>
                    </a:ext>
                  </a:extLst>
                </p:cNvPr>
                <p:cNvSpPr/>
                <p:nvPr/>
              </p:nvSpPr>
              <p:spPr>
                <a:xfrm>
                  <a:off x="1822353" y="6584268"/>
                  <a:ext cx="96011" cy="97925"/>
                </a:xfrm>
                <a:prstGeom prst="irregularSeal1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267"/>
                </a:p>
              </p:txBody>
            </p:sp>
            <p:pic>
              <p:nvPicPr>
                <p:cNvPr id="11" name="図 10">
                  <a:extLst>
                    <a:ext uri="{FF2B5EF4-FFF2-40B4-BE49-F238E27FC236}">
                      <a16:creationId xmlns:a16="http://schemas.microsoft.com/office/drawing/2014/main" id="{6C525197-664E-4912-B3ED-93ED93217B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37031" y="4548441"/>
                  <a:ext cx="1231991" cy="1245782"/>
                </a:xfrm>
                <a:prstGeom prst="rect">
                  <a:avLst/>
                </a:prstGeom>
              </p:spPr>
            </p:pic>
            <p:pic>
              <p:nvPicPr>
                <p:cNvPr id="15" name="図 14">
                  <a:extLst>
                    <a:ext uri="{FF2B5EF4-FFF2-40B4-BE49-F238E27FC236}">
                      <a16:creationId xmlns:a16="http://schemas.microsoft.com/office/drawing/2014/main" id="{11DCC263-E092-41C6-AF27-EB7E8EB8F4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92337" y="4420764"/>
                  <a:ext cx="581813" cy="604540"/>
                </a:xfrm>
                <a:prstGeom prst="rect">
                  <a:avLst/>
                </a:prstGeom>
              </p:spPr>
            </p:pic>
            <p:pic>
              <p:nvPicPr>
                <p:cNvPr id="21" name="図 20">
                  <a:extLst>
                    <a:ext uri="{FF2B5EF4-FFF2-40B4-BE49-F238E27FC236}">
                      <a16:creationId xmlns:a16="http://schemas.microsoft.com/office/drawing/2014/main" id="{957A64A0-F52A-4B04-B611-F6B4EADD53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1625890" y="7310775"/>
                  <a:ext cx="418222" cy="1342957"/>
                </a:xfrm>
                <a:prstGeom prst="rect">
                  <a:avLst/>
                </a:prstGeom>
              </p:spPr>
            </p:pic>
            <p:sp>
              <p:nvSpPr>
                <p:cNvPr id="65" name="爆発: 8 pt 64">
                  <a:extLst>
                    <a:ext uri="{FF2B5EF4-FFF2-40B4-BE49-F238E27FC236}">
                      <a16:creationId xmlns:a16="http://schemas.microsoft.com/office/drawing/2014/main" id="{FC0F2224-D7F6-478E-BBE0-13B2B5C25965}"/>
                    </a:ext>
                  </a:extLst>
                </p:cNvPr>
                <p:cNvSpPr/>
                <p:nvPr/>
              </p:nvSpPr>
              <p:spPr>
                <a:xfrm>
                  <a:off x="1013627" y="5745260"/>
                  <a:ext cx="96011" cy="97925"/>
                </a:xfrm>
                <a:prstGeom prst="irregularSeal1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267"/>
                </a:p>
              </p:txBody>
            </p:sp>
            <p:sp>
              <p:nvSpPr>
                <p:cNvPr id="66" name="爆発: 8 pt 65">
                  <a:extLst>
                    <a:ext uri="{FF2B5EF4-FFF2-40B4-BE49-F238E27FC236}">
                      <a16:creationId xmlns:a16="http://schemas.microsoft.com/office/drawing/2014/main" id="{887DD260-61E4-4913-B5CC-10164F2F7DB7}"/>
                    </a:ext>
                  </a:extLst>
                </p:cNvPr>
                <p:cNvSpPr/>
                <p:nvPr/>
              </p:nvSpPr>
              <p:spPr>
                <a:xfrm>
                  <a:off x="1261919" y="5454325"/>
                  <a:ext cx="96011" cy="97925"/>
                </a:xfrm>
                <a:prstGeom prst="irregularSeal1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267"/>
                </a:p>
              </p:txBody>
            </p:sp>
            <p:sp>
              <p:nvSpPr>
                <p:cNvPr id="58" name="乗算記号 57">
                  <a:extLst>
                    <a:ext uri="{FF2B5EF4-FFF2-40B4-BE49-F238E27FC236}">
                      <a16:creationId xmlns:a16="http://schemas.microsoft.com/office/drawing/2014/main" id="{72E9A60C-F3AD-41F1-8E3D-4011DA99DBDA}"/>
                    </a:ext>
                  </a:extLst>
                </p:cNvPr>
                <p:cNvSpPr/>
                <p:nvPr/>
              </p:nvSpPr>
              <p:spPr>
                <a:xfrm>
                  <a:off x="437237" y="5086640"/>
                  <a:ext cx="1368152" cy="1345347"/>
                </a:xfrm>
                <a:prstGeom prst="mathMultiply">
                  <a:avLst>
                    <a:gd name="adj1" fmla="val 5180"/>
                  </a:avLst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CCEE4B32-7472-4D0E-B01F-E2A57E24206B}"/>
                  </a:ext>
                </a:extLst>
              </p:cNvPr>
              <p:cNvGrpSpPr/>
              <p:nvPr/>
            </p:nvGrpSpPr>
            <p:grpSpPr>
              <a:xfrm>
                <a:off x="-128009" y="4177536"/>
                <a:ext cx="3728956" cy="2913700"/>
                <a:chOff x="-128009" y="4177536"/>
                <a:chExt cx="3728956" cy="2913700"/>
              </a:xfrm>
            </p:grpSpPr>
            <p:pic>
              <p:nvPicPr>
                <p:cNvPr id="3" name="図 2">
                  <a:extLst>
                    <a:ext uri="{FF2B5EF4-FFF2-40B4-BE49-F238E27FC236}">
                      <a16:creationId xmlns:a16="http://schemas.microsoft.com/office/drawing/2014/main" id="{EFE9C986-3882-4153-B2F1-51D4801570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7280" y="4922474"/>
                  <a:ext cx="1403528" cy="1371262"/>
                </a:xfrm>
                <a:prstGeom prst="rect">
                  <a:avLst/>
                </a:prstGeom>
              </p:spPr>
            </p:pic>
            <p:pic>
              <p:nvPicPr>
                <p:cNvPr id="10" name="図 9">
                  <a:extLst>
                    <a:ext uri="{FF2B5EF4-FFF2-40B4-BE49-F238E27FC236}">
                      <a16:creationId xmlns:a16="http://schemas.microsoft.com/office/drawing/2014/main" id="{DA9DEF23-7EF5-4CEF-9DE0-A291EEF441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05257" y="6226951"/>
                  <a:ext cx="1094141" cy="787081"/>
                </a:xfrm>
                <a:prstGeom prst="rect">
                  <a:avLst/>
                </a:prstGeom>
              </p:spPr>
            </p:pic>
            <p:sp>
              <p:nvSpPr>
                <p:cNvPr id="5" name="爆発: 14 pt 4">
                  <a:extLst>
                    <a:ext uri="{FF2B5EF4-FFF2-40B4-BE49-F238E27FC236}">
                      <a16:creationId xmlns:a16="http://schemas.microsoft.com/office/drawing/2014/main" id="{1ABB0DDD-AC97-4895-AB56-4BFDC45FB837}"/>
                    </a:ext>
                  </a:extLst>
                </p:cNvPr>
                <p:cNvSpPr/>
                <p:nvPr/>
              </p:nvSpPr>
              <p:spPr>
                <a:xfrm>
                  <a:off x="14699" y="4177536"/>
                  <a:ext cx="3586248" cy="930960"/>
                </a:xfrm>
                <a:prstGeom prst="irregularSeal2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267"/>
                </a:p>
              </p:txBody>
            </p:sp>
            <p:sp>
              <p:nvSpPr>
                <p:cNvPr id="2" name="四角形: 角を丸くする 1">
                  <a:extLst>
                    <a:ext uri="{FF2B5EF4-FFF2-40B4-BE49-F238E27FC236}">
                      <a16:creationId xmlns:a16="http://schemas.microsoft.com/office/drawing/2014/main" id="{BAA7C531-8BBA-40CA-BD9E-B766666E1254}"/>
                    </a:ext>
                  </a:extLst>
                </p:cNvPr>
                <p:cNvSpPr/>
                <p:nvPr/>
              </p:nvSpPr>
              <p:spPr>
                <a:xfrm>
                  <a:off x="27678" y="4305200"/>
                  <a:ext cx="3417582" cy="278603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正方形/長方形 51">
                  <a:extLst>
                    <a:ext uri="{FF2B5EF4-FFF2-40B4-BE49-F238E27FC236}">
                      <a16:creationId xmlns:a16="http://schemas.microsoft.com/office/drawing/2014/main" id="{5C3EE51D-5BF0-4B58-A719-DBB60724FEF1}"/>
                    </a:ext>
                  </a:extLst>
                </p:cNvPr>
                <p:cNvSpPr/>
                <p:nvPr/>
              </p:nvSpPr>
              <p:spPr>
                <a:xfrm>
                  <a:off x="-128009" y="6535758"/>
                  <a:ext cx="96185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400"/>
                    </a:lnSpc>
                    <a:defRPr/>
                  </a:pPr>
                  <a:r>
                    <a:rPr lang="ja-JP" altLang="en-US" sz="2800" dirty="0">
                      <a:solidFill>
                        <a:schemeClr val="dk1"/>
                      </a:solidFill>
                      <a:latin typeface="+mn-ea"/>
                    </a:rPr>
                    <a:t>①</a:t>
                  </a:r>
                  <a:endParaRPr lang="en-US" altLang="ja-JP" sz="2800" dirty="0">
                    <a:solidFill>
                      <a:schemeClr val="dk1"/>
                    </a:solidFill>
                    <a:latin typeface="+mn-ea"/>
                  </a:endParaRPr>
                </a:p>
              </p:txBody>
            </p:sp>
            <p:sp>
              <p:nvSpPr>
                <p:cNvPr id="67" name="乗算記号 66">
                  <a:extLst>
                    <a:ext uri="{FF2B5EF4-FFF2-40B4-BE49-F238E27FC236}">
                      <a16:creationId xmlns:a16="http://schemas.microsoft.com/office/drawing/2014/main" id="{CCE203F6-A5AE-4449-AF00-70BE305FC8A0}"/>
                    </a:ext>
                  </a:extLst>
                </p:cNvPr>
                <p:cNvSpPr/>
                <p:nvPr/>
              </p:nvSpPr>
              <p:spPr>
                <a:xfrm>
                  <a:off x="1958876" y="5394084"/>
                  <a:ext cx="1368152" cy="1345347"/>
                </a:xfrm>
                <a:prstGeom prst="mathMultiply">
                  <a:avLst>
                    <a:gd name="adj1" fmla="val 5180"/>
                  </a:avLst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91B0066-09B2-4583-8916-D9280CE289E2}"/>
              </a:ext>
            </a:extLst>
          </p:cNvPr>
          <p:cNvSpPr txBox="1"/>
          <p:nvPr/>
        </p:nvSpPr>
        <p:spPr>
          <a:xfrm>
            <a:off x="548680" y="2031975"/>
            <a:ext cx="216024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記載：飼養衛生管理者名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5D7BB00-8764-48DE-8314-BE1F9D3333B9}"/>
              </a:ext>
            </a:extLst>
          </p:cNvPr>
          <p:cNvSpPr txBox="1"/>
          <p:nvPr/>
        </p:nvSpPr>
        <p:spPr>
          <a:xfrm>
            <a:off x="620688" y="3904183"/>
            <a:ext cx="216024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記載：飼養衛生管理者名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C6F7505-2D61-4D8C-9356-5B965C56B5C8}"/>
              </a:ext>
            </a:extLst>
          </p:cNvPr>
          <p:cNvSpPr txBox="1"/>
          <p:nvPr/>
        </p:nvSpPr>
        <p:spPr>
          <a:xfrm>
            <a:off x="6165304" y="8735401"/>
            <a:ext cx="6480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1-2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72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F96951A-ABBD-4030-A84E-4B7C4F2C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1" y="3226435"/>
            <a:ext cx="3881576" cy="37389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9814" y="139480"/>
            <a:ext cx="5287061" cy="853993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海外からの肉製品の持込み禁止</a:t>
            </a:r>
          </a:p>
          <a:p>
            <a:endParaRPr lang="ja-JP" altLang="en-US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50D83A-E7F0-47E5-89B6-DD01D698ECB0}"/>
              </a:ext>
            </a:extLst>
          </p:cNvPr>
          <p:cNvSpPr/>
          <p:nvPr/>
        </p:nvSpPr>
        <p:spPr>
          <a:xfrm>
            <a:off x="207446" y="885071"/>
            <a:ext cx="65253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海外からの肉製品を日本に持ち込んではならない。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家畜保健衛生所から提供される資料や、農林水産省のＨＰ等を確認し、外国から、豚肉、ソーセージ、餃子等の食品</a:t>
            </a:r>
            <a:r>
              <a:rPr lang="ja-JP" altLang="en-US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を日本に持ち込み、または郵送を絶対に行なわない。</a:t>
            </a:r>
            <a:endParaRPr lang="en-US" altLang="ja-JP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は、定期的（毎月</a:t>
            </a:r>
            <a:r>
              <a:rPr lang="en-US" altLang="ja-JP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回）に、作業員と勉強会を行い、対策を徹底する。</a:t>
            </a:r>
            <a:endParaRPr lang="en-US" altLang="ja-JP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sz="2133" dirty="0">
              <a:solidFill>
                <a:schemeClr val="dk1"/>
              </a:solidFill>
              <a:latin typeface="+mn-ea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88E7128-A2AA-4508-93AC-E2F7060971E5}"/>
              </a:ext>
            </a:extLst>
          </p:cNvPr>
          <p:cNvGrpSpPr/>
          <p:nvPr/>
        </p:nvGrpSpPr>
        <p:grpSpPr>
          <a:xfrm>
            <a:off x="756124" y="6300192"/>
            <a:ext cx="5225358" cy="2704328"/>
            <a:chOff x="177423" y="4666814"/>
            <a:chExt cx="6241292" cy="389103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6365D42F-409D-4D91-AC8B-D6009E909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705" y="6442061"/>
              <a:ext cx="2731783" cy="1891235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F64576E5-0EF7-4A98-A993-AD7FC6BD9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9968" y="6442061"/>
              <a:ext cx="3038747" cy="21157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4181D6BE-117E-48A4-92A7-C281B172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7094" y="5045565"/>
              <a:ext cx="2111621" cy="1256447"/>
            </a:xfrm>
            <a:prstGeom prst="rect">
              <a:avLst/>
            </a:prstGeom>
          </p:spPr>
        </p:pic>
        <p:sp>
          <p:nvSpPr>
            <p:cNvPr id="9" name="矢印: 下カーブ 8">
              <a:extLst>
                <a:ext uri="{FF2B5EF4-FFF2-40B4-BE49-F238E27FC236}">
                  <a16:creationId xmlns:a16="http://schemas.microsoft.com/office/drawing/2014/main" id="{B15B9A60-0705-48EB-8767-FC79F0A68326}"/>
                </a:ext>
              </a:extLst>
            </p:cNvPr>
            <p:cNvSpPr/>
            <p:nvPr/>
          </p:nvSpPr>
          <p:spPr>
            <a:xfrm>
              <a:off x="2049816" y="5338817"/>
              <a:ext cx="2660303" cy="1068718"/>
            </a:xfrm>
            <a:prstGeom prst="curved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乗算記号 9">
              <a:extLst>
                <a:ext uri="{FF2B5EF4-FFF2-40B4-BE49-F238E27FC236}">
                  <a16:creationId xmlns:a16="http://schemas.microsoft.com/office/drawing/2014/main" id="{613AD91D-F2A4-464C-956C-872BF98F7B7A}"/>
                </a:ext>
              </a:extLst>
            </p:cNvPr>
            <p:cNvSpPr/>
            <p:nvPr/>
          </p:nvSpPr>
          <p:spPr>
            <a:xfrm>
              <a:off x="2564904" y="4666814"/>
              <a:ext cx="1368152" cy="1345347"/>
            </a:xfrm>
            <a:prstGeom prst="mathMultiply">
              <a:avLst>
                <a:gd name="adj1" fmla="val 1273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8" name="3D モデル 7" descr="飛行機">
                  <a:extLst>
                    <a:ext uri="{FF2B5EF4-FFF2-40B4-BE49-F238E27FC236}">
                      <a16:creationId xmlns:a16="http://schemas.microsoft.com/office/drawing/2014/main" id="{D1FD86AA-ECF3-4E92-865A-D1D4D45B2F2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48759698"/>
                    </p:ext>
                  </p:extLst>
                </p:nvPr>
              </p:nvGraphicFramePr>
              <p:xfrm rot="21324104">
                <a:off x="177423" y="5341108"/>
                <a:ext cx="2245362" cy="839992"/>
              </p:xfrm>
              <a:graphic>
                <a:graphicData uri="http://schemas.microsoft.com/office/drawing/2017/model3d">
                  <am3d:model3d r:embed="rId6">
                    <am3d:spPr>
                      <a:xfrm rot="21324104">
                        <a:off x="0" y="0"/>
                        <a:ext cx="2245362" cy="839992"/>
                      </a:xfrm>
                      <a:prstGeom prst="rect">
                        <a:avLst/>
                      </a:prstGeom>
                    </am3d:spPr>
                    <am3d:camera>
                      <am3d:pos x="0" y="0" z="63771892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474022" d="1000000"/>
                      <am3d:preTrans dx="0" dy="-5522222" dz="-5463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979045" ay="2506112" az="-662078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200034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8" name="3D モデル 7" descr="飛行機">
                  <a:extLst>
                    <a:ext uri="{FF2B5EF4-FFF2-40B4-BE49-F238E27FC236}">
                      <a16:creationId xmlns:a16="http://schemas.microsoft.com/office/drawing/2014/main" id="{D1FD86AA-ECF3-4E92-865A-D1D4D45B2F2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1324104">
                  <a:off x="756124" y="6768836"/>
                  <a:ext cx="1879870" cy="58380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165304" y="8754561"/>
            <a:ext cx="6480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1-3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角丸四角形 13">
            <a:extLst>
              <a:ext uri="{FF2B5EF4-FFF2-40B4-BE49-F238E27FC236}">
                <a16:creationId xmlns:a16="http://schemas.microsoft.com/office/drawing/2014/main" id="{985CED07-C437-4AA3-B243-200780B34EC7}"/>
              </a:ext>
            </a:extLst>
          </p:cNvPr>
          <p:cNvSpPr/>
          <p:nvPr/>
        </p:nvSpPr>
        <p:spPr>
          <a:xfrm>
            <a:off x="116632" y="810704"/>
            <a:ext cx="6666010" cy="2033104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ja-JP" altLang="en-US" sz="1867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E32C9EC-9E8E-4B4A-A46F-7DBDA07DB7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6346" y="3203848"/>
            <a:ext cx="1566926" cy="158483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3F597E6-1E45-4A7A-AD10-78966F1081BB}"/>
              </a:ext>
            </a:extLst>
          </p:cNvPr>
          <p:cNvSpPr/>
          <p:nvPr/>
        </p:nvSpPr>
        <p:spPr>
          <a:xfrm>
            <a:off x="218741" y="2843808"/>
            <a:ext cx="579224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https://www.maff.go.jp/j/syouan/douei/csf/traveler.html</a:t>
            </a: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34082D6-463B-4119-9D5D-0AE78B0D5703}"/>
              </a:ext>
            </a:extLst>
          </p:cNvPr>
          <p:cNvSpPr/>
          <p:nvPr/>
        </p:nvSpPr>
        <p:spPr>
          <a:xfrm>
            <a:off x="1276433" y="6694292"/>
            <a:ext cx="1584213" cy="322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5460987-61A4-434A-8E9F-E6810E6E1CE6}"/>
              </a:ext>
            </a:extLst>
          </p:cNvPr>
          <p:cNvCxnSpPr>
            <a:endCxn id="14" idx="3"/>
          </p:cNvCxnSpPr>
          <p:nvPr/>
        </p:nvCxnSpPr>
        <p:spPr>
          <a:xfrm flipH="1">
            <a:off x="2860646" y="6215030"/>
            <a:ext cx="1368115" cy="6403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CB02729-4784-4A03-BC4D-2040A2FDC8DC}"/>
              </a:ext>
            </a:extLst>
          </p:cNvPr>
          <p:cNvSpPr txBox="1"/>
          <p:nvPr/>
        </p:nvSpPr>
        <p:spPr>
          <a:xfrm>
            <a:off x="4221088" y="5785362"/>
            <a:ext cx="21384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クリック！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動物検疫所ＨＰへ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9F65132-14F5-4A55-8F49-7C2EF674BCC6}"/>
              </a:ext>
            </a:extLst>
          </p:cNvPr>
          <p:cNvSpPr txBox="1"/>
          <p:nvPr/>
        </p:nvSpPr>
        <p:spPr>
          <a:xfrm>
            <a:off x="548680" y="2123728"/>
            <a:ext cx="216024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記載：飼養衛生管理者名</a:t>
            </a:r>
          </a:p>
        </p:txBody>
      </p:sp>
    </p:spTree>
    <p:extLst>
      <p:ext uri="{BB962C8B-B14F-4D97-AF65-F5344CB8AC3E}">
        <p14:creationId xmlns:p14="http://schemas.microsoft.com/office/powerpoint/2010/main" val="166301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66328" y="126899"/>
            <a:ext cx="499086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海外渡航時及び帰国後の対策</a:t>
            </a:r>
            <a:endParaRPr lang="ja-JP" altLang="en-US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50D83A-E7F0-47E5-89B6-DD01D698ECB0}"/>
              </a:ext>
            </a:extLst>
          </p:cNvPr>
          <p:cNvSpPr/>
          <p:nvPr/>
        </p:nvSpPr>
        <p:spPr>
          <a:xfrm>
            <a:off x="257201" y="841367"/>
            <a:ext cx="6525343" cy="405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原則、ＡＳＦや口蹄疫等が発生している地域へは渡航しない。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最新の発生地域は、農林水産省ウェブサイトを確認する。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渡航先では、絶対に畜産関係施設に立ち寄らない。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帰国後１週間は、自農場を含め他の畜産施設等に絶対に立ち入らない。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止むを得ない事情により海外へ渡航する際は、事前に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へ報告する。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海外渡航暦は、１年間必ず記録に残す。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は、定期的（毎月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回）に、作業員と勉強会を行い、対応を徹底する。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　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165304" y="8754561"/>
            <a:ext cx="6480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1-4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角丸四角形 13">
            <a:extLst>
              <a:ext uri="{FF2B5EF4-FFF2-40B4-BE49-F238E27FC236}">
                <a16:creationId xmlns:a16="http://schemas.microsoft.com/office/drawing/2014/main" id="{78FF0CE1-2780-4255-B688-88FF7E870B1F}"/>
              </a:ext>
            </a:extLst>
          </p:cNvPr>
          <p:cNvSpPr/>
          <p:nvPr/>
        </p:nvSpPr>
        <p:spPr>
          <a:xfrm>
            <a:off x="91440" y="913805"/>
            <a:ext cx="6694553" cy="3747013"/>
          </a:xfrm>
          <a:prstGeom prst="roundRect">
            <a:avLst>
              <a:gd name="adj" fmla="val 4449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A8C8270-E0A0-4DD2-92B0-1A27ECA5CF7B}"/>
              </a:ext>
            </a:extLst>
          </p:cNvPr>
          <p:cNvGrpSpPr/>
          <p:nvPr/>
        </p:nvGrpSpPr>
        <p:grpSpPr>
          <a:xfrm>
            <a:off x="427382" y="5099754"/>
            <a:ext cx="6430618" cy="3697663"/>
            <a:chOff x="427382" y="4376181"/>
            <a:chExt cx="6430618" cy="3697663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69B8AA0-6692-4022-9B7B-43BA1B8D626B}"/>
                </a:ext>
              </a:extLst>
            </p:cNvPr>
            <p:cNvSpPr/>
            <p:nvPr/>
          </p:nvSpPr>
          <p:spPr>
            <a:xfrm>
              <a:off x="636691" y="4851900"/>
              <a:ext cx="62213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dirty="0"/>
                <a:t>https://www.maff.go.jp/j/syouan/douei/katiku_yobo/k_fmd/</a:t>
              </a:r>
              <a:endParaRPr lang="ja-JP" altLang="en-US" sz="1200" dirty="0"/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0B01FCE2-B2F2-43C3-9857-0ECC53454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3176" y="4376181"/>
              <a:ext cx="995066" cy="1000752"/>
            </a:xfrm>
            <a:prstGeom prst="rect">
              <a:avLst/>
            </a:prstGeom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ACEFBCA-5F81-4D6E-A45F-45A1E14FD148}"/>
                </a:ext>
              </a:extLst>
            </p:cNvPr>
            <p:cNvSpPr/>
            <p:nvPr/>
          </p:nvSpPr>
          <p:spPr>
            <a:xfrm>
              <a:off x="666427" y="6243790"/>
              <a:ext cx="520579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dirty="0"/>
                <a:t>https://www.maff.go.jp/j/syouan/douei/asf.html</a:t>
              </a:r>
              <a:endParaRPr lang="ja-JP" altLang="en-US" sz="1200" dirty="0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427E1659-B8AB-4B79-9125-09F903531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3176" y="5734884"/>
              <a:ext cx="995067" cy="1017811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E172317-5F1E-4A86-A1C0-C2E038516DC8}"/>
                </a:ext>
              </a:extLst>
            </p:cNvPr>
            <p:cNvSpPr/>
            <p:nvPr/>
          </p:nvSpPr>
          <p:spPr>
            <a:xfrm>
              <a:off x="666427" y="7570326"/>
              <a:ext cx="53285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dirty="0"/>
                <a:t>https://www.maff.go.jp/j/syouan/douei/csf/qanda.html</a:t>
              </a:r>
              <a:endParaRPr lang="ja-JP" altLang="en-US" sz="1200" dirty="0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755EBFF-95AE-42DA-A9CD-90C93ECF7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3176" y="7084275"/>
              <a:ext cx="995066" cy="989569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F981EB9-E27C-4940-931A-7A676A7DE8A5}"/>
                </a:ext>
              </a:extLst>
            </p:cNvPr>
            <p:cNvSpPr txBox="1"/>
            <p:nvPr/>
          </p:nvSpPr>
          <p:spPr>
            <a:xfrm>
              <a:off x="427382" y="4473703"/>
              <a:ext cx="4297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■口蹄疫に関する情報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E07F0ED-3C91-4F3C-BE5B-9041E3539FA7}"/>
                </a:ext>
              </a:extLst>
            </p:cNvPr>
            <p:cNvSpPr txBox="1"/>
            <p:nvPr/>
          </p:nvSpPr>
          <p:spPr>
            <a:xfrm>
              <a:off x="427382" y="5853936"/>
              <a:ext cx="4297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</a:t>
              </a:r>
              <a:r>
                <a:rPr lang="en-US" altLang="ja-JP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ASF</a:t>
              </a:r>
              <a:r>
                <a:rPr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（アフリカ豚熱）</a:t>
              </a:r>
              <a:r>
                <a:rPr kumimoji="1"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に関する情報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767CE891-7863-4A0A-998A-7CC3992D5C4C}"/>
                </a:ext>
              </a:extLst>
            </p:cNvPr>
            <p:cNvSpPr txBox="1"/>
            <p:nvPr/>
          </p:nvSpPr>
          <p:spPr>
            <a:xfrm>
              <a:off x="427382" y="7168068"/>
              <a:ext cx="4297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</a:t>
              </a:r>
              <a:r>
                <a:rPr lang="en-US" altLang="ja-JP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CSF</a:t>
              </a:r>
              <a:r>
                <a:rPr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（豚熱）</a:t>
              </a:r>
              <a:r>
                <a:rPr kumimoji="1"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に関する情報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18C2804-861A-41B3-9B50-574F4EC43F5C}"/>
              </a:ext>
            </a:extLst>
          </p:cNvPr>
          <p:cNvSpPr txBox="1"/>
          <p:nvPr/>
        </p:nvSpPr>
        <p:spPr>
          <a:xfrm>
            <a:off x="692696" y="3328119"/>
            <a:ext cx="216024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記載：飼養衛生管理者名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6153BAE-44D4-4534-9EAD-0B86EF7ACA27}"/>
              </a:ext>
            </a:extLst>
          </p:cNvPr>
          <p:cNvSpPr txBox="1"/>
          <p:nvPr/>
        </p:nvSpPr>
        <p:spPr>
          <a:xfrm>
            <a:off x="764704" y="3923928"/>
            <a:ext cx="216024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記載：飼養衛生管理者名</a:t>
            </a:r>
          </a:p>
        </p:txBody>
      </p:sp>
    </p:spTree>
    <p:extLst>
      <p:ext uri="{BB962C8B-B14F-4D97-AF65-F5344CB8AC3E}">
        <p14:creationId xmlns:p14="http://schemas.microsoft.com/office/powerpoint/2010/main" val="356648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37791" y="-108520"/>
            <a:ext cx="6741369" cy="853993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農場内への不適切な物品の持込み禁止及び工具、機材等を農場内へ持ち込まないための取組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50D83A-E7F0-47E5-89B6-DD01D698ECB0}"/>
              </a:ext>
            </a:extLst>
          </p:cNvPr>
          <p:cNvSpPr/>
          <p:nvPr/>
        </p:nvSpPr>
        <p:spPr>
          <a:xfrm>
            <a:off x="166328" y="1475656"/>
            <a:ext cx="6525343" cy="651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病原体の侵入要因となるため、不適切な物品（他の畜産関係施設等で使用した物品や海外で使用した衣服等）は持ち込まない。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畜舎や関連設備の修繕に係る工具、機材等は農場に備えつける。</a:t>
            </a:r>
          </a:p>
          <a:p>
            <a:pPr>
              <a:lnSpc>
                <a:spcPts val="2400"/>
              </a:lnSpc>
              <a:defRPr/>
            </a:pP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やむを得ず、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衛生管理区域に持ち込む際、消毒を行う。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物品の消毒方法は、添付の作業手順に従う。</a:t>
            </a:r>
          </a:p>
          <a:p>
            <a:pPr>
              <a:lnSpc>
                <a:spcPts val="2400"/>
              </a:lnSpc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持ち込んだ際は、農場備え付けの物品持込み台帳にその都度記帳する。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畜舎や関連設備の修繕に係る工具・機材等は、使用後、衛生管理区域内の所定の場所に保管し、衛生管理区域外へ持ち出さないようにする。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衛生管理区域内に保管する工具・機材等は、備品台帳に記録し、原則、毎月１回　　　　　　　　　　に備品台帳と現物をと都合確認する。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dirty="0">
              <a:solidFill>
                <a:schemeClr val="bg1">
                  <a:lumMod val="8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は、定期的（毎月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回）に、従業員と勉強会を行い、対応を徹底する。　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165304" y="8748464"/>
            <a:ext cx="6480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1-5</a:t>
            </a:r>
          </a:p>
        </p:txBody>
      </p:sp>
      <p:sp>
        <p:nvSpPr>
          <p:cNvPr id="27" name="角丸四角形 13">
            <a:extLst>
              <a:ext uri="{FF2B5EF4-FFF2-40B4-BE49-F238E27FC236}">
                <a16:creationId xmlns:a16="http://schemas.microsoft.com/office/drawing/2014/main" id="{78FF0CE1-2780-4255-B688-88FF7E870B1F}"/>
              </a:ext>
            </a:extLst>
          </p:cNvPr>
          <p:cNvSpPr/>
          <p:nvPr/>
        </p:nvSpPr>
        <p:spPr>
          <a:xfrm>
            <a:off x="121704" y="1259632"/>
            <a:ext cx="6619664" cy="6984776"/>
          </a:xfrm>
          <a:prstGeom prst="roundRect">
            <a:avLst>
              <a:gd name="adj" fmla="val 3905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041D2E-E32F-42DD-8B4A-F5AE85736AB4}"/>
              </a:ext>
            </a:extLst>
          </p:cNvPr>
          <p:cNvSpPr txBox="1"/>
          <p:nvPr/>
        </p:nvSpPr>
        <p:spPr>
          <a:xfrm>
            <a:off x="620688" y="7308304"/>
            <a:ext cx="216024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記載：飼養衛生管理者名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47FF33-E22E-407B-829F-2A9A1A6361F3}"/>
              </a:ext>
            </a:extLst>
          </p:cNvPr>
          <p:cNvSpPr txBox="1"/>
          <p:nvPr/>
        </p:nvSpPr>
        <p:spPr>
          <a:xfrm>
            <a:off x="2132856" y="6424463"/>
            <a:ext cx="1944216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記載：第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月曜日等</a:t>
            </a:r>
          </a:p>
        </p:txBody>
      </p:sp>
    </p:spTree>
    <p:extLst>
      <p:ext uri="{BB962C8B-B14F-4D97-AF65-F5344CB8AC3E}">
        <p14:creationId xmlns:p14="http://schemas.microsoft.com/office/powerpoint/2010/main" val="289132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66328" y="48427"/>
            <a:ext cx="4990864" cy="853993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愛玩動物の飼育禁止</a:t>
            </a:r>
          </a:p>
          <a:p>
            <a:endParaRPr lang="ja-JP" altLang="en-US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50D83A-E7F0-47E5-89B6-DD01D698ECB0}"/>
              </a:ext>
            </a:extLst>
          </p:cNvPr>
          <p:cNvSpPr/>
          <p:nvPr/>
        </p:nvSpPr>
        <p:spPr>
          <a:xfrm>
            <a:off x="257201" y="841367"/>
            <a:ext cx="6525343" cy="405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犬や猫を衛生管理区域内で飼育してはならいない。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犬や猫が衛生管理区域内に侵入しないよう区域外で餌やりをする。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散歩時等、衛生管理区域を通過する場合は、肢等の洗浄及び消毒を行ってから、衛生管理区域に入場する。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400"/>
              </a:lnSpc>
              <a:buFont typeface="HG丸ｺﾞｼｯｸM-PRO" panose="020F0600000000000000" pitchFamily="50" charset="-128"/>
              <a:buChar char="○"/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は、定期的（毎月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回）に、従業員と勉強会を行い、対応を徹底する。　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　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165304" y="8754561"/>
            <a:ext cx="6480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1-6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角丸四角形 13">
            <a:extLst>
              <a:ext uri="{FF2B5EF4-FFF2-40B4-BE49-F238E27FC236}">
                <a16:creationId xmlns:a16="http://schemas.microsoft.com/office/drawing/2014/main" id="{78FF0CE1-2780-4255-B688-88FF7E870B1F}"/>
              </a:ext>
            </a:extLst>
          </p:cNvPr>
          <p:cNvSpPr/>
          <p:nvPr/>
        </p:nvSpPr>
        <p:spPr>
          <a:xfrm>
            <a:off x="75456" y="913805"/>
            <a:ext cx="6710537" cy="3658195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356632-561B-40E2-9E00-80C1D8FDDE62}"/>
              </a:ext>
            </a:extLst>
          </p:cNvPr>
          <p:cNvSpPr txBox="1"/>
          <p:nvPr/>
        </p:nvSpPr>
        <p:spPr>
          <a:xfrm>
            <a:off x="764704" y="3635896"/>
            <a:ext cx="216024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記載：飼養衛生管理者名</a:t>
            </a:r>
          </a:p>
        </p:txBody>
      </p:sp>
    </p:spTree>
    <p:extLst>
      <p:ext uri="{BB962C8B-B14F-4D97-AF65-F5344CB8AC3E}">
        <p14:creationId xmlns:p14="http://schemas.microsoft.com/office/powerpoint/2010/main" val="311649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4624" y="59812"/>
            <a:ext cx="6710537" cy="853993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外国人作業員への飼養衛生管理基準の周知徹底</a:t>
            </a:r>
          </a:p>
          <a:p>
            <a:endParaRPr lang="ja-JP" altLang="en-US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50D83A-E7F0-47E5-89B6-DD01D698ECB0}"/>
              </a:ext>
            </a:extLst>
          </p:cNvPr>
          <p:cNvSpPr/>
          <p:nvPr/>
        </p:nvSpPr>
        <p:spPr>
          <a:xfrm>
            <a:off x="257201" y="913805"/>
            <a:ext cx="6525343" cy="805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○定期的（毎月１回）に、飼養衛生管理基準の勉強会を実施する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こと。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飼養衛生管理基準周知用ポスター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（日本語、英語、中国語、韓国語）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ts val="2400"/>
              </a:lnSpc>
              <a:defRPr/>
            </a:pP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https://www.maff.go.jp/j/syouan/douei/katiku_yobo/k_shiyou/attach/pdf/index-16.pdf</a:t>
            </a:r>
          </a:p>
          <a:p>
            <a:pPr>
              <a:lnSpc>
                <a:spcPts val="2400"/>
              </a:lnSpc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（日本語、英語、タイ語、ベトナム語）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ts val="2400"/>
              </a:lnSpc>
              <a:defRPr/>
            </a:pP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https://www.maff.go.jp/j/syouan/douei/katiku_yobo/k_shiyou/attach/pdf/index-17.pd</a:t>
            </a:r>
          </a:p>
          <a:p>
            <a:pPr>
              <a:lnSpc>
                <a:spcPts val="2400"/>
              </a:lnSpc>
              <a:defRPr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○母国から肉製品等の持込みや国際郵便等による受け取りを行な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わないこと。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○過去４ヵ月以内に海外で使用した衣服や靴を、飼養衛生管理区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域に持ち込まないこと。やむを得ず、持ち込む場合は、事前に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洗浄・消毒を行うこと。飼養衛生管理責任者は、確実に洗浄・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消毒が行われているかを確認すること。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　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165304" y="8754561"/>
            <a:ext cx="6480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1-7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角丸四角形 13">
            <a:extLst>
              <a:ext uri="{FF2B5EF4-FFF2-40B4-BE49-F238E27FC236}">
                <a16:creationId xmlns:a16="http://schemas.microsoft.com/office/drawing/2014/main" id="{78FF0CE1-2780-4255-B688-88FF7E870B1F}"/>
              </a:ext>
            </a:extLst>
          </p:cNvPr>
          <p:cNvSpPr/>
          <p:nvPr/>
        </p:nvSpPr>
        <p:spPr>
          <a:xfrm>
            <a:off x="75456" y="913805"/>
            <a:ext cx="6710537" cy="7690643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0F6BC7C-DEC6-4A7E-9788-435FC27FE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240" y="3131840"/>
            <a:ext cx="911972" cy="9346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7853BD6-5BF4-40E3-8E33-230F5ADE5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240" y="4644008"/>
            <a:ext cx="911971" cy="93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7828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8180</TotalTime>
  <Words>1305</Words>
  <Application>Microsoft Office PowerPoint</Application>
  <PresentationFormat>画面に合わせる (4:3)</PresentationFormat>
  <Paragraphs>133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HG丸ｺﾞｼｯｸM-PRO</vt:lpstr>
      <vt:lpstr>ＭＳ Ｐゴシック</vt:lpstr>
      <vt:lpstr>Arial</vt:lpstr>
      <vt:lpstr>Calibri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岩永 俊一</dc:creator>
  <cp:lastModifiedBy>藤岡 芳幸</cp:lastModifiedBy>
  <cp:revision>45</cp:revision>
  <cp:lastPrinted>2021-02-18T08:00:02Z</cp:lastPrinted>
  <dcterms:created xsi:type="dcterms:W3CDTF">2018-07-17T05:28:53Z</dcterms:created>
  <dcterms:modified xsi:type="dcterms:W3CDTF">2021-02-18T08:01:09Z</dcterms:modified>
</cp:coreProperties>
</file>