
<file path=[Content_Types].xml><?xml version="1.0" encoding="utf-8"?>
<Types xmlns="http://schemas.openxmlformats.org/package/2006/content-types">
  <Default Extension="emf" ContentType="image/x-emf"/>
  <Default Extension="glb" ContentType="model/gltf.binary"/>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0" r:id="rId2"/>
    <p:sldId id="314" r:id="rId3"/>
    <p:sldId id="306" r:id="rId4"/>
    <p:sldId id="257" r:id="rId5"/>
    <p:sldId id="292" r:id="rId6"/>
    <p:sldId id="311" r:id="rId7"/>
    <p:sldId id="312" r:id="rId8"/>
    <p:sldId id="300" r:id="rId9"/>
    <p:sldId id="295" r:id="rId10"/>
    <p:sldId id="316" r:id="rId11"/>
    <p:sldId id="281" r:id="rId12"/>
    <p:sldId id="282" r:id="rId13"/>
    <p:sldId id="280" r:id="rId14"/>
    <p:sldId id="260" r:id="rId15"/>
    <p:sldId id="317" r:id="rId16"/>
    <p:sldId id="319" r:id="rId17"/>
    <p:sldId id="303" r:id="rId18"/>
  </p:sldIdLst>
  <p:sldSz cx="6858000" cy="9144000" type="screen4x3"/>
  <p:notesSz cx="6807200" cy="9939338"/>
  <p:defaultTextStyle>
    <a:defPPr>
      <a:defRPr lang="ja-JP"/>
    </a:defPPr>
    <a:lvl1pPr marL="0" algn="l" defTabSz="856610" rtl="0" eaLnBrk="1" latinLnBrk="0" hangingPunct="1">
      <a:defRPr kumimoji="1" sz="1700" kern="1200">
        <a:solidFill>
          <a:schemeClr val="tx1"/>
        </a:solidFill>
        <a:latin typeface="+mn-lt"/>
        <a:ea typeface="+mn-ea"/>
        <a:cs typeface="+mn-cs"/>
      </a:defRPr>
    </a:lvl1pPr>
    <a:lvl2pPr marL="428305" algn="l" defTabSz="856610" rtl="0" eaLnBrk="1" latinLnBrk="0" hangingPunct="1">
      <a:defRPr kumimoji="1" sz="1700" kern="1200">
        <a:solidFill>
          <a:schemeClr val="tx1"/>
        </a:solidFill>
        <a:latin typeface="+mn-lt"/>
        <a:ea typeface="+mn-ea"/>
        <a:cs typeface="+mn-cs"/>
      </a:defRPr>
    </a:lvl2pPr>
    <a:lvl3pPr marL="856610" algn="l" defTabSz="856610" rtl="0" eaLnBrk="1" latinLnBrk="0" hangingPunct="1">
      <a:defRPr kumimoji="1" sz="1700" kern="1200">
        <a:solidFill>
          <a:schemeClr val="tx1"/>
        </a:solidFill>
        <a:latin typeface="+mn-lt"/>
        <a:ea typeface="+mn-ea"/>
        <a:cs typeface="+mn-cs"/>
      </a:defRPr>
    </a:lvl3pPr>
    <a:lvl4pPr marL="1284915" algn="l" defTabSz="856610" rtl="0" eaLnBrk="1" latinLnBrk="0" hangingPunct="1">
      <a:defRPr kumimoji="1" sz="1700" kern="1200">
        <a:solidFill>
          <a:schemeClr val="tx1"/>
        </a:solidFill>
        <a:latin typeface="+mn-lt"/>
        <a:ea typeface="+mn-ea"/>
        <a:cs typeface="+mn-cs"/>
      </a:defRPr>
    </a:lvl4pPr>
    <a:lvl5pPr marL="1713220" algn="l" defTabSz="856610" rtl="0" eaLnBrk="1" latinLnBrk="0" hangingPunct="1">
      <a:defRPr kumimoji="1" sz="1700" kern="1200">
        <a:solidFill>
          <a:schemeClr val="tx1"/>
        </a:solidFill>
        <a:latin typeface="+mn-lt"/>
        <a:ea typeface="+mn-ea"/>
        <a:cs typeface="+mn-cs"/>
      </a:defRPr>
    </a:lvl5pPr>
    <a:lvl6pPr marL="2141525" algn="l" defTabSz="856610" rtl="0" eaLnBrk="1" latinLnBrk="0" hangingPunct="1">
      <a:defRPr kumimoji="1" sz="1700" kern="1200">
        <a:solidFill>
          <a:schemeClr val="tx1"/>
        </a:solidFill>
        <a:latin typeface="+mn-lt"/>
        <a:ea typeface="+mn-ea"/>
        <a:cs typeface="+mn-cs"/>
      </a:defRPr>
    </a:lvl6pPr>
    <a:lvl7pPr marL="2569830" algn="l" defTabSz="856610" rtl="0" eaLnBrk="1" latinLnBrk="0" hangingPunct="1">
      <a:defRPr kumimoji="1" sz="1700" kern="1200">
        <a:solidFill>
          <a:schemeClr val="tx1"/>
        </a:solidFill>
        <a:latin typeface="+mn-lt"/>
        <a:ea typeface="+mn-ea"/>
        <a:cs typeface="+mn-cs"/>
      </a:defRPr>
    </a:lvl7pPr>
    <a:lvl8pPr marL="2998135" algn="l" defTabSz="856610" rtl="0" eaLnBrk="1" latinLnBrk="0" hangingPunct="1">
      <a:defRPr kumimoji="1" sz="1700" kern="1200">
        <a:solidFill>
          <a:schemeClr val="tx1"/>
        </a:solidFill>
        <a:latin typeface="+mn-lt"/>
        <a:ea typeface="+mn-ea"/>
        <a:cs typeface="+mn-cs"/>
      </a:defRPr>
    </a:lvl8pPr>
    <a:lvl9pPr marL="3426440" algn="l" defTabSz="856610" rtl="0" eaLnBrk="1" latinLnBrk="0" hangingPunct="1">
      <a:defRPr kumimoji="1"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宅　秀隆" initials="三宅　秀隆" lastIdx="1" clrIdx="0">
    <p:extLst>
      <p:ext uri="{19B8F6BF-5375-455C-9EA6-DF929625EA0E}">
        <p15:presenceInfo xmlns:p15="http://schemas.microsoft.com/office/powerpoint/2012/main" userId="S::hidetaka_miyake460@maff.go.jp::a2587125-3f3b-45ae-bb8d-3e0abf637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2083" autoAdjust="0"/>
  </p:normalViewPr>
  <p:slideViewPr>
    <p:cSldViewPr>
      <p:cViewPr varScale="1">
        <p:scale>
          <a:sx n="79" d="100"/>
          <a:sy n="79" d="100"/>
        </p:scale>
        <p:origin x="726" y="9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2" d="100"/>
          <a:sy n="52" d="100"/>
        </p:scale>
        <p:origin x="-2892"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6" cy="496967"/>
          </a:xfrm>
          <a:prstGeom prst="rect">
            <a:avLst/>
          </a:prstGeom>
        </p:spPr>
        <p:txBody>
          <a:bodyPr vert="horz" lIns="92227" tIns="46113" rIns="92227"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2227" tIns="46113" rIns="92227" bIns="46113" rtlCol="0"/>
          <a:lstStyle>
            <a:lvl1pPr algn="r">
              <a:defRPr sz="1200"/>
            </a:lvl1pPr>
          </a:lstStyle>
          <a:p>
            <a:fld id="{3ED6EF41-D272-4925-8C27-870F13DD05DC}" type="datetimeFigureOut">
              <a:rPr kumimoji="1" lang="ja-JP" altLang="en-US" smtClean="0"/>
              <a:t>2021/7/1</a:t>
            </a:fld>
            <a:endParaRPr kumimoji="1" lang="ja-JP" altLang="en-US"/>
          </a:p>
        </p:txBody>
      </p:sp>
      <p:sp>
        <p:nvSpPr>
          <p:cNvPr id="4" name="スライド イメージ プレースホルダー 3"/>
          <p:cNvSpPr>
            <a:spLocks noGrp="1" noRot="1" noChangeAspect="1"/>
          </p:cNvSpPr>
          <p:nvPr>
            <p:ph type="sldImg" idx="2"/>
          </p:nvPr>
        </p:nvSpPr>
        <p:spPr>
          <a:xfrm>
            <a:off x="2005013" y="744538"/>
            <a:ext cx="2797175" cy="3729037"/>
          </a:xfrm>
          <a:prstGeom prst="rect">
            <a:avLst/>
          </a:prstGeom>
          <a:noFill/>
          <a:ln w="12700">
            <a:solidFill>
              <a:prstClr val="black"/>
            </a:solidFill>
          </a:ln>
        </p:spPr>
        <p:txBody>
          <a:bodyPr vert="horz" lIns="92227" tIns="46113" rIns="92227" bIns="46113"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27" tIns="46113" rIns="92227"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7"/>
            <a:ext cx="2949786" cy="496967"/>
          </a:xfrm>
          <a:prstGeom prst="rect">
            <a:avLst/>
          </a:prstGeom>
        </p:spPr>
        <p:txBody>
          <a:bodyPr vert="horz" lIns="92227" tIns="46113" rIns="92227"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2227" tIns="46113" rIns="92227" bIns="46113" rtlCol="0" anchor="b"/>
          <a:lstStyle>
            <a:lvl1pPr algn="r">
              <a:defRPr sz="1200"/>
            </a:lvl1pPr>
          </a:lstStyle>
          <a:p>
            <a:fld id="{EB1A2BD6-3A33-455F-9D55-A0706420444C}" type="slidenum">
              <a:rPr kumimoji="1" lang="ja-JP" altLang="en-US" smtClean="0"/>
              <a:t>‹#›</a:t>
            </a:fld>
            <a:endParaRPr kumimoji="1" lang="ja-JP" altLang="en-US"/>
          </a:p>
        </p:txBody>
      </p:sp>
    </p:spTree>
    <p:extLst>
      <p:ext uri="{BB962C8B-B14F-4D97-AF65-F5344CB8AC3E}">
        <p14:creationId xmlns:p14="http://schemas.microsoft.com/office/powerpoint/2010/main" val="3412025616"/>
      </p:ext>
    </p:extLst>
  </p:cSld>
  <p:clrMap bg1="lt1" tx1="dk1" bg2="lt2" tx2="dk2" accent1="accent1" accent2="accent2" accent3="accent3" accent4="accent4" accent5="accent5" accent6="accent6" hlink="hlink" folHlink="folHlink"/>
  <p:notesStyle>
    <a:lvl1pPr marL="0" algn="l" defTabSz="856610" rtl="0" eaLnBrk="1" latinLnBrk="0" hangingPunct="1">
      <a:defRPr kumimoji="1" sz="1100" kern="1200">
        <a:solidFill>
          <a:schemeClr val="tx1"/>
        </a:solidFill>
        <a:latin typeface="+mn-lt"/>
        <a:ea typeface="+mn-ea"/>
        <a:cs typeface="+mn-cs"/>
      </a:defRPr>
    </a:lvl1pPr>
    <a:lvl2pPr marL="428305" algn="l" defTabSz="856610" rtl="0" eaLnBrk="1" latinLnBrk="0" hangingPunct="1">
      <a:defRPr kumimoji="1" sz="1100" kern="1200">
        <a:solidFill>
          <a:schemeClr val="tx1"/>
        </a:solidFill>
        <a:latin typeface="+mn-lt"/>
        <a:ea typeface="+mn-ea"/>
        <a:cs typeface="+mn-cs"/>
      </a:defRPr>
    </a:lvl2pPr>
    <a:lvl3pPr marL="856610" algn="l" defTabSz="856610" rtl="0" eaLnBrk="1" latinLnBrk="0" hangingPunct="1">
      <a:defRPr kumimoji="1" sz="1100" kern="1200">
        <a:solidFill>
          <a:schemeClr val="tx1"/>
        </a:solidFill>
        <a:latin typeface="+mn-lt"/>
        <a:ea typeface="+mn-ea"/>
        <a:cs typeface="+mn-cs"/>
      </a:defRPr>
    </a:lvl3pPr>
    <a:lvl4pPr marL="1284915" algn="l" defTabSz="856610" rtl="0" eaLnBrk="1" latinLnBrk="0" hangingPunct="1">
      <a:defRPr kumimoji="1" sz="1100" kern="1200">
        <a:solidFill>
          <a:schemeClr val="tx1"/>
        </a:solidFill>
        <a:latin typeface="+mn-lt"/>
        <a:ea typeface="+mn-ea"/>
        <a:cs typeface="+mn-cs"/>
      </a:defRPr>
    </a:lvl4pPr>
    <a:lvl5pPr marL="1713220" algn="l" defTabSz="856610" rtl="0" eaLnBrk="1" latinLnBrk="0" hangingPunct="1">
      <a:defRPr kumimoji="1" sz="1100" kern="1200">
        <a:solidFill>
          <a:schemeClr val="tx1"/>
        </a:solidFill>
        <a:latin typeface="+mn-lt"/>
        <a:ea typeface="+mn-ea"/>
        <a:cs typeface="+mn-cs"/>
      </a:defRPr>
    </a:lvl5pPr>
    <a:lvl6pPr marL="2141525" algn="l" defTabSz="856610" rtl="0" eaLnBrk="1" latinLnBrk="0" hangingPunct="1">
      <a:defRPr kumimoji="1" sz="1100" kern="1200">
        <a:solidFill>
          <a:schemeClr val="tx1"/>
        </a:solidFill>
        <a:latin typeface="+mn-lt"/>
        <a:ea typeface="+mn-ea"/>
        <a:cs typeface="+mn-cs"/>
      </a:defRPr>
    </a:lvl6pPr>
    <a:lvl7pPr marL="2569830" algn="l" defTabSz="856610" rtl="0" eaLnBrk="1" latinLnBrk="0" hangingPunct="1">
      <a:defRPr kumimoji="1" sz="1100" kern="1200">
        <a:solidFill>
          <a:schemeClr val="tx1"/>
        </a:solidFill>
        <a:latin typeface="+mn-lt"/>
        <a:ea typeface="+mn-ea"/>
        <a:cs typeface="+mn-cs"/>
      </a:defRPr>
    </a:lvl7pPr>
    <a:lvl8pPr marL="2998135" algn="l" defTabSz="856610" rtl="0" eaLnBrk="1" latinLnBrk="0" hangingPunct="1">
      <a:defRPr kumimoji="1" sz="1100" kern="1200">
        <a:solidFill>
          <a:schemeClr val="tx1"/>
        </a:solidFill>
        <a:latin typeface="+mn-lt"/>
        <a:ea typeface="+mn-ea"/>
        <a:cs typeface="+mn-cs"/>
      </a:defRPr>
    </a:lvl8pPr>
    <a:lvl9pPr marL="3426440" algn="l" defTabSz="856610"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8</a:t>
            </a:fld>
            <a:endParaRPr kumimoji="1" lang="ja-JP" altLang="en-US"/>
          </a:p>
        </p:txBody>
      </p:sp>
    </p:spTree>
    <p:extLst>
      <p:ext uri="{BB962C8B-B14F-4D97-AF65-F5344CB8AC3E}">
        <p14:creationId xmlns:p14="http://schemas.microsoft.com/office/powerpoint/2010/main" val="13212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9</a:t>
            </a:fld>
            <a:endParaRPr kumimoji="1" lang="ja-JP" altLang="en-US"/>
          </a:p>
        </p:txBody>
      </p:sp>
    </p:spTree>
    <p:extLst>
      <p:ext uri="{BB962C8B-B14F-4D97-AF65-F5344CB8AC3E}">
        <p14:creationId xmlns:p14="http://schemas.microsoft.com/office/powerpoint/2010/main" val="64927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11</a:t>
            </a:fld>
            <a:endParaRPr kumimoji="1" lang="ja-JP" altLang="en-US"/>
          </a:p>
        </p:txBody>
      </p:sp>
    </p:spTree>
    <p:extLst>
      <p:ext uri="{BB962C8B-B14F-4D97-AF65-F5344CB8AC3E}">
        <p14:creationId xmlns:p14="http://schemas.microsoft.com/office/powerpoint/2010/main" val="3075913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12</a:t>
            </a:fld>
            <a:endParaRPr kumimoji="1" lang="ja-JP" altLang="en-US"/>
          </a:p>
        </p:txBody>
      </p:sp>
    </p:spTree>
    <p:extLst>
      <p:ext uri="{BB962C8B-B14F-4D97-AF65-F5344CB8AC3E}">
        <p14:creationId xmlns:p14="http://schemas.microsoft.com/office/powerpoint/2010/main" val="308418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13</a:t>
            </a:fld>
            <a:endParaRPr kumimoji="1" lang="ja-JP" altLang="en-US"/>
          </a:p>
        </p:txBody>
      </p:sp>
    </p:spTree>
    <p:extLst>
      <p:ext uri="{BB962C8B-B14F-4D97-AF65-F5344CB8AC3E}">
        <p14:creationId xmlns:p14="http://schemas.microsoft.com/office/powerpoint/2010/main" val="411536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15</a:t>
            </a:fld>
            <a:endParaRPr kumimoji="1" lang="ja-JP" altLang="en-US"/>
          </a:p>
        </p:txBody>
      </p:sp>
    </p:spTree>
    <p:extLst>
      <p:ext uri="{BB962C8B-B14F-4D97-AF65-F5344CB8AC3E}">
        <p14:creationId xmlns:p14="http://schemas.microsoft.com/office/powerpoint/2010/main" val="1389365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16</a:t>
            </a:fld>
            <a:endParaRPr kumimoji="1" lang="ja-JP" altLang="en-US"/>
          </a:p>
        </p:txBody>
      </p:sp>
    </p:spTree>
    <p:extLst>
      <p:ext uri="{BB962C8B-B14F-4D97-AF65-F5344CB8AC3E}">
        <p14:creationId xmlns:p14="http://schemas.microsoft.com/office/powerpoint/2010/main" val="383891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05013" y="744538"/>
            <a:ext cx="2797175"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B1A2BD6-3A33-455F-9D55-A0706420444C}" type="slidenum">
              <a:rPr kumimoji="1" lang="ja-JP" altLang="en-US" smtClean="0"/>
              <a:t>17</a:t>
            </a:fld>
            <a:endParaRPr kumimoji="1" lang="ja-JP" altLang="en-US"/>
          </a:p>
        </p:txBody>
      </p:sp>
    </p:spTree>
    <p:extLst>
      <p:ext uri="{BB962C8B-B14F-4D97-AF65-F5344CB8AC3E}">
        <p14:creationId xmlns:p14="http://schemas.microsoft.com/office/powerpoint/2010/main" val="194527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p:cNvCxnSpPr/>
          <p:nvPr userDrawn="1"/>
        </p:nvCxnSpPr>
        <p:spPr>
          <a:xfrm>
            <a:off x="0" y="702009"/>
            <a:ext cx="6853847" cy="0"/>
          </a:xfrm>
          <a:prstGeom prst="line">
            <a:avLst/>
          </a:prstGeom>
          <a:ln w="38100"/>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2133604"/>
            <a:ext cx="6172200" cy="6034617"/>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8"/>
            <a:ext cx="1543050" cy="7802033"/>
          </a:xfrm>
          <a:prstGeom prst="rect">
            <a:avLst/>
          </a:prstGeom>
        </p:spPr>
        <p:txBody>
          <a:bodyPr vert="eaVert" lIns="85661" tIns="42830" rIns="85661" bIns="42830"/>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342900" y="366188"/>
            <a:ext cx="4514850" cy="7802033"/>
          </a:xfrm>
          <a:prstGeom prst="rect">
            <a:avLst/>
          </a:prstGeom>
        </p:spPr>
        <p:txBody>
          <a:bodyPr vert="eaVert"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idx="1"/>
          </p:nvPr>
        </p:nvSpPr>
        <p:spPr>
          <a:xfrm>
            <a:off x="342900" y="2133604"/>
            <a:ext cx="6172200" cy="6034617"/>
          </a:xfrm>
          <a:prstGeom prst="rect">
            <a:avLst/>
          </a:prstGeom>
        </p:spPr>
        <p:txBody>
          <a:bodyPr lIns="85661" tIns="42830" rIns="85661" bIns="4283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4" y="5875870"/>
            <a:ext cx="5829300" cy="1816100"/>
          </a:xfrm>
          <a:prstGeom prst="rect">
            <a:avLst/>
          </a:prstGeom>
        </p:spPr>
        <p:txBody>
          <a:bodyPr lIns="85661" tIns="42830" rIns="85661" bIns="42830" anchor="t"/>
          <a:lstStyle>
            <a:lvl1pPr algn="l">
              <a:defRPr sz="4933"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541734" y="3875619"/>
            <a:ext cx="5829300" cy="2000248"/>
          </a:xfrm>
          <a:prstGeom prst="rect">
            <a:avLst/>
          </a:prstGeom>
        </p:spPr>
        <p:txBody>
          <a:bodyPr lIns="85661" tIns="42830" rIns="85661" bIns="42830" anchor="b"/>
          <a:lstStyle>
            <a:lvl1pPr marL="0" indent="0">
              <a:buNone/>
              <a:defRPr sz="2533">
                <a:solidFill>
                  <a:schemeClr val="tx1">
                    <a:tint val="75000"/>
                  </a:schemeClr>
                </a:solidFill>
              </a:defRPr>
            </a:lvl1pPr>
            <a:lvl2pPr marL="571059" indent="0">
              <a:buNone/>
              <a:defRPr sz="2267">
                <a:solidFill>
                  <a:schemeClr val="tx1">
                    <a:tint val="75000"/>
                  </a:schemeClr>
                </a:solidFill>
              </a:defRPr>
            </a:lvl2pPr>
            <a:lvl3pPr marL="1142118" indent="0">
              <a:buNone/>
              <a:defRPr sz="2000">
                <a:solidFill>
                  <a:schemeClr val="tx1">
                    <a:tint val="75000"/>
                  </a:schemeClr>
                </a:solidFill>
              </a:defRPr>
            </a:lvl3pPr>
            <a:lvl4pPr marL="1713177" indent="0">
              <a:buNone/>
              <a:defRPr sz="1733">
                <a:solidFill>
                  <a:schemeClr val="tx1">
                    <a:tint val="75000"/>
                  </a:schemeClr>
                </a:solidFill>
              </a:defRPr>
            </a:lvl4pPr>
            <a:lvl5pPr marL="2284236" indent="0">
              <a:buNone/>
              <a:defRPr sz="1733">
                <a:solidFill>
                  <a:schemeClr val="tx1">
                    <a:tint val="75000"/>
                  </a:schemeClr>
                </a:solidFill>
              </a:defRPr>
            </a:lvl5pPr>
            <a:lvl6pPr marL="2855295" indent="0">
              <a:buNone/>
              <a:defRPr sz="1733">
                <a:solidFill>
                  <a:schemeClr val="tx1">
                    <a:tint val="75000"/>
                  </a:schemeClr>
                </a:solidFill>
              </a:defRPr>
            </a:lvl6pPr>
            <a:lvl7pPr marL="3426354" indent="0">
              <a:buNone/>
              <a:defRPr sz="1733">
                <a:solidFill>
                  <a:schemeClr val="tx1">
                    <a:tint val="75000"/>
                  </a:schemeClr>
                </a:solidFill>
              </a:defRPr>
            </a:lvl7pPr>
            <a:lvl8pPr marL="3997413" indent="0">
              <a:buNone/>
              <a:defRPr sz="1733">
                <a:solidFill>
                  <a:schemeClr val="tx1">
                    <a:tint val="75000"/>
                  </a:schemeClr>
                </a:solidFill>
              </a:defRPr>
            </a:lvl8pPr>
            <a:lvl9pPr marL="4568472" indent="0">
              <a:buNone/>
              <a:defRPr sz="1733">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5" name="フッター プレースホルダ 4"/>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6" name="スライド番号プレースホルダ 5"/>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コンテンツ プレースホルダ 2"/>
          <p:cNvSpPr>
            <a:spLocks noGrp="1"/>
          </p:cNvSpPr>
          <p:nvPr>
            <p:ph sz="half" idx="1"/>
          </p:nvPr>
        </p:nvSpPr>
        <p:spPr>
          <a:xfrm>
            <a:off x="34290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4"/>
            <a:ext cx="3028950" cy="6034617"/>
          </a:xfrm>
          <a:prstGeom prst="rect">
            <a:avLst/>
          </a:prstGeom>
        </p:spPr>
        <p:txBody>
          <a:bodyPr lIns="85661" tIns="42830" rIns="85661" bIns="42830"/>
          <a:lstStyle>
            <a:lvl1pPr>
              <a:defRPr sz="3467"/>
            </a:lvl1pPr>
            <a:lvl2pPr>
              <a:defRPr sz="2933"/>
            </a:lvl2pPr>
            <a:lvl3pPr>
              <a:defRPr sz="2533"/>
            </a:lvl3pPr>
            <a:lvl4pPr>
              <a:defRPr sz="2267"/>
            </a:lvl4pPr>
            <a:lvl5pPr>
              <a:defRPr sz="2267"/>
            </a:lvl5pPr>
            <a:lvl6pPr>
              <a:defRPr sz="2267"/>
            </a:lvl6pPr>
            <a:lvl7pPr>
              <a:defRPr sz="2267"/>
            </a:lvl7pPr>
            <a:lvl8pPr>
              <a:defRPr sz="2267"/>
            </a:lvl8pPr>
            <a:lvl9pPr>
              <a:defRPr sz="22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342901" y="2046819"/>
            <a:ext cx="303014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342901" y="2899835"/>
            <a:ext cx="303014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046819"/>
            <a:ext cx="3031331" cy="853016"/>
          </a:xfrm>
          <a:prstGeom prst="rect">
            <a:avLst/>
          </a:prstGeom>
        </p:spPr>
        <p:txBody>
          <a:bodyPr lIns="85661" tIns="42830" rIns="85661" bIns="42830" anchor="b"/>
          <a:lstStyle>
            <a:lvl1pPr marL="0" indent="0">
              <a:buNone/>
              <a:defRPr sz="2933" b="1"/>
            </a:lvl1pPr>
            <a:lvl2pPr marL="571059" indent="0">
              <a:buNone/>
              <a:defRPr sz="2533" b="1"/>
            </a:lvl2pPr>
            <a:lvl3pPr marL="1142118" indent="0">
              <a:buNone/>
              <a:defRPr sz="2267" b="1"/>
            </a:lvl3pPr>
            <a:lvl4pPr marL="1713177" indent="0">
              <a:buNone/>
              <a:defRPr sz="2000" b="1"/>
            </a:lvl4pPr>
            <a:lvl5pPr marL="2284236" indent="0">
              <a:buNone/>
              <a:defRPr sz="2000" b="1"/>
            </a:lvl5pPr>
            <a:lvl6pPr marL="2855295" indent="0">
              <a:buNone/>
              <a:defRPr sz="2000" b="1"/>
            </a:lvl6pPr>
            <a:lvl7pPr marL="3426354" indent="0">
              <a:buNone/>
              <a:defRPr sz="2000" b="1"/>
            </a:lvl7pPr>
            <a:lvl8pPr marL="3997413" indent="0">
              <a:buNone/>
              <a:defRPr sz="2000" b="1"/>
            </a:lvl8pPr>
            <a:lvl9pPr marL="4568472" indent="0">
              <a:buNone/>
              <a:defRPr sz="20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3483771" y="2899835"/>
            <a:ext cx="3031331" cy="5268384"/>
          </a:xfrm>
          <a:prstGeom prst="rect">
            <a:avLst/>
          </a:prstGeom>
        </p:spPr>
        <p:txBody>
          <a:bodyPr lIns="85661" tIns="42830" rIns="85661" bIns="42830"/>
          <a:lstStyle>
            <a:lvl1pPr>
              <a:defRPr sz="2933"/>
            </a:lvl1pPr>
            <a:lvl2pPr>
              <a:defRPr sz="2533"/>
            </a:lvl2pPr>
            <a:lvl3pPr>
              <a:defRPr sz="2267"/>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8" name="フッター プレースホルダ 7"/>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9" name="スライド番号プレースホルダ 8"/>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a:prstGeom prst="rect">
            <a:avLst/>
          </a:prstGeom>
        </p:spPr>
        <p:txBody>
          <a:bodyPr lIns="85661" tIns="42830" rIns="85661" bIns="42830"/>
          <a:lstStyle/>
          <a:p>
            <a:r>
              <a:rPr kumimoji="1" lang="ja-JP" altLang="en-US"/>
              <a:t>マスター タイトルの書式設定</a:t>
            </a:r>
          </a:p>
        </p:txBody>
      </p:sp>
      <p:sp>
        <p:nvSpPr>
          <p:cNvPr id="3" name="日付プレースホルダ 2"/>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4" name="フッター プレースホルダ 3"/>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5" name="スライド番号プレースホルダ 4"/>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3" name="フッター プレースホルダ 2"/>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4" name="スライド番号プレースホルダ 3"/>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2" y="364067"/>
            <a:ext cx="2256234" cy="1549400"/>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コンテンツ プレースホルダ 2"/>
          <p:cNvSpPr>
            <a:spLocks noGrp="1"/>
          </p:cNvSpPr>
          <p:nvPr>
            <p:ph idx="1"/>
          </p:nvPr>
        </p:nvSpPr>
        <p:spPr>
          <a:xfrm>
            <a:off x="2681289" y="364070"/>
            <a:ext cx="3833812" cy="7804151"/>
          </a:xfrm>
          <a:prstGeom prst="rect">
            <a:avLst/>
          </a:prstGeom>
        </p:spPr>
        <p:txBody>
          <a:bodyPr lIns="85661" tIns="42830" rIns="85661" bIns="42830"/>
          <a:lstStyle>
            <a:lvl1pPr>
              <a:defRPr sz="4000"/>
            </a:lvl1pPr>
            <a:lvl2pPr>
              <a:defRPr sz="3467"/>
            </a:lvl2pPr>
            <a:lvl3pPr>
              <a:defRPr sz="2933"/>
            </a:lvl3pPr>
            <a:lvl4pPr>
              <a:defRPr sz="2533"/>
            </a:lvl4pPr>
            <a:lvl5pPr>
              <a:defRPr sz="2533"/>
            </a:lvl5pPr>
            <a:lvl6pPr>
              <a:defRPr sz="2533"/>
            </a:lvl6pPr>
            <a:lvl7pPr>
              <a:defRPr sz="2533"/>
            </a:lvl7pPr>
            <a:lvl8pPr>
              <a:defRPr sz="2533"/>
            </a:lvl8pPr>
            <a:lvl9pPr>
              <a:defRPr sz="25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2" y="1913470"/>
            <a:ext cx="2256234" cy="6254751"/>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799"/>
            <a:ext cx="4114800" cy="755651"/>
          </a:xfrm>
          <a:prstGeom prst="rect">
            <a:avLst/>
          </a:prstGeom>
        </p:spPr>
        <p:txBody>
          <a:bodyPr lIns="85661" tIns="42830" rIns="85661" bIns="42830" anchor="b"/>
          <a:lstStyle>
            <a:lvl1pPr algn="l">
              <a:defRPr sz="2533" b="1"/>
            </a:lvl1pPr>
          </a:lstStyle>
          <a:p>
            <a:r>
              <a:rPr kumimoji="1" lang="ja-JP" altLang="en-US"/>
              <a:t>マスター タイトルの書式設定</a:t>
            </a:r>
          </a:p>
        </p:txBody>
      </p:sp>
      <p:sp>
        <p:nvSpPr>
          <p:cNvPr id="3" name="図プレースホルダ 2"/>
          <p:cNvSpPr>
            <a:spLocks noGrp="1"/>
          </p:cNvSpPr>
          <p:nvPr>
            <p:ph type="pic" idx="1"/>
          </p:nvPr>
        </p:nvSpPr>
        <p:spPr>
          <a:xfrm>
            <a:off x="1344216" y="817033"/>
            <a:ext cx="4114800" cy="5486400"/>
          </a:xfrm>
          <a:prstGeom prst="rect">
            <a:avLst/>
          </a:prstGeom>
        </p:spPr>
        <p:txBody>
          <a:bodyPr lIns="85661" tIns="42830" rIns="85661" bIns="42830"/>
          <a:lstStyle>
            <a:lvl1pPr marL="0" indent="0">
              <a:buNone/>
              <a:defRPr sz="4000"/>
            </a:lvl1pPr>
            <a:lvl2pPr marL="571059" indent="0">
              <a:buNone/>
              <a:defRPr sz="3467"/>
            </a:lvl2pPr>
            <a:lvl3pPr marL="1142118" indent="0">
              <a:buNone/>
              <a:defRPr sz="2933"/>
            </a:lvl3pPr>
            <a:lvl4pPr marL="1713177" indent="0">
              <a:buNone/>
              <a:defRPr sz="2533"/>
            </a:lvl4pPr>
            <a:lvl5pPr marL="2284236" indent="0">
              <a:buNone/>
              <a:defRPr sz="2533"/>
            </a:lvl5pPr>
            <a:lvl6pPr marL="2855295" indent="0">
              <a:buNone/>
              <a:defRPr sz="2533"/>
            </a:lvl6pPr>
            <a:lvl7pPr marL="3426354" indent="0">
              <a:buNone/>
              <a:defRPr sz="2533"/>
            </a:lvl7pPr>
            <a:lvl8pPr marL="3997413" indent="0">
              <a:buNone/>
              <a:defRPr sz="2533"/>
            </a:lvl8pPr>
            <a:lvl9pPr marL="4568472" indent="0">
              <a:buNone/>
              <a:defRPr sz="2533"/>
            </a:lvl9pPr>
          </a:lstStyle>
          <a:p>
            <a:r>
              <a:rPr kumimoji="1" lang="ja-JP" altLang="en-US"/>
              <a:t>アイコンをクリックして図を追加</a:t>
            </a:r>
          </a:p>
        </p:txBody>
      </p:sp>
      <p:sp>
        <p:nvSpPr>
          <p:cNvPr id="4" name="テキスト プレースホルダ 3"/>
          <p:cNvSpPr>
            <a:spLocks noGrp="1"/>
          </p:cNvSpPr>
          <p:nvPr>
            <p:ph type="body" sz="half" idx="2"/>
          </p:nvPr>
        </p:nvSpPr>
        <p:spPr>
          <a:xfrm>
            <a:off x="1344216" y="7156451"/>
            <a:ext cx="4114800" cy="1073149"/>
          </a:xfrm>
          <a:prstGeom prst="rect">
            <a:avLst/>
          </a:prstGeom>
        </p:spPr>
        <p:txBody>
          <a:bodyPr lIns="85661" tIns="42830" rIns="85661" bIns="42830"/>
          <a:lstStyle>
            <a:lvl1pPr marL="0" indent="0">
              <a:buNone/>
              <a:defRPr sz="1733"/>
            </a:lvl1pPr>
            <a:lvl2pPr marL="571059" indent="0">
              <a:buNone/>
              <a:defRPr sz="1467"/>
            </a:lvl2pPr>
            <a:lvl3pPr marL="1142118" indent="0">
              <a:buNone/>
              <a:defRPr sz="1200"/>
            </a:lvl3pPr>
            <a:lvl4pPr marL="1713177" indent="0">
              <a:buNone/>
              <a:defRPr sz="1067"/>
            </a:lvl4pPr>
            <a:lvl5pPr marL="2284236" indent="0">
              <a:buNone/>
              <a:defRPr sz="1067"/>
            </a:lvl5pPr>
            <a:lvl6pPr marL="2855295" indent="0">
              <a:buNone/>
              <a:defRPr sz="1067"/>
            </a:lvl6pPr>
            <a:lvl7pPr marL="3426354" indent="0">
              <a:buNone/>
              <a:defRPr sz="1067"/>
            </a:lvl7pPr>
            <a:lvl8pPr marL="3997413" indent="0">
              <a:buNone/>
              <a:defRPr sz="1067"/>
            </a:lvl8pPr>
            <a:lvl9pPr marL="4568472" indent="0">
              <a:buNone/>
              <a:defRPr sz="1067"/>
            </a:lvl9pPr>
          </a:lstStyle>
          <a:p>
            <a:pPr lvl="0"/>
            <a:r>
              <a:rPr kumimoji="1" lang="ja-JP" altLang="en-US"/>
              <a:t>マスター テキストの書式設定</a:t>
            </a:r>
          </a:p>
        </p:txBody>
      </p:sp>
      <p:sp>
        <p:nvSpPr>
          <p:cNvPr id="5" name="日付プレースホルダ 4"/>
          <p:cNvSpPr>
            <a:spLocks noGrp="1"/>
          </p:cNvSpPr>
          <p:nvPr>
            <p:ph type="dt" sz="half" idx="10"/>
          </p:nvPr>
        </p:nvSpPr>
        <p:spPr>
          <a:xfrm>
            <a:off x="342900" y="8475138"/>
            <a:ext cx="1600200" cy="486833"/>
          </a:xfrm>
          <a:prstGeom prst="rect">
            <a:avLst/>
          </a:prstGeom>
        </p:spPr>
        <p:txBody>
          <a:bodyPr lIns="85661" tIns="42830" rIns="85661" bIns="42830"/>
          <a:lstStyle/>
          <a:p>
            <a:fld id="{6B61C509-C240-40A6-BB1A-64BE214C778E}" type="datetimeFigureOut">
              <a:rPr kumimoji="1" lang="ja-JP" altLang="en-US" smtClean="0"/>
              <a:pPr/>
              <a:t>2021/7/1</a:t>
            </a:fld>
            <a:endParaRPr kumimoji="1" lang="ja-JP" altLang="en-US"/>
          </a:p>
        </p:txBody>
      </p:sp>
      <p:sp>
        <p:nvSpPr>
          <p:cNvPr id="6" name="フッター プレースホルダ 5"/>
          <p:cNvSpPr>
            <a:spLocks noGrp="1"/>
          </p:cNvSpPr>
          <p:nvPr>
            <p:ph type="ftr" sz="quarter" idx="11"/>
          </p:nvPr>
        </p:nvSpPr>
        <p:spPr>
          <a:xfrm>
            <a:off x="2343150" y="8475138"/>
            <a:ext cx="2171700" cy="486833"/>
          </a:xfrm>
          <a:prstGeom prst="rect">
            <a:avLst/>
          </a:prstGeom>
        </p:spPr>
        <p:txBody>
          <a:bodyPr lIns="85661" tIns="42830" rIns="85661" bIns="42830"/>
          <a:lstStyle/>
          <a:p>
            <a:endParaRPr kumimoji="1" lang="ja-JP" altLang="en-US"/>
          </a:p>
        </p:txBody>
      </p:sp>
      <p:sp>
        <p:nvSpPr>
          <p:cNvPr id="7" name="スライド番号プレースホルダ 6"/>
          <p:cNvSpPr>
            <a:spLocks noGrp="1"/>
          </p:cNvSpPr>
          <p:nvPr>
            <p:ph type="sldNum" sz="quarter" idx="12"/>
          </p:nvPr>
        </p:nvSpPr>
        <p:spPr>
          <a:xfrm>
            <a:off x="4914900" y="8475138"/>
            <a:ext cx="1600200" cy="486833"/>
          </a:xfrm>
          <a:prstGeom prst="rect">
            <a:avLst/>
          </a:prstGeom>
        </p:spPr>
        <p:txBody>
          <a:bodyPr lIns="85661" tIns="42830" rIns="85661" bIns="42830"/>
          <a:lstStyle/>
          <a:p>
            <a:fld id="{64452A23-BFEA-43FD-98FB-69091C0AE9E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2118" rtl="0" eaLnBrk="1" latinLnBrk="0" hangingPunct="1">
        <a:spcBef>
          <a:spcPct val="0"/>
        </a:spcBef>
        <a:buNone/>
        <a:defRPr kumimoji="1" sz="5467" kern="1200">
          <a:solidFill>
            <a:schemeClr val="tx1"/>
          </a:solidFill>
          <a:latin typeface="+mj-lt"/>
          <a:ea typeface="+mj-ea"/>
          <a:cs typeface="+mj-cs"/>
        </a:defRPr>
      </a:lvl1pPr>
    </p:titleStyle>
    <p:bodyStyle>
      <a:lvl1pPr marL="428295" indent="-428295" algn="l" defTabSz="1142118" rtl="0" eaLnBrk="1" latinLnBrk="0" hangingPunct="1">
        <a:spcBef>
          <a:spcPct val="20000"/>
        </a:spcBef>
        <a:buFont typeface="Arial" pitchFamily="34" charset="0"/>
        <a:buChar char="•"/>
        <a:defRPr kumimoji="1" sz="4000" kern="1200">
          <a:solidFill>
            <a:schemeClr val="tx1"/>
          </a:solidFill>
          <a:latin typeface="+mn-lt"/>
          <a:ea typeface="+mn-ea"/>
          <a:cs typeface="+mn-cs"/>
        </a:defRPr>
      </a:lvl1pPr>
      <a:lvl2pPr marL="927971" indent="-356912" algn="l" defTabSz="1142118" rtl="0" eaLnBrk="1" latinLnBrk="0" hangingPunct="1">
        <a:spcBef>
          <a:spcPct val="20000"/>
        </a:spcBef>
        <a:buFont typeface="Arial" pitchFamily="34" charset="0"/>
        <a:buChar char="–"/>
        <a:defRPr kumimoji="1" sz="3467" kern="1200">
          <a:solidFill>
            <a:schemeClr val="tx1"/>
          </a:solidFill>
          <a:latin typeface="+mn-lt"/>
          <a:ea typeface="+mn-ea"/>
          <a:cs typeface="+mn-cs"/>
        </a:defRPr>
      </a:lvl2pPr>
      <a:lvl3pPr marL="1427647" indent="-285529" algn="l" defTabSz="1142118" rtl="0" eaLnBrk="1" latinLnBrk="0" hangingPunct="1">
        <a:spcBef>
          <a:spcPct val="20000"/>
        </a:spcBef>
        <a:buFont typeface="Arial" pitchFamily="34" charset="0"/>
        <a:buChar char="•"/>
        <a:defRPr kumimoji="1" sz="2933" kern="1200">
          <a:solidFill>
            <a:schemeClr val="tx1"/>
          </a:solidFill>
          <a:latin typeface="+mn-lt"/>
          <a:ea typeface="+mn-ea"/>
          <a:cs typeface="+mn-cs"/>
        </a:defRPr>
      </a:lvl3pPr>
      <a:lvl4pPr marL="1998706"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4pPr>
      <a:lvl5pPr marL="2569765"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5pPr>
      <a:lvl6pPr marL="3140824"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6pPr>
      <a:lvl7pPr marL="3711883"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7pPr>
      <a:lvl8pPr marL="4282942"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8pPr>
      <a:lvl9pPr marL="4854001" indent="-285529" algn="l" defTabSz="1142118" rtl="0" eaLnBrk="1" latinLnBrk="0" hangingPunct="1">
        <a:spcBef>
          <a:spcPct val="20000"/>
        </a:spcBef>
        <a:buFont typeface="Arial" pitchFamily="34" charset="0"/>
        <a:buChar char="•"/>
        <a:defRPr kumimoji="1" sz="2533" kern="1200">
          <a:solidFill>
            <a:schemeClr val="tx1"/>
          </a:solidFill>
          <a:latin typeface="+mn-lt"/>
          <a:ea typeface="+mn-ea"/>
          <a:cs typeface="+mn-cs"/>
        </a:defRPr>
      </a:lvl9pPr>
    </p:bodyStyle>
    <p:otherStyle>
      <a:defPPr>
        <a:defRPr lang="ja-JP"/>
      </a:defPPr>
      <a:lvl1pPr marL="0" algn="l" defTabSz="1142118" rtl="0" eaLnBrk="1" latinLnBrk="0" hangingPunct="1">
        <a:defRPr kumimoji="1" sz="2267" kern="1200">
          <a:solidFill>
            <a:schemeClr val="tx1"/>
          </a:solidFill>
          <a:latin typeface="+mn-lt"/>
          <a:ea typeface="+mn-ea"/>
          <a:cs typeface="+mn-cs"/>
        </a:defRPr>
      </a:lvl1pPr>
      <a:lvl2pPr marL="571059" algn="l" defTabSz="1142118" rtl="0" eaLnBrk="1" latinLnBrk="0" hangingPunct="1">
        <a:defRPr kumimoji="1" sz="2267" kern="1200">
          <a:solidFill>
            <a:schemeClr val="tx1"/>
          </a:solidFill>
          <a:latin typeface="+mn-lt"/>
          <a:ea typeface="+mn-ea"/>
          <a:cs typeface="+mn-cs"/>
        </a:defRPr>
      </a:lvl2pPr>
      <a:lvl3pPr marL="1142118" algn="l" defTabSz="1142118" rtl="0" eaLnBrk="1" latinLnBrk="0" hangingPunct="1">
        <a:defRPr kumimoji="1" sz="2267" kern="1200">
          <a:solidFill>
            <a:schemeClr val="tx1"/>
          </a:solidFill>
          <a:latin typeface="+mn-lt"/>
          <a:ea typeface="+mn-ea"/>
          <a:cs typeface="+mn-cs"/>
        </a:defRPr>
      </a:lvl3pPr>
      <a:lvl4pPr marL="1713177" algn="l" defTabSz="1142118" rtl="0" eaLnBrk="1" latinLnBrk="0" hangingPunct="1">
        <a:defRPr kumimoji="1" sz="2267" kern="1200">
          <a:solidFill>
            <a:schemeClr val="tx1"/>
          </a:solidFill>
          <a:latin typeface="+mn-lt"/>
          <a:ea typeface="+mn-ea"/>
          <a:cs typeface="+mn-cs"/>
        </a:defRPr>
      </a:lvl4pPr>
      <a:lvl5pPr marL="2284236" algn="l" defTabSz="1142118" rtl="0" eaLnBrk="1" latinLnBrk="0" hangingPunct="1">
        <a:defRPr kumimoji="1" sz="2267" kern="1200">
          <a:solidFill>
            <a:schemeClr val="tx1"/>
          </a:solidFill>
          <a:latin typeface="+mn-lt"/>
          <a:ea typeface="+mn-ea"/>
          <a:cs typeface="+mn-cs"/>
        </a:defRPr>
      </a:lvl5pPr>
      <a:lvl6pPr marL="2855295" algn="l" defTabSz="1142118" rtl="0" eaLnBrk="1" latinLnBrk="0" hangingPunct="1">
        <a:defRPr kumimoji="1" sz="2267" kern="1200">
          <a:solidFill>
            <a:schemeClr val="tx1"/>
          </a:solidFill>
          <a:latin typeface="+mn-lt"/>
          <a:ea typeface="+mn-ea"/>
          <a:cs typeface="+mn-cs"/>
        </a:defRPr>
      </a:lvl6pPr>
      <a:lvl7pPr marL="3426354" algn="l" defTabSz="1142118" rtl="0" eaLnBrk="1" latinLnBrk="0" hangingPunct="1">
        <a:defRPr kumimoji="1" sz="2267" kern="1200">
          <a:solidFill>
            <a:schemeClr val="tx1"/>
          </a:solidFill>
          <a:latin typeface="+mn-lt"/>
          <a:ea typeface="+mn-ea"/>
          <a:cs typeface="+mn-cs"/>
        </a:defRPr>
      </a:lvl7pPr>
      <a:lvl8pPr marL="3997413" algn="l" defTabSz="1142118" rtl="0" eaLnBrk="1" latinLnBrk="0" hangingPunct="1">
        <a:defRPr kumimoji="1" sz="2267" kern="1200">
          <a:solidFill>
            <a:schemeClr val="tx1"/>
          </a:solidFill>
          <a:latin typeface="+mn-lt"/>
          <a:ea typeface="+mn-ea"/>
          <a:cs typeface="+mn-cs"/>
        </a:defRPr>
      </a:lvl8pPr>
      <a:lvl9pPr marL="4568472" algn="l" defTabSz="1142118" rtl="0" eaLnBrk="1" latinLnBrk="0" hangingPunct="1">
        <a:defRPr kumimoji="1"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2.png"/><Relationship Id="rId4" Type="http://schemas.openxmlformats.org/officeDocument/2006/relationships/image" Target="../media/image41.sv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microsoft.com/office/2017/06/relationships/model3d" Target="../media/model3d1.glb"/><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3">
            <a:extLst>
              <a:ext uri="{FF2B5EF4-FFF2-40B4-BE49-F238E27FC236}">
                <a16:creationId xmlns:a16="http://schemas.microsoft.com/office/drawing/2014/main" id="{62147C71-09FD-4FBE-A9D0-D0661AD89FDA}"/>
              </a:ext>
            </a:extLst>
          </p:cNvPr>
          <p:cNvSpPr/>
          <p:nvPr/>
        </p:nvSpPr>
        <p:spPr>
          <a:xfrm>
            <a:off x="59907" y="-36512"/>
            <a:ext cx="6825477" cy="1656184"/>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pPr algn="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令和〇年〇月〇日</a:t>
            </a:r>
            <a:endParaRPr lang="en-US" altLang="ja-JP" sz="2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Aft>
                <a:spcPts val="800"/>
              </a:spcAft>
            </a:pPr>
            <a:r>
              <a:rPr lang="ja-JP" altLang="en-US" sz="2600" dirty="0">
                <a:latin typeface="HG丸ｺﾞｼｯｸM-PRO" panose="020F0600000000000000" pitchFamily="50" charset="-128"/>
                <a:ea typeface="HG丸ｺﾞｼｯｸM-PRO" panose="020F0600000000000000" pitchFamily="50" charset="-128"/>
                <a:cs typeface="Meiryo UI" panose="020B0604030504040204" pitchFamily="50" charset="-128"/>
              </a:rPr>
              <a:t>○○農場　飼養衛生管理マニュアル</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本農場の従事者及び衛生管理区域に出入りする者が行う衛生対策の方法は、このマニュアルに従うこと。</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spcAft>
                <a:spcPts val="800"/>
              </a:spcAft>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1B2772F4-F0B3-47BA-BD8E-4D75B2E15E59}"/>
              </a:ext>
            </a:extLst>
          </p:cNvPr>
          <p:cNvSpPr/>
          <p:nvPr/>
        </p:nvSpPr>
        <p:spPr>
          <a:xfrm>
            <a:off x="2348880" y="8748464"/>
            <a:ext cx="439248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正方形/長方形 3">
            <a:extLst>
              <a:ext uri="{FF2B5EF4-FFF2-40B4-BE49-F238E27FC236}">
                <a16:creationId xmlns:a16="http://schemas.microsoft.com/office/drawing/2014/main" id="{6DC4A2C3-6EF5-4B14-9658-C501BC65327B}"/>
              </a:ext>
            </a:extLst>
          </p:cNvPr>
          <p:cNvSpPr/>
          <p:nvPr/>
        </p:nvSpPr>
        <p:spPr>
          <a:xfrm>
            <a:off x="59907" y="1907704"/>
            <a:ext cx="6825477" cy="6540252"/>
          </a:xfrm>
          <a:prstGeom prst="rect">
            <a:avLst/>
          </a:prstGeom>
        </p:spPr>
        <p:txBody>
          <a:bodyPr wrap="square">
            <a:spAutoFit/>
          </a:bodyPr>
          <a:lstStyle/>
          <a:p>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○家畜衛生に関する情報の収集と勉強会の実施・・・・・・・・・・・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○農場外の家畜等の取扱い禁止・・・・・・・・・・・・・・・・・・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○海外からの卵、肉製品の持込み禁止・・・・・・・・・・・・・・・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○海外渡航時及び帰国後の対策・・・・・・・・・・・・・・・・・・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○農場内への不適切な物品の持込みの禁止及び工具、機材等を農場内へ</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持ち込まないための取組・・・・・・・・・・・・・・・・・・・・</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○愛玩動物の飼育禁止・・・・・・・・・・・・・・・・・・・・・・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○外国人作業員への飼養衛生管理基準の周知徹底・・・・・・・・・・</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○入場時の動作フロー・・・・・・・・・・・・・・・・・・・・・・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○車両入場時の動作フロー・・・・・・・・・・・・・・・・・・・・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○衛生管理区域内の整理・整頓・・・・・・・・・・・・・・・・・・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○飼料対策（野生動物の誘引防止対策）・・・・・・・・・・・・・・</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○飲水対策（「飲用に適した水」の確保）・・・・・・・・・・・・・</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○野生動物の侵入防止対策・・・・・・・・・・・・・・・・・・・・</a:t>
            </a: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〇死亡鶏等への野生動物の接触防止対策・・・・・・・・・・・・・・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○ねずみ対策・・・・・・・・・・・・・・・・・・・・・・・・・・</a:t>
            </a:r>
          </a:p>
          <a:p>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○出荷時の交差汚染防止対策・・・・・・・・・・・・・・・・・・・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○退場時の動作フロー・・・・・・・・・・・・・・・・・・・・・・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○車両退場時の動作フロー・・・・・・・・・・・・・・・・・・・・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○共同利用施設利用時の対策・・・・・・・・・・・・・・・・・・・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（別添）作業手順（ＳＯＰ）及び緊急連絡先</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652ABFF-F553-490A-BA49-E157428E0620}"/>
              </a:ext>
            </a:extLst>
          </p:cNvPr>
          <p:cNvSpPr txBox="1"/>
          <p:nvPr/>
        </p:nvSpPr>
        <p:spPr>
          <a:xfrm>
            <a:off x="2420888" y="8739172"/>
            <a:ext cx="4407368" cy="369332"/>
          </a:xfrm>
          <a:prstGeom prst="rect">
            <a:avLst/>
          </a:prstGeom>
          <a:noFill/>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○○農場　飼養衛生管理者　○○　○○</a:t>
            </a:r>
          </a:p>
        </p:txBody>
      </p:sp>
      <p:sp>
        <p:nvSpPr>
          <p:cNvPr id="6" name="テキスト ボックス 5">
            <a:extLst>
              <a:ext uri="{FF2B5EF4-FFF2-40B4-BE49-F238E27FC236}">
                <a16:creationId xmlns:a16="http://schemas.microsoft.com/office/drawing/2014/main" id="{EBAEC0E7-1887-4C00-8D3D-F9CAE7567CCA}"/>
              </a:ext>
            </a:extLst>
          </p:cNvPr>
          <p:cNvSpPr txBox="1"/>
          <p:nvPr/>
        </p:nvSpPr>
        <p:spPr>
          <a:xfrm>
            <a:off x="116632" y="1538372"/>
            <a:ext cx="2304256"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１．農場外での対策</a:t>
            </a:r>
          </a:p>
        </p:txBody>
      </p:sp>
      <p:sp>
        <p:nvSpPr>
          <p:cNvPr id="7" name="テキスト ボックス 6">
            <a:extLst>
              <a:ext uri="{FF2B5EF4-FFF2-40B4-BE49-F238E27FC236}">
                <a16:creationId xmlns:a16="http://schemas.microsoft.com/office/drawing/2014/main" id="{F1E4A77E-0B95-43E1-BFBF-D28015585400}"/>
              </a:ext>
            </a:extLst>
          </p:cNvPr>
          <p:cNvSpPr txBox="1"/>
          <p:nvPr/>
        </p:nvSpPr>
        <p:spPr>
          <a:xfrm>
            <a:off x="116632" y="3770620"/>
            <a:ext cx="3672408"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２．衛生管理区域に入る際の対策</a:t>
            </a:r>
          </a:p>
        </p:txBody>
      </p:sp>
      <p:sp>
        <p:nvSpPr>
          <p:cNvPr id="8" name="テキスト ボックス 7">
            <a:extLst>
              <a:ext uri="{FF2B5EF4-FFF2-40B4-BE49-F238E27FC236}">
                <a16:creationId xmlns:a16="http://schemas.microsoft.com/office/drawing/2014/main" id="{4B5BDB00-334D-4406-B023-D49BA8F28AE5}"/>
              </a:ext>
            </a:extLst>
          </p:cNvPr>
          <p:cNvSpPr txBox="1"/>
          <p:nvPr/>
        </p:nvSpPr>
        <p:spPr>
          <a:xfrm>
            <a:off x="116632" y="4634716"/>
            <a:ext cx="3672408"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３．衛生管理区域の管理及び対策</a:t>
            </a:r>
          </a:p>
        </p:txBody>
      </p:sp>
      <p:sp>
        <p:nvSpPr>
          <p:cNvPr id="9" name="テキスト ボックス 8">
            <a:extLst>
              <a:ext uri="{FF2B5EF4-FFF2-40B4-BE49-F238E27FC236}">
                <a16:creationId xmlns:a16="http://schemas.microsoft.com/office/drawing/2014/main" id="{D39F7D0F-BA4A-4DA6-8E0B-9B1EC83E3CE3}"/>
              </a:ext>
            </a:extLst>
          </p:cNvPr>
          <p:cNvSpPr txBox="1"/>
          <p:nvPr/>
        </p:nvSpPr>
        <p:spPr>
          <a:xfrm>
            <a:off x="116632" y="6372200"/>
            <a:ext cx="3858468" cy="369332"/>
          </a:xfrm>
          <a:prstGeom prst="rect">
            <a:avLst/>
          </a:prstGeom>
          <a:noFill/>
          <a:ln>
            <a:solidFill>
              <a:schemeClr val="tx1"/>
            </a:solidFill>
          </a:ln>
        </p:spPr>
        <p:txBody>
          <a:bodyPr wrap="squar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４．衛生管理区域から出る際の対策</a:t>
            </a:r>
          </a:p>
        </p:txBody>
      </p:sp>
      <p:sp>
        <p:nvSpPr>
          <p:cNvPr id="10" name="正方形/長方形 9">
            <a:extLst>
              <a:ext uri="{FF2B5EF4-FFF2-40B4-BE49-F238E27FC236}">
                <a16:creationId xmlns:a16="http://schemas.microsoft.com/office/drawing/2014/main" id="{FF0C4298-567E-4C21-B221-7C4A8FFCCA8C}"/>
              </a:ext>
            </a:extLst>
          </p:cNvPr>
          <p:cNvSpPr/>
          <p:nvPr/>
        </p:nvSpPr>
        <p:spPr>
          <a:xfrm>
            <a:off x="6309320" y="1653053"/>
            <a:ext cx="576065" cy="6524863"/>
          </a:xfrm>
          <a:prstGeom prst="rect">
            <a:avLst/>
          </a:prstGeom>
        </p:spPr>
        <p:txBody>
          <a:bodyPr wrap="square">
            <a:spAutoFit/>
          </a:bodyPr>
          <a:lstStyle/>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1-1</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1-4</a:t>
            </a:r>
          </a:p>
          <a:p>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1-6</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2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2-1</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2-2</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3-1</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3-2</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3-3</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3-4</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4-1</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4-2</a:t>
            </a: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4-3</a:t>
            </a: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5-1</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FCB5F643-C516-45FF-A901-F3ED46390E61}"/>
              </a:ext>
            </a:extLst>
          </p:cNvPr>
          <p:cNvSpPr txBox="1"/>
          <p:nvPr/>
        </p:nvSpPr>
        <p:spPr>
          <a:xfrm>
            <a:off x="116632" y="7452320"/>
            <a:ext cx="3456384" cy="369332"/>
          </a:xfrm>
          <a:prstGeom prst="rect">
            <a:avLst/>
          </a:prstGeom>
          <a:noFill/>
          <a:ln>
            <a:solidFill>
              <a:schemeClr val="tx1"/>
            </a:solidFill>
          </a:ln>
        </p:spPr>
        <p:txBody>
          <a:bodyPr wrap="square" rtlCol="0">
            <a:spAutoFit/>
          </a:bodyPr>
          <a:lstStyle/>
          <a:p>
            <a:r>
              <a:rPr lang="ja-JP" altLang="en-US" sz="1800" dirty="0">
                <a:latin typeface="HG丸ｺﾞｼｯｸM-PRO" panose="020F0600000000000000" pitchFamily="50" charset="-128"/>
                <a:ea typeface="HG丸ｺﾞｼｯｸM-PRO" panose="020F0600000000000000" pitchFamily="50" charset="-128"/>
              </a:rPr>
              <a:t>５</a:t>
            </a:r>
            <a:r>
              <a:rPr kumimoji="1" lang="ja-JP" altLang="en-US" sz="1800" dirty="0">
                <a:latin typeface="HG丸ｺﾞｼｯｸM-PRO" panose="020F0600000000000000" pitchFamily="50" charset="-128"/>
                <a:ea typeface="HG丸ｺﾞｼｯｸM-PRO" panose="020F0600000000000000" pitchFamily="50" charset="-128"/>
              </a:rPr>
              <a:t>．共同利用施設利用時の対策</a:t>
            </a:r>
          </a:p>
        </p:txBody>
      </p:sp>
    </p:spTree>
    <p:extLst>
      <p:ext uri="{BB962C8B-B14F-4D97-AF65-F5344CB8AC3E}">
        <p14:creationId xmlns:p14="http://schemas.microsoft.com/office/powerpoint/2010/main" val="256440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0189"/>
            <a:ext cx="5453619"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衛生管理区域内の整理・整頓</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0593B478-29CE-49A7-B350-62D633020F9F}"/>
              </a:ext>
            </a:extLst>
          </p:cNvPr>
          <p:cNvSpPr/>
          <p:nvPr/>
        </p:nvSpPr>
        <p:spPr>
          <a:xfrm>
            <a:off x="1" y="781091"/>
            <a:ext cx="6857999" cy="66986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目的別に資材等の保管場所を設定し、　　　　　　　　　　に整理・整頓し、業務日誌に記録する。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62B501E7-8DD9-4499-9D41-BDBAE0FAACAB}"/>
              </a:ext>
            </a:extLst>
          </p:cNvPr>
          <p:cNvSpPr txBox="1"/>
          <p:nvPr/>
        </p:nvSpPr>
        <p:spPr>
          <a:xfrm>
            <a:off x="6093296" y="8710712"/>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a:t>
            </a:r>
            <a:r>
              <a:rPr lang="en-US" altLang="ja-JP" b="1" dirty="0">
                <a:latin typeface="HG丸ｺﾞｼｯｸM-PRO" panose="020F0600000000000000" pitchFamily="50" charset="-128"/>
                <a:ea typeface="HG丸ｺﾞｼｯｸM-PRO" panose="020F0600000000000000" pitchFamily="50" charset="-128"/>
              </a:rPr>
              <a:t>1</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5415F21C-AF00-4FF7-9DE8-2EC2FC8A3099}"/>
              </a:ext>
            </a:extLst>
          </p:cNvPr>
          <p:cNvSpPr/>
          <p:nvPr/>
        </p:nvSpPr>
        <p:spPr>
          <a:xfrm>
            <a:off x="116632" y="4919444"/>
            <a:ext cx="6480720" cy="97552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solidFill>
                  <a:srgbClr val="FF0000"/>
                </a:solidFill>
                <a:latin typeface="HG丸ｺﾞｼｯｸM-PRO" panose="020F0600000000000000" pitchFamily="50" charset="-128"/>
                <a:ea typeface="HG丸ｺﾞｼｯｸM-PRO" panose="020F0600000000000000" pitchFamily="50" charset="-128"/>
              </a:rPr>
              <a:t>毎月、衛生管理区域内の周囲を除草する。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solidFill>
                  <a:srgbClr val="FF0000"/>
                </a:solidFill>
                <a:latin typeface="HG丸ｺﾞｼｯｸM-PRO" panose="020F0600000000000000" pitchFamily="50" charset="-128"/>
                <a:ea typeface="HG丸ｺﾞｼｯｸM-PRO" panose="020F0600000000000000" pitchFamily="50" charset="-128"/>
              </a:rPr>
              <a:t>また、衛生管理区域の境界を示す柵等に破損等あった場合は、その都度、修繕する。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3" name="表 3">
            <a:extLst>
              <a:ext uri="{FF2B5EF4-FFF2-40B4-BE49-F238E27FC236}">
                <a16:creationId xmlns:a16="http://schemas.microsoft.com/office/drawing/2014/main" id="{5AD15328-6E6B-4A4F-9FA3-7F852DF7E4C5}"/>
              </a:ext>
            </a:extLst>
          </p:cNvPr>
          <p:cNvGraphicFramePr>
            <a:graphicFrameLocks noGrp="1"/>
          </p:cNvGraphicFramePr>
          <p:nvPr>
            <p:extLst>
              <p:ext uri="{D42A27DB-BD31-4B8C-83A1-F6EECF244321}">
                <p14:modId xmlns:p14="http://schemas.microsoft.com/office/powerpoint/2010/main" val="3911778774"/>
              </p:ext>
            </p:extLst>
          </p:nvPr>
        </p:nvGraphicFramePr>
        <p:xfrm>
          <a:off x="802857" y="1602893"/>
          <a:ext cx="4798794" cy="2621664"/>
        </p:xfrm>
        <a:graphic>
          <a:graphicData uri="http://schemas.openxmlformats.org/drawingml/2006/table">
            <a:tbl>
              <a:tblPr firstRow="1" bandRow="1">
                <a:tableStyleId>{5C22544A-7EE6-4342-B048-85BDC9FD1C3A}</a:tableStyleId>
              </a:tblPr>
              <a:tblGrid>
                <a:gridCol w="1599598">
                  <a:extLst>
                    <a:ext uri="{9D8B030D-6E8A-4147-A177-3AD203B41FA5}">
                      <a16:colId xmlns:a16="http://schemas.microsoft.com/office/drawing/2014/main" val="450686164"/>
                    </a:ext>
                  </a:extLst>
                </a:gridCol>
                <a:gridCol w="1599598">
                  <a:extLst>
                    <a:ext uri="{9D8B030D-6E8A-4147-A177-3AD203B41FA5}">
                      <a16:colId xmlns:a16="http://schemas.microsoft.com/office/drawing/2014/main" val="2944784139"/>
                    </a:ext>
                  </a:extLst>
                </a:gridCol>
                <a:gridCol w="1599598">
                  <a:extLst>
                    <a:ext uri="{9D8B030D-6E8A-4147-A177-3AD203B41FA5}">
                      <a16:colId xmlns:a16="http://schemas.microsoft.com/office/drawing/2014/main" val="999578966"/>
                    </a:ext>
                  </a:extLst>
                </a:gridCol>
              </a:tblGrid>
              <a:tr h="370840">
                <a:tc>
                  <a:txBody>
                    <a:bodyPr/>
                    <a:lstStyle/>
                    <a:p>
                      <a:endParaRPr kumimoji="1" lang="ja-JP" altLang="en-US"/>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014271364"/>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飼料保管庫</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435483588"/>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薬品庫</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49069270"/>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事務所</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795321891"/>
                  </a:ext>
                </a:extLst>
              </a:tr>
              <a:tr h="370840">
                <a:tc>
                  <a:txBody>
                    <a:bodyPr/>
                    <a:lstStyle/>
                    <a:p>
                      <a:pPr algn="l"/>
                      <a:r>
                        <a:rPr kumimoji="1" lang="ja-JP" altLang="en-US" sz="1400" dirty="0">
                          <a:latin typeface="HG丸ｺﾞｼｯｸM-PRO" panose="020F0600000000000000" pitchFamily="50" charset="-128"/>
                          <a:ea typeface="HG丸ｺﾞｼｯｸM-PRO" panose="020F0600000000000000" pitchFamily="50" charset="-128"/>
                        </a:rPr>
                        <a:t>更衣場所</a:t>
                      </a:r>
                    </a:p>
                  </a:txBody>
                  <a:tcPr anchor="ct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781082680"/>
                  </a:ext>
                </a:extLst>
              </a:tr>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315907215"/>
                  </a:ext>
                </a:extLst>
              </a:tr>
            </a:tbl>
          </a:graphicData>
        </a:graphic>
      </p:graphicFrame>
      <p:sp>
        <p:nvSpPr>
          <p:cNvPr id="8" name="テキスト ボックス 7">
            <a:extLst>
              <a:ext uri="{FF2B5EF4-FFF2-40B4-BE49-F238E27FC236}">
                <a16:creationId xmlns:a16="http://schemas.microsoft.com/office/drawing/2014/main" id="{7E9C9B95-1651-46F3-8E83-6A6151170BDC}"/>
              </a:ext>
            </a:extLst>
          </p:cNvPr>
          <p:cNvSpPr txBox="1"/>
          <p:nvPr/>
        </p:nvSpPr>
        <p:spPr>
          <a:xfrm>
            <a:off x="4005064" y="827584"/>
            <a:ext cx="2160240"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毎週水曜日　等</a:t>
            </a:r>
          </a:p>
        </p:txBody>
      </p:sp>
    </p:spTree>
    <p:extLst>
      <p:ext uri="{BB962C8B-B14F-4D97-AF65-F5344CB8AC3E}">
        <p14:creationId xmlns:p14="http://schemas.microsoft.com/office/powerpoint/2010/main" val="79578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8AB5866-2B13-4DDF-B0E6-B7E2E12E29B6}"/>
              </a:ext>
            </a:extLst>
          </p:cNvPr>
          <p:cNvSpPr/>
          <p:nvPr/>
        </p:nvSpPr>
        <p:spPr>
          <a:xfrm>
            <a:off x="51314" y="1402811"/>
            <a:ext cx="6618046" cy="3133550"/>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鶏舎周囲を毎日見回り、こぼれ餌があればその都度、清掃する。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、タンクの下に消石灰を散布し、業務日誌に記録する。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常に給餌車の蓋等に破損がないかを確認する。破損を確認した場合は、直ちに修理する。給餌後は、すぐに蓋を閉める。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自動給餌装置のライン等に破損がないか確認する。破損を確認した場合は、直ちに修理する。　　　</a:t>
            </a:r>
            <a:r>
              <a:rPr lang="ja-JP" altLang="en-US" sz="1867" dirty="0">
                <a:latin typeface="HG丸ｺﾞｼｯｸM-PRO" panose="020F0600000000000000" pitchFamily="50" charset="-128"/>
                <a:ea typeface="HG丸ｺﾞｼｯｸM-PRO" panose="020F0600000000000000" pitchFamily="50" charset="-128"/>
              </a:rPr>
              <a:t>　　　　　　　　　　　      </a:t>
            </a:r>
            <a:endParaRPr lang="en-US" altLang="ja-JP" sz="1867" dirty="0">
              <a:latin typeface="HG丸ｺﾞｼｯｸM-PRO" panose="020F0600000000000000" pitchFamily="50" charset="-128"/>
              <a:ea typeface="HG丸ｺﾞｼｯｸM-PRO" panose="020F0600000000000000" pitchFamily="50" charset="-128"/>
            </a:endParaRPr>
          </a:p>
        </p:txBody>
      </p:sp>
      <p:sp>
        <p:nvSpPr>
          <p:cNvPr id="92" name="テキスト ボックス 91">
            <a:extLst>
              <a:ext uri="{FF2B5EF4-FFF2-40B4-BE49-F238E27FC236}">
                <a16:creationId xmlns:a16="http://schemas.microsoft.com/office/drawing/2014/main" id="{0AB549CB-D4F5-4E9C-A6B2-A51557172346}"/>
              </a:ext>
            </a:extLst>
          </p:cNvPr>
          <p:cNvSpPr txBox="1"/>
          <p:nvPr/>
        </p:nvSpPr>
        <p:spPr>
          <a:xfrm>
            <a:off x="79990" y="899592"/>
            <a:ext cx="6553366"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mn-ea"/>
                <a:cs typeface="Meiryo UI" panose="020B0604030504040204" pitchFamily="50" charset="-128"/>
              </a:rPr>
              <a:t>こぼれ餌の清掃</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281932" y="147805"/>
            <a:ext cx="6118309"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飼料対策（野生動物の誘引防止）</a:t>
            </a:r>
          </a:p>
        </p:txBody>
      </p:sp>
      <p:sp>
        <p:nvSpPr>
          <p:cNvPr id="10" name="テキスト ボックス 9">
            <a:extLst>
              <a:ext uri="{FF2B5EF4-FFF2-40B4-BE49-F238E27FC236}">
                <a16:creationId xmlns:a16="http://schemas.microsoft.com/office/drawing/2014/main" id="{FD6B5DFF-D8F8-473D-AAF0-718A9A4446D6}"/>
              </a:ext>
            </a:extLst>
          </p:cNvPr>
          <p:cNvSpPr txBox="1"/>
          <p:nvPr/>
        </p:nvSpPr>
        <p:spPr>
          <a:xfrm>
            <a:off x="6165304" y="8754561"/>
            <a:ext cx="648073"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3-2</a:t>
            </a:r>
            <a:endParaRPr kumimoji="1" lang="ja-JP" altLang="en-US" b="1" dirty="0">
              <a:latin typeface="HG丸ｺﾞｼｯｸM-PRO" panose="020F0600000000000000" pitchFamily="50" charset="-128"/>
              <a:ea typeface="HG丸ｺﾞｼｯｸM-PRO" panose="020F0600000000000000" pitchFamily="50" charset="-128"/>
            </a:endParaRPr>
          </a:p>
        </p:txBody>
      </p:sp>
      <p:graphicFrame>
        <p:nvGraphicFramePr>
          <p:cNvPr id="12" name="表 3">
            <a:extLst>
              <a:ext uri="{FF2B5EF4-FFF2-40B4-BE49-F238E27FC236}">
                <a16:creationId xmlns:a16="http://schemas.microsoft.com/office/drawing/2014/main" id="{1F752FE9-3836-4A10-8511-A9D5508E9197}"/>
              </a:ext>
            </a:extLst>
          </p:cNvPr>
          <p:cNvGraphicFramePr>
            <a:graphicFrameLocks noGrp="1"/>
          </p:cNvGraphicFramePr>
          <p:nvPr>
            <p:extLst>
              <p:ext uri="{D42A27DB-BD31-4B8C-83A1-F6EECF244321}">
                <p14:modId xmlns:p14="http://schemas.microsoft.com/office/powerpoint/2010/main" val="548897721"/>
              </p:ext>
            </p:extLst>
          </p:nvPr>
        </p:nvGraphicFramePr>
        <p:xfrm>
          <a:off x="620688" y="5148064"/>
          <a:ext cx="5544616" cy="2702880"/>
        </p:xfrm>
        <a:graphic>
          <a:graphicData uri="http://schemas.openxmlformats.org/drawingml/2006/table">
            <a:tbl>
              <a:tblPr firstRow="1" bandRow="1">
                <a:tableStyleId>{5C22544A-7EE6-4342-B048-85BDC9FD1C3A}</a:tableStyleId>
              </a:tblPr>
              <a:tblGrid>
                <a:gridCol w="2056472">
                  <a:extLst>
                    <a:ext uri="{9D8B030D-6E8A-4147-A177-3AD203B41FA5}">
                      <a16:colId xmlns:a16="http://schemas.microsoft.com/office/drawing/2014/main" val="1469714578"/>
                    </a:ext>
                  </a:extLst>
                </a:gridCol>
                <a:gridCol w="1744072">
                  <a:extLst>
                    <a:ext uri="{9D8B030D-6E8A-4147-A177-3AD203B41FA5}">
                      <a16:colId xmlns:a16="http://schemas.microsoft.com/office/drawing/2014/main" val="3812423204"/>
                    </a:ext>
                  </a:extLst>
                </a:gridCol>
                <a:gridCol w="1744072">
                  <a:extLst>
                    <a:ext uri="{9D8B030D-6E8A-4147-A177-3AD203B41FA5}">
                      <a16:colId xmlns:a16="http://schemas.microsoft.com/office/drawing/2014/main" val="2063203455"/>
                    </a:ext>
                  </a:extLst>
                </a:gridCol>
              </a:tblGrid>
              <a:tr h="370840">
                <a:tc>
                  <a:txBody>
                    <a:bodyPr/>
                    <a:lstStyle/>
                    <a:p>
                      <a:r>
                        <a:rPr kumimoji="1" lang="ja-JP" altLang="en-US" dirty="0"/>
                        <a:t>　</a:t>
                      </a:r>
                    </a:p>
                  </a:txBody>
                  <a:tcP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328077463"/>
                  </a:ext>
                </a:extLst>
              </a:tr>
              <a:tr h="370840">
                <a:tc>
                  <a:txBody>
                    <a:bodyPr/>
                    <a:lstStyle/>
                    <a:p>
                      <a:pPr algn="l"/>
                      <a:r>
                        <a:rPr kumimoji="1" lang="ja-JP" altLang="en-US" sz="1400" dirty="0">
                          <a:latin typeface="HG丸ｺﾞｼｯｸM-PRO" panose="020F0600000000000000" pitchFamily="50" charset="-128"/>
                          <a:ea typeface="HG丸ｺﾞｼｯｸM-PRO" panose="020F0600000000000000" pitchFamily="50" charset="-128"/>
                        </a:rPr>
                        <a:t>見回り</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72809196"/>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タンク周辺の清掃</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747485127"/>
                  </a:ext>
                </a:extLst>
              </a:tr>
              <a:tr h="370840">
                <a:tc>
                  <a:txBody>
                    <a:bodyPr/>
                    <a:lstStyle/>
                    <a:p>
                      <a:r>
                        <a:rPr kumimoji="1" lang="ja-JP" altLang="en-US" sz="1400" dirty="0">
                          <a:latin typeface="HG丸ｺﾞｼｯｸM-PRO" panose="020F0600000000000000" pitchFamily="50" charset="-128"/>
                          <a:ea typeface="HG丸ｺﾞｼｯｸM-PRO" panose="020F0600000000000000" pitchFamily="50" charset="-128"/>
                        </a:rPr>
                        <a:t>タンク下の消毒</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1400" dirty="0">
                          <a:latin typeface="HG丸ｺﾞｼｯｸM-PRO" panose="020F0600000000000000" pitchFamily="50" charset="-128"/>
                          <a:ea typeface="HG丸ｺﾞｼｯｸM-PRO" panose="020F0600000000000000" pitchFamily="50" charset="-128"/>
                        </a:rPr>
                        <a:t>（消石灰散布）</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521772722"/>
                  </a:ext>
                </a:extLst>
              </a:tr>
              <a:tr h="370840">
                <a:tc>
                  <a:txBody>
                    <a:bodyPr/>
                    <a:lstStyle/>
                    <a:p>
                      <a:pPr marL="0" marR="0" lvl="0" indent="0" algn="l" defTabSz="1142118"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給餌車の管理</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739617022"/>
                  </a:ext>
                </a:extLst>
              </a:tr>
              <a:tr h="370840">
                <a:tc>
                  <a:txBody>
                    <a:bodyPr/>
                    <a:lstStyle/>
                    <a:p>
                      <a:pPr marL="0" marR="0" lvl="0" indent="0" algn="l" defTabSz="1142118" rtl="0" eaLnBrk="1" fontAlgn="auto" latinLnBrk="0" hangingPunct="1">
                        <a:lnSpc>
                          <a:spcPct val="100000"/>
                        </a:lnSpc>
                        <a:spcBef>
                          <a:spcPts val="0"/>
                        </a:spcBef>
                        <a:spcAft>
                          <a:spcPts val="0"/>
                        </a:spcAft>
                        <a:buClrTx/>
                        <a:buSzTx/>
                        <a:buFontTx/>
                        <a:buNone/>
                        <a:tabLst/>
                        <a:defRPr/>
                      </a:pPr>
                      <a:r>
                        <a:rPr kumimoji="1" lang="ja-JP" altLang="en-US" sz="1400" dirty="0">
                          <a:latin typeface="HG丸ｺﾞｼｯｸM-PRO" panose="020F0600000000000000" pitchFamily="50" charset="-128"/>
                          <a:ea typeface="HG丸ｺﾞｼｯｸM-PRO" panose="020F0600000000000000" pitchFamily="50" charset="-128"/>
                        </a:rPr>
                        <a:t>自動給餌装置の管理</a:t>
                      </a:r>
                    </a:p>
                  </a:txBody>
                  <a:tcPr anchor="ct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581373523"/>
                  </a:ext>
                </a:extLst>
              </a:tr>
            </a:tbl>
          </a:graphicData>
        </a:graphic>
      </p:graphicFrame>
      <p:sp>
        <p:nvSpPr>
          <p:cNvPr id="7" name="テキスト ボックス 6">
            <a:extLst>
              <a:ext uri="{FF2B5EF4-FFF2-40B4-BE49-F238E27FC236}">
                <a16:creationId xmlns:a16="http://schemas.microsoft.com/office/drawing/2014/main" id="{B25F1C93-842F-4613-98C0-7ADF3B755E50}"/>
              </a:ext>
            </a:extLst>
          </p:cNvPr>
          <p:cNvSpPr txBox="1"/>
          <p:nvPr/>
        </p:nvSpPr>
        <p:spPr>
          <a:xfrm>
            <a:off x="476672" y="2051720"/>
            <a:ext cx="2160240"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毎週水曜日　等</a:t>
            </a:r>
          </a:p>
        </p:txBody>
      </p:sp>
    </p:spTree>
    <p:extLst>
      <p:ext uri="{BB962C8B-B14F-4D97-AF65-F5344CB8AC3E}">
        <p14:creationId xmlns:p14="http://schemas.microsoft.com/office/powerpoint/2010/main" val="255648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A38424E6-F900-41DF-A2AB-3BB56A066672}"/>
              </a:ext>
            </a:extLst>
          </p:cNvPr>
          <p:cNvSpPr/>
          <p:nvPr/>
        </p:nvSpPr>
        <p:spPr>
          <a:xfrm>
            <a:off x="204856" y="1125733"/>
            <a:ext cx="6592175" cy="940257"/>
          </a:xfrm>
          <a:prstGeom prst="rect">
            <a:avLst/>
          </a:prstGeom>
        </p:spPr>
        <p:txBody>
          <a:bodyPr wrap="square">
            <a:spAutoFit/>
          </a:bodyPr>
          <a:lstStyle/>
          <a:p>
            <a:pPr marL="285750" indent="-285750">
              <a:lnSpc>
                <a:spcPts val="23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、衛生管理区域の外周を見回り、野生動物の痕跡（糞、足跡、掘り返し跡等）がないか確認する。確認された場合、管理責任者に報告後、作業日誌にも記録する。</a:t>
            </a:r>
            <a:endParaRPr lang="en-US" altLang="ja-JP" sz="1867" dirty="0">
              <a:latin typeface="+mn-ea"/>
            </a:endParaRP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90094" y="151653"/>
            <a:ext cx="5974293"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野生動物の侵入防止対策</a:t>
            </a:r>
          </a:p>
        </p:txBody>
      </p:sp>
      <p:sp>
        <p:nvSpPr>
          <p:cNvPr id="43" name="テキスト ボックス 42">
            <a:extLst>
              <a:ext uri="{FF2B5EF4-FFF2-40B4-BE49-F238E27FC236}">
                <a16:creationId xmlns:a16="http://schemas.microsoft.com/office/drawing/2014/main" id="{D583B7CF-846D-4DFE-B783-027BC865836B}"/>
              </a:ext>
            </a:extLst>
          </p:cNvPr>
          <p:cNvSpPr txBox="1"/>
          <p:nvPr/>
        </p:nvSpPr>
        <p:spPr>
          <a:xfrm>
            <a:off x="188640" y="755576"/>
            <a:ext cx="6536448"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衛生管理区域外周の見回り</a:t>
            </a:r>
            <a:endParaRPr lang="en-US" altLang="ja-JP"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0DD8ABA9-62AE-4F9D-B3EE-492FF4FF2CF8}"/>
              </a:ext>
            </a:extLst>
          </p:cNvPr>
          <p:cNvSpPr txBox="1"/>
          <p:nvPr/>
        </p:nvSpPr>
        <p:spPr>
          <a:xfrm>
            <a:off x="6165304" y="8733245"/>
            <a:ext cx="654901"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3-4</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48" name="テキスト ボックス 47">
            <a:extLst>
              <a:ext uri="{FF2B5EF4-FFF2-40B4-BE49-F238E27FC236}">
                <a16:creationId xmlns:a16="http://schemas.microsoft.com/office/drawing/2014/main" id="{BA31404B-3414-46D1-84F7-8458B523D3ED}"/>
              </a:ext>
            </a:extLst>
          </p:cNvPr>
          <p:cNvSpPr txBox="1"/>
          <p:nvPr/>
        </p:nvSpPr>
        <p:spPr>
          <a:xfrm>
            <a:off x="199295" y="3401631"/>
            <a:ext cx="6489509"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衛生管理区域出入口の扉や家きん舎入口のカーテン</a:t>
            </a:r>
          </a:p>
        </p:txBody>
      </p:sp>
      <p:sp>
        <p:nvSpPr>
          <p:cNvPr id="49" name="正方形/長方形 48">
            <a:extLst>
              <a:ext uri="{FF2B5EF4-FFF2-40B4-BE49-F238E27FC236}">
                <a16:creationId xmlns:a16="http://schemas.microsoft.com/office/drawing/2014/main" id="{7E142CAB-79C6-4693-9B9C-CC49F5CD8F11}"/>
              </a:ext>
            </a:extLst>
          </p:cNvPr>
          <p:cNvSpPr/>
          <p:nvPr/>
        </p:nvSpPr>
        <p:spPr>
          <a:xfrm>
            <a:off x="32569" y="3740974"/>
            <a:ext cx="6787636" cy="97552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衛生管理区域出入口の扉は車両の入退時以外は常時閉め切りとする。</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家きん舎のカーテンは、出入り時以外は常時閉め切りとする。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55" name="テキスト ボックス 54">
            <a:extLst>
              <a:ext uri="{FF2B5EF4-FFF2-40B4-BE49-F238E27FC236}">
                <a16:creationId xmlns:a16="http://schemas.microsoft.com/office/drawing/2014/main" id="{0E3B5D5A-70DF-4F82-A914-156EF9B25157}"/>
              </a:ext>
            </a:extLst>
          </p:cNvPr>
          <p:cNvSpPr txBox="1"/>
          <p:nvPr/>
        </p:nvSpPr>
        <p:spPr>
          <a:xfrm>
            <a:off x="235580" y="6083147"/>
            <a:ext cx="6386840"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防鳥ネット</a:t>
            </a:r>
          </a:p>
        </p:txBody>
      </p:sp>
      <p:sp>
        <p:nvSpPr>
          <p:cNvPr id="56" name="正方形/長方形 55">
            <a:extLst>
              <a:ext uri="{FF2B5EF4-FFF2-40B4-BE49-F238E27FC236}">
                <a16:creationId xmlns:a16="http://schemas.microsoft.com/office/drawing/2014/main" id="{06240376-42D9-40E7-B334-5CB9F93C9AE4}"/>
              </a:ext>
            </a:extLst>
          </p:cNvPr>
          <p:cNvSpPr/>
          <p:nvPr/>
        </p:nvSpPr>
        <p:spPr>
          <a:xfrm>
            <a:off x="66385" y="6443733"/>
            <a:ext cx="6622419" cy="1283300"/>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、家きん舎及び堆肥舎等の防鳥ネットに破損がないか見回りを行う。破損があった場合は、衛生管理区域内に備えてある道具や材料を使って補修し、管理責任者に報告後、作業日誌にも記録する。</a:t>
            </a: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19" name="表 5">
            <a:extLst>
              <a:ext uri="{FF2B5EF4-FFF2-40B4-BE49-F238E27FC236}">
                <a16:creationId xmlns:a16="http://schemas.microsoft.com/office/drawing/2014/main" id="{A58132E7-EF3E-4CCA-8FD1-A9316002A46D}"/>
              </a:ext>
            </a:extLst>
          </p:cNvPr>
          <p:cNvGraphicFramePr>
            <a:graphicFrameLocks noGrp="1"/>
          </p:cNvGraphicFramePr>
          <p:nvPr/>
        </p:nvGraphicFramePr>
        <p:xfrm>
          <a:off x="1143000" y="2197805"/>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graphicFrame>
        <p:nvGraphicFramePr>
          <p:cNvPr id="21" name="表 5">
            <a:extLst>
              <a:ext uri="{FF2B5EF4-FFF2-40B4-BE49-F238E27FC236}">
                <a16:creationId xmlns:a16="http://schemas.microsoft.com/office/drawing/2014/main" id="{188D8B1F-2479-42BA-8ADC-F5F9C9882CA1}"/>
              </a:ext>
            </a:extLst>
          </p:cNvPr>
          <p:cNvGraphicFramePr>
            <a:graphicFrameLocks noGrp="1"/>
          </p:cNvGraphicFramePr>
          <p:nvPr/>
        </p:nvGraphicFramePr>
        <p:xfrm>
          <a:off x="1174683" y="4847112"/>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graphicFrame>
        <p:nvGraphicFramePr>
          <p:cNvPr id="23" name="表 5">
            <a:extLst>
              <a:ext uri="{FF2B5EF4-FFF2-40B4-BE49-F238E27FC236}">
                <a16:creationId xmlns:a16="http://schemas.microsoft.com/office/drawing/2014/main" id="{D949FE64-561C-4456-8265-E4626A3214E6}"/>
              </a:ext>
            </a:extLst>
          </p:cNvPr>
          <p:cNvGraphicFramePr>
            <a:graphicFrameLocks noGrp="1"/>
          </p:cNvGraphicFramePr>
          <p:nvPr/>
        </p:nvGraphicFramePr>
        <p:xfrm>
          <a:off x="1174683" y="7724591"/>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sp>
        <p:nvSpPr>
          <p:cNvPr id="13" name="テキスト ボックス 12">
            <a:extLst>
              <a:ext uri="{FF2B5EF4-FFF2-40B4-BE49-F238E27FC236}">
                <a16:creationId xmlns:a16="http://schemas.microsoft.com/office/drawing/2014/main" id="{EF20745F-BAC6-4D45-9ADB-FDAC4F6E247F}"/>
              </a:ext>
            </a:extLst>
          </p:cNvPr>
          <p:cNvSpPr txBox="1"/>
          <p:nvPr/>
        </p:nvSpPr>
        <p:spPr>
          <a:xfrm>
            <a:off x="548680" y="1115616"/>
            <a:ext cx="2160240"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毎週水曜日　等</a:t>
            </a:r>
          </a:p>
        </p:txBody>
      </p:sp>
      <p:sp>
        <p:nvSpPr>
          <p:cNvPr id="14" name="テキスト ボックス 13">
            <a:extLst>
              <a:ext uri="{FF2B5EF4-FFF2-40B4-BE49-F238E27FC236}">
                <a16:creationId xmlns:a16="http://schemas.microsoft.com/office/drawing/2014/main" id="{17FEED09-AC92-4132-BABA-0A97D953DFCC}"/>
              </a:ext>
            </a:extLst>
          </p:cNvPr>
          <p:cNvSpPr txBox="1"/>
          <p:nvPr/>
        </p:nvSpPr>
        <p:spPr>
          <a:xfrm>
            <a:off x="404664" y="6496471"/>
            <a:ext cx="2160240"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毎週水曜日　等</a:t>
            </a:r>
          </a:p>
        </p:txBody>
      </p:sp>
    </p:spTree>
    <p:extLst>
      <p:ext uri="{BB962C8B-B14F-4D97-AF65-F5344CB8AC3E}">
        <p14:creationId xmlns:p14="http://schemas.microsoft.com/office/powerpoint/2010/main" val="257801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id="{4A835467-B4C5-4EDA-86E0-8082DD6689BF}"/>
              </a:ext>
            </a:extLst>
          </p:cNvPr>
          <p:cNvSpPr txBox="1"/>
          <p:nvPr/>
        </p:nvSpPr>
        <p:spPr>
          <a:xfrm>
            <a:off x="111169" y="755576"/>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死体の適正な保管</a:t>
            </a:r>
          </a:p>
        </p:txBody>
      </p:sp>
      <p:sp>
        <p:nvSpPr>
          <p:cNvPr id="39" name="テキスト ボックス 38">
            <a:extLst>
              <a:ext uri="{FF2B5EF4-FFF2-40B4-BE49-F238E27FC236}">
                <a16:creationId xmlns:a16="http://schemas.microsoft.com/office/drawing/2014/main" id="{705AF815-C4EA-479E-95A6-7D33039A4DB8}"/>
              </a:ext>
            </a:extLst>
          </p:cNvPr>
          <p:cNvSpPr txBox="1"/>
          <p:nvPr/>
        </p:nvSpPr>
        <p:spPr>
          <a:xfrm>
            <a:off x="111169" y="185977"/>
            <a:ext cx="6126143"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死亡鶏等への野生動物の接触防止対策</a:t>
            </a:r>
          </a:p>
        </p:txBody>
      </p:sp>
      <p:sp>
        <p:nvSpPr>
          <p:cNvPr id="8" name="テキスト ボックス 7">
            <a:extLst>
              <a:ext uri="{FF2B5EF4-FFF2-40B4-BE49-F238E27FC236}">
                <a16:creationId xmlns:a16="http://schemas.microsoft.com/office/drawing/2014/main" id="{87207955-6A99-49EA-8B44-3383C70278D9}"/>
              </a:ext>
            </a:extLst>
          </p:cNvPr>
          <p:cNvSpPr txBox="1"/>
          <p:nvPr/>
        </p:nvSpPr>
        <p:spPr>
          <a:xfrm>
            <a:off x="6093296" y="8682553"/>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3-5</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89" name="正方形/長方形 88">
            <a:extLst>
              <a:ext uri="{FF2B5EF4-FFF2-40B4-BE49-F238E27FC236}">
                <a16:creationId xmlns:a16="http://schemas.microsoft.com/office/drawing/2014/main" id="{D96543C1-FD10-4E35-B6BA-DD011A44FD30}"/>
              </a:ext>
            </a:extLst>
          </p:cNvPr>
          <p:cNvSpPr/>
          <p:nvPr/>
        </p:nvSpPr>
        <p:spPr>
          <a:xfrm>
            <a:off x="111169" y="1234285"/>
            <a:ext cx="6501242" cy="1898853"/>
          </a:xfrm>
          <a:prstGeom prst="rect">
            <a:avLst/>
          </a:prstGeom>
        </p:spPr>
        <p:txBody>
          <a:bodyPr wrap="square">
            <a:spAutoFit/>
          </a:bodyPr>
          <a:lstStyle/>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死亡鶏を発見したら、ビニール袋等で覆い、野生動物と接触しないように保管もしくは焼却処理等適切に処理する。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死亡鶏の羽数は作業日誌に記録し、管理責任者に報告する。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p:txBody>
      </p:sp>
      <p:graphicFrame>
        <p:nvGraphicFramePr>
          <p:cNvPr id="17" name="表 5">
            <a:extLst>
              <a:ext uri="{FF2B5EF4-FFF2-40B4-BE49-F238E27FC236}">
                <a16:creationId xmlns:a16="http://schemas.microsoft.com/office/drawing/2014/main" id="{61CC04F1-F70D-4BE1-BA33-1426030F291A}"/>
              </a:ext>
            </a:extLst>
          </p:cNvPr>
          <p:cNvGraphicFramePr>
            <a:graphicFrameLocks noGrp="1"/>
          </p:cNvGraphicFramePr>
          <p:nvPr>
            <p:extLst>
              <p:ext uri="{D42A27DB-BD31-4B8C-83A1-F6EECF244321}">
                <p14:modId xmlns:p14="http://schemas.microsoft.com/office/powerpoint/2010/main" val="2680975777"/>
              </p:ext>
            </p:extLst>
          </p:nvPr>
        </p:nvGraphicFramePr>
        <p:xfrm>
          <a:off x="1072979" y="3482575"/>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spTree>
    <p:extLst>
      <p:ext uri="{BB962C8B-B14F-4D97-AF65-F5344CB8AC3E}">
        <p14:creationId xmlns:p14="http://schemas.microsoft.com/office/powerpoint/2010/main" val="883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35867" y="182914"/>
            <a:ext cx="4426784"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ねずみ対策</a:t>
            </a:r>
          </a:p>
        </p:txBody>
      </p:sp>
      <p:sp>
        <p:nvSpPr>
          <p:cNvPr id="14" name="テキスト ボックス 13">
            <a:extLst>
              <a:ext uri="{FF2B5EF4-FFF2-40B4-BE49-F238E27FC236}">
                <a16:creationId xmlns:a16="http://schemas.microsoft.com/office/drawing/2014/main" id="{7DDC3215-DBEA-4E48-9204-9D415F8244E1}"/>
              </a:ext>
            </a:extLst>
          </p:cNvPr>
          <p:cNvSpPr txBox="1"/>
          <p:nvPr/>
        </p:nvSpPr>
        <p:spPr>
          <a:xfrm>
            <a:off x="6165304" y="8739477"/>
            <a:ext cx="657583"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3-6</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36" name="正方形/長方形 35">
            <a:extLst>
              <a:ext uri="{FF2B5EF4-FFF2-40B4-BE49-F238E27FC236}">
                <a16:creationId xmlns:a16="http://schemas.microsoft.com/office/drawing/2014/main" id="{801D9B68-E8B3-4686-A4F0-7E0D45D57E53}"/>
              </a:ext>
            </a:extLst>
          </p:cNvPr>
          <p:cNvSpPr/>
          <p:nvPr/>
        </p:nvSpPr>
        <p:spPr>
          <a:xfrm>
            <a:off x="105593" y="1277354"/>
            <a:ext cx="6635775" cy="3437736"/>
          </a:xfrm>
          <a:prstGeom prst="rect">
            <a:avLst/>
          </a:prstGeom>
          <a:noFill/>
        </p:spPr>
        <p:txBody>
          <a:bodyPr wrap="square">
            <a:spAutoFit/>
          </a:bodyPr>
          <a:lstStyle/>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、ネズミの侵入跡と粘着シートを確認し、ネズミの侵入状況を作業日誌に記録する。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侵入跡が確認された場合、侵入跡一帯に粘着シートを設置するとともに、その周囲に殺鼠剤を撒く。</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対策の実施状況は、管理責任者に報告し、作業日誌にも記録する。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1867" dirty="0">
              <a:latin typeface="+mn-ea"/>
            </a:endParaRPr>
          </a:p>
          <a:p>
            <a:pPr marL="285750" indent="-285750">
              <a:lnSpc>
                <a:spcPts val="2400"/>
              </a:lnSpc>
              <a:buFont typeface="HG丸ｺﾞｼｯｸM-PRO" panose="020F0600000000000000" pitchFamily="50" charset="-128"/>
              <a:buChar char="○"/>
              <a:defRPr/>
            </a:pPr>
            <a:r>
              <a:rPr lang="ja-JP" altLang="en-US" dirty="0">
                <a:solidFill>
                  <a:srgbClr val="FF0000"/>
                </a:solidFill>
                <a:latin typeface="HG丸ｺﾞｼｯｸM-PRO" panose="020F0600000000000000" pitchFamily="50" charset="-128"/>
                <a:ea typeface="HG丸ｺﾞｼｯｸM-PRO" panose="020F0600000000000000" pitchFamily="50" charset="-128"/>
              </a:rPr>
              <a:t>管理責任者名は、作業日誌の内容を定期的に確認する。</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
        <p:nvSpPr>
          <p:cNvPr id="42" name="正方形/長方形 41">
            <a:extLst>
              <a:ext uri="{FF2B5EF4-FFF2-40B4-BE49-F238E27FC236}">
                <a16:creationId xmlns:a16="http://schemas.microsoft.com/office/drawing/2014/main" id="{C74A4F7F-F7DC-45E2-A849-A931786B7A18}"/>
              </a:ext>
            </a:extLst>
          </p:cNvPr>
          <p:cNvSpPr/>
          <p:nvPr/>
        </p:nvSpPr>
        <p:spPr>
          <a:xfrm>
            <a:off x="452487" y="5167384"/>
            <a:ext cx="5884966" cy="975523"/>
          </a:xfrm>
          <a:prstGeom prst="rect">
            <a:avLst/>
          </a:prstGeom>
          <a:noFill/>
          <a:ln>
            <a:solidFill>
              <a:schemeClr val="tx1"/>
            </a:solidFill>
          </a:ln>
        </p:spPr>
        <p:txBody>
          <a:bodyPr wrap="square">
            <a:spAutoFit/>
          </a:bodyPr>
          <a:lstStyle/>
          <a:p>
            <a:pPr>
              <a:lnSpc>
                <a:spcPts val="2400"/>
              </a:lnSpc>
              <a:defRPr/>
            </a:pPr>
            <a:r>
              <a:rPr lang="en-US" altLang="ja-JP" dirty="0">
                <a:solidFill>
                  <a:schemeClr val="dk1"/>
                </a:solidFill>
                <a:latin typeface="HG丸ｺﾞｼｯｸM-PRO" panose="020F0600000000000000" pitchFamily="50" charset="-128"/>
                <a:ea typeface="HG丸ｺﾞｼｯｸM-PRO" panose="020F0600000000000000" pitchFamily="50" charset="-128"/>
              </a:rPr>
              <a:t>【</a:t>
            </a:r>
            <a:r>
              <a:rPr lang="ja-JP" altLang="en-US" dirty="0">
                <a:solidFill>
                  <a:schemeClr val="dk1"/>
                </a:solidFill>
                <a:latin typeface="HG丸ｺﾞｼｯｸM-PRO" panose="020F0600000000000000" pitchFamily="50" charset="-128"/>
                <a:ea typeface="HG丸ｺﾞｼｯｸM-PRO" panose="020F0600000000000000" pitchFamily="50" charset="-128"/>
              </a:rPr>
              <a:t>殺鼠剤散布時の注意点</a:t>
            </a:r>
            <a:r>
              <a:rPr lang="en-US" altLang="ja-JP" dirty="0">
                <a:solidFill>
                  <a:schemeClr val="dk1"/>
                </a:solidFill>
                <a:latin typeface="HG丸ｺﾞｼｯｸM-PRO" panose="020F0600000000000000" pitchFamily="50" charset="-128"/>
                <a:ea typeface="HG丸ｺﾞｼｯｸM-PRO" panose="020F0600000000000000" pitchFamily="50" charset="-128"/>
              </a:rPr>
              <a:t>】</a:t>
            </a:r>
          </a:p>
          <a:p>
            <a:pPr marL="342900" indent="-342900">
              <a:lnSpc>
                <a:spcPts val="2400"/>
              </a:lnSpc>
              <a:buFont typeface="+mj-ea"/>
              <a:buAutoNum type="circleNumDbPlain"/>
              <a:defRPr/>
            </a:pPr>
            <a:r>
              <a:rPr lang="ja-JP" altLang="en-US" dirty="0">
                <a:solidFill>
                  <a:schemeClr val="dk1"/>
                </a:solidFill>
                <a:latin typeface="HG丸ｺﾞｼｯｸM-PRO" panose="020F0600000000000000" pitchFamily="50" charset="-128"/>
                <a:ea typeface="HG丸ｺﾞｼｯｸM-PRO" panose="020F0600000000000000" pitchFamily="50" charset="-128"/>
              </a:rPr>
              <a:t>手袋を着用する。</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marL="342900" indent="-342900">
              <a:lnSpc>
                <a:spcPts val="2400"/>
              </a:lnSpc>
              <a:buFont typeface="+mj-ea"/>
              <a:buAutoNum type="circleNumDbPlain"/>
              <a:defRPr/>
            </a:pPr>
            <a:r>
              <a:rPr lang="ja-JP" altLang="en-US" dirty="0">
                <a:solidFill>
                  <a:schemeClr val="dk1"/>
                </a:solidFill>
                <a:latin typeface="HG丸ｺﾞｼｯｸM-PRO" panose="020F0600000000000000" pitchFamily="50" charset="-128"/>
                <a:ea typeface="HG丸ｺﾞｼｯｸM-PRO" panose="020F0600000000000000" pitchFamily="50" charset="-128"/>
              </a:rPr>
              <a:t>鶏舎の隅に配置する。</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p:txBody>
      </p:sp>
      <p:sp>
        <p:nvSpPr>
          <p:cNvPr id="54" name="テキスト ボックス 53">
            <a:extLst>
              <a:ext uri="{FF2B5EF4-FFF2-40B4-BE49-F238E27FC236}">
                <a16:creationId xmlns:a16="http://schemas.microsoft.com/office/drawing/2014/main" id="{351BEF53-39EB-4526-A43A-5327BEC14D19}"/>
              </a:ext>
            </a:extLst>
          </p:cNvPr>
          <p:cNvSpPr txBox="1"/>
          <p:nvPr/>
        </p:nvSpPr>
        <p:spPr>
          <a:xfrm>
            <a:off x="83535" y="813678"/>
            <a:ext cx="6649832" cy="318100"/>
          </a:xfrm>
          <a:prstGeom prst="rect">
            <a:avLst/>
          </a:prstGeom>
          <a:solidFill>
            <a:srgbClr val="0070C0"/>
          </a:solidFill>
        </p:spPr>
        <p:txBody>
          <a:bodyPr wrap="square" rtlCol="0">
            <a:spAutoFit/>
          </a:bodyPr>
          <a:lstStyle/>
          <a:p>
            <a:pPr algn="ctr"/>
            <a:r>
              <a:rPr lang="ja-JP" altLang="en-US" sz="1467" b="1" u="sng" dirty="0">
                <a:solidFill>
                  <a:schemeClr val="bg1"/>
                </a:solidFill>
                <a:latin typeface="HG丸ｺﾞｼｯｸM-PRO" panose="020F0600000000000000" pitchFamily="50" charset="-128"/>
                <a:ea typeface="HG丸ｺﾞｼｯｸM-PRO" panose="020F0600000000000000" pitchFamily="50" charset="-128"/>
                <a:cs typeface="Meiryo UI" panose="020B0604030504040204" pitchFamily="50" charset="-128"/>
              </a:rPr>
              <a:t>ねずみ対策</a:t>
            </a:r>
          </a:p>
        </p:txBody>
      </p:sp>
      <p:graphicFrame>
        <p:nvGraphicFramePr>
          <p:cNvPr id="20" name="表 5">
            <a:extLst>
              <a:ext uri="{FF2B5EF4-FFF2-40B4-BE49-F238E27FC236}">
                <a16:creationId xmlns:a16="http://schemas.microsoft.com/office/drawing/2014/main" id="{5A369A4B-9A5D-48BE-BA4F-55DC496EC073}"/>
              </a:ext>
            </a:extLst>
          </p:cNvPr>
          <p:cNvGraphicFramePr>
            <a:graphicFrameLocks noGrp="1"/>
          </p:cNvGraphicFramePr>
          <p:nvPr/>
        </p:nvGraphicFramePr>
        <p:xfrm>
          <a:off x="1108970" y="6630699"/>
          <a:ext cx="4572000" cy="807784"/>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57603903"/>
                    </a:ext>
                  </a:extLst>
                </a:gridCol>
                <a:gridCol w="2286000">
                  <a:extLst>
                    <a:ext uri="{9D8B030D-6E8A-4147-A177-3AD203B41FA5}">
                      <a16:colId xmlns:a16="http://schemas.microsoft.com/office/drawing/2014/main" val="233420187"/>
                    </a:ext>
                  </a:extLst>
                </a:gridCol>
              </a:tblGrid>
              <a:tr h="370840">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担当者</a:t>
                      </a:r>
                    </a:p>
                  </a:txBody>
                  <a:tcPr anchor="ctr"/>
                </a:tc>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管理責任者</a:t>
                      </a:r>
                    </a:p>
                  </a:txBody>
                  <a:tcPr anchor="ctr"/>
                </a:tc>
                <a:extLst>
                  <a:ext uri="{0D108BD9-81ED-4DB2-BD59-A6C34878D82A}">
                    <a16:rowId xmlns:a16="http://schemas.microsoft.com/office/drawing/2014/main" val="4122316912"/>
                  </a:ext>
                </a:extLst>
              </a:tr>
              <a:tr h="370840">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444563050"/>
                  </a:ext>
                </a:extLst>
              </a:tr>
            </a:tbl>
          </a:graphicData>
        </a:graphic>
      </p:graphicFrame>
      <p:sp>
        <p:nvSpPr>
          <p:cNvPr id="8" name="テキスト ボックス 7">
            <a:extLst>
              <a:ext uri="{FF2B5EF4-FFF2-40B4-BE49-F238E27FC236}">
                <a16:creationId xmlns:a16="http://schemas.microsoft.com/office/drawing/2014/main" id="{E1B5011A-2FEC-4376-A93E-5B8D9C9BEBD0}"/>
              </a:ext>
            </a:extLst>
          </p:cNvPr>
          <p:cNvSpPr txBox="1"/>
          <p:nvPr/>
        </p:nvSpPr>
        <p:spPr>
          <a:xfrm>
            <a:off x="548680" y="1584072"/>
            <a:ext cx="2160240"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毎週水曜日　等</a:t>
            </a:r>
          </a:p>
        </p:txBody>
      </p:sp>
    </p:spTree>
    <p:extLst>
      <p:ext uri="{BB962C8B-B14F-4D97-AF65-F5344CB8AC3E}">
        <p14:creationId xmlns:p14="http://schemas.microsoft.com/office/powerpoint/2010/main" val="134487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EBCDED1B-4C66-4208-8866-265C76E2E977}"/>
              </a:ext>
            </a:extLst>
          </p:cNvPr>
          <p:cNvSpPr/>
          <p:nvPr/>
        </p:nvSpPr>
        <p:spPr>
          <a:xfrm>
            <a:off x="3501008" y="7013575"/>
            <a:ext cx="1487243" cy="111018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0113DEDF-63FE-489C-8390-291198519712}"/>
              </a:ext>
            </a:extLst>
          </p:cNvPr>
          <p:cNvSpPr/>
          <p:nvPr/>
        </p:nvSpPr>
        <p:spPr>
          <a:xfrm>
            <a:off x="2068168" y="5331636"/>
            <a:ext cx="2003197" cy="1110183"/>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1A4A2355-283C-4D59-9808-777AA6BE0B39}"/>
              </a:ext>
            </a:extLst>
          </p:cNvPr>
          <p:cNvSpPr/>
          <p:nvPr/>
        </p:nvSpPr>
        <p:spPr>
          <a:xfrm>
            <a:off x="285396" y="7006576"/>
            <a:ext cx="1767490" cy="11101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416A773-8136-4F5F-9B37-65FE6281BDDF}"/>
              </a:ext>
            </a:extLst>
          </p:cNvPr>
          <p:cNvSpPr/>
          <p:nvPr/>
        </p:nvSpPr>
        <p:spPr>
          <a:xfrm>
            <a:off x="1936029" y="6763716"/>
            <a:ext cx="1727345" cy="14822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6936" y="135098"/>
            <a:ext cx="6243960"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出荷時の交差汚染防止対策</a:t>
            </a:r>
          </a:p>
        </p:txBody>
      </p:sp>
      <p:sp>
        <p:nvSpPr>
          <p:cNvPr id="56" name="正方形/長方形 55">
            <a:extLst>
              <a:ext uri="{FF2B5EF4-FFF2-40B4-BE49-F238E27FC236}">
                <a16:creationId xmlns:a16="http://schemas.microsoft.com/office/drawing/2014/main" id="{24DC7ED5-D434-4DFE-ACBD-22C20F6F9441}"/>
              </a:ext>
            </a:extLst>
          </p:cNvPr>
          <p:cNvSpPr/>
          <p:nvPr/>
        </p:nvSpPr>
        <p:spPr>
          <a:xfrm>
            <a:off x="116632" y="862619"/>
            <a:ext cx="6651856" cy="3594830"/>
          </a:xfrm>
          <a:prstGeom prst="rect">
            <a:avLst/>
          </a:prstGeom>
        </p:spPr>
        <p:txBody>
          <a:bodyPr wrap="square">
            <a:spAutoFit/>
          </a:bodyPr>
          <a:lstStyle/>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家きん舎内外を行き来する場合は、手指の消毒及び長靴等の　履替えを行う。</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履替えしない場合は、下記のいずれかを実施する。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①家きん舎内と外の作業者を分ける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②家きんの一時待機所を設けて動線を区分する</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rPr>
              <a:t>　（一時待機場所は作業前後に洗浄・消毒）</a:t>
            </a:r>
            <a:endParaRPr lang="en-US" altLang="ja-JP" dirty="0">
              <a:latin typeface="HG丸ｺﾞｼｯｸM-PRO" panose="020F0600000000000000" pitchFamily="50" charset="-128"/>
              <a:ea typeface="HG丸ｺﾞｼｯｸM-PRO" panose="020F0600000000000000" pitchFamily="50" charset="-128"/>
            </a:endParaRPr>
          </a:p>
          <a:p>
            <a:pPr>
              <a:lnSpc>
                <a:spcPts val="2300"/>
              </a:lnSpc>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出荷トラックに衛生管理区域内の衣服・靴で乗り込む場合、　出荷作業前後に出荷台に洗浄・消毒を行う。</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300"/>
              </a:lnSpc>
              <a:buFont typeface="HG丸ｺﾞｼｯｸM-PRO" panose="020F0600000000000000" pitchFamily="50" charset="-128"/>
              <a:buChar cha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300"/>
              </a:lnSpc>
              <a:buFont typeface="HG丸ｺﾞｼｯｸM-PRO" panose="020F0600000000000000" pitchFamily="50" charset="-128"/>
              <a:buChar char="○"/>
            </a:pPr>
            <a:r>
              <a:rPr lang="ja-JP" altLang="en-US" dirty="0">
                <a:latin typeface="HG丸ｺﾞｼｯｸM-PRO" panose="020F0600000000000000" pitchFamily="50" charset="-128"/>
                <a:ea typeface="HG丸ｺﾞｼｯｸM-PRO" panose="020F0600000000000000" pitchFamily="50" charset="-128"/>
              </a:rPr>
              <a:t>　　　　　　　　　　で出荷用トラックを消毒し、　　　　　運転者は衛生管理区域外の衣服・靴へ着替え、手指を消毒する。</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四角形: 角を丸くする 1">
            <a:extLst>
              <a:ext uri="{FF2B5EF4-FFF2-40B4-BE49-F238E27FC236}">
                <a16:creationId xmlns:a16="http://schemas.microsoft.com/office/drawing/2014/main" id="{889A0F51-5F47-406A-9D3C-E166E813DC7E}"/>
              </a:ext>
            </a:extLst>
          </p:cNvPr>
          <p:cNvSpPr/>
          <p:nvPr/>
        </p:nvSpPr>
        <p:spPr>
          <a:xfrm>
            <a:off x="44624" y="795795"/>
            <a:ext cx="6741368" cy="3779585"/>
          </a:xfrm>
          <a:prstGeom prst="roundRect">
            <a:avLst>
              <a:gd name="adj" fmla="val 362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テキスト ボックス 130">
            <a:extLst>
              <a:ext uri="{FF2B5EF4-FFF2-40B4-BE49-F238E27FC236}">
                <a16:creationId xmlns:a16="http://schemas.microsoft.com/office/drawing/2014/main" id="{67217D9D-BF2E-4A56-97F4-EC119D525125}"/>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4-1</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21" name="グラフィックス 20" descr="トラック">
            <a:extLst>
              <a:ext uri="{FF2B5EF4-FFF2-40B4-BE49-F238E27FC236}">
                <a16:creationId xmlns:a16="http://schemas.microsoft.com/office/drawing/2014/main" id="{8DAF8EB5-48B1-44F5-832E-34E5AC3C8D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30664" y="7135232"/>
            <a:ext cx="866868" cy="866868"/>
          </a:xfrm>
          <a:prstGeom prst="rect">
            <a:avLst/>
          </a:prstGeom>
        </p:spPr>
      </p:pic>
      <p:sp>
        <p:nvSpPr>
          <p:cNvPr id="22" name="正方形/長方形 21">
            <a:extLst>
              <a:ext uri="{FF2B5EF4-FFF2-40B4-BE49-F238E27FC236}">
                <a16:creationId xmlns:a16="http://schemas.microsoft.com/office/drawing/2014/main" id="{BE952D1F-F2D2-4290-B8E7-98E0D8FD651F}"/>
              </a:ext>
            </a:extLst>
          </p:cNvPr>
          <p:cNvSpPr/>
          <p:nvPr/>
        </p:nvSpPr>
        <p:spPr>
          <a:xfrm>
            <a:off x="291517" y="5331636"/>
            <a:ext cx="1767490" cy="111018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1AD9B4E-3862-4A94-9925-FCC8B1C249F0}"/>
              </a:ext>
            </a:extLst>
          </p:cNvPr>
          <p:cNvSpPr txBox="1"/>
          <p:nvPr/>
        </p:nvSpPr>
        <p:spPr>
          <a:xfrm>
            <a:off x="582668" y="5709755"/>
            <a:ext cx="1043949" cy="353943"/>
          </a:xfrm>
          <a:prstGeom prst="rect">
            <a:avLst/>
          </a:prstGeom>
          <a:noFill/>
          <a:ln>
            <a:noFill/>
          </a:ln>
        </p:spPr>
        <p:txBody>
          <a:bodyPr wrap="square" rtlCol="0">
            <a:spAutoFit/>
          </a:bodyPr>
          <a:lstStyle/>
          <a:p>
            <a:pPr algn="ctr"/>
            <a:r>
              <a:rPr lang="ja-JP" altLang="en-US" dirty="0">
                <a:latin typeface="+mn-ea"/>
              </a:rPr>
              <a:t>家きん舎</a:t>
            </a:r>
            <a:endParaRPr lang="en-US" altLang="ja-JP" dirty="0">
              <a:latin typeface="+mn-ea"/>
            </a:endParaRPr>
          </a:p>
        </p:txBody>
      </p:sp>
      <p:grpSp>
        <p:nvGrpSpPr>
          <p:cNvPr id="26" name="グループ化 25">
            <a:extLst>
              <a:ext uri="{FF2B5EF4-FFF2-40B4-BE49-F238E27FC236}">
                <a16:creationId xmlns:a16="http://schemas.microsoft.com/office/drawing/2014/main" id="{861C6EF8-2A77-4EFF-814C-341AF0CE61DE}"/>
              </a:ext>
            </a:extLst>
          </p:cNvPr>
          <p:cNvGrpSpPr/>
          <p:nvPr/>
        </p:nvGrpSpPr>
        <p:grpSpPr>
          <a:xfrm>
            <a:off x="5005527" y="6979522"/>
            <a:ext cx="105969" cy="1144235"/>
            <a:chOff x="9549679" y="7801816"/>
            <a:chExt cx="74421" cy="513853"/>
          </a:xfrm>
        </p:grpSpPr>
        <p:sp>
          <p:nvSpPr>
            <p:cNvPr id="35" name="平行四辺形 34">
              <a:extLst>
                <a:ext uri="{FF2B5EF4-FFF2-40B4-BE49-F238E27FC236}">
                  <a16:creationId xmlns:a16="http://schemas.microsoft.com/office/drawing/2014/main" id="{65885412-C618-4DA3-88B3-5E59CB1B441C}"/>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平行四辺形 35">
              <a:extLst>
                <a:ext uri="{FF2B5EF4-FFF2-40B4-BE49-F238E27FC236}">
                  <a16:creationId xmlns:a16="http://schemas.microsoft.com/office/drawing/2014/main" id="{57B36681-F972-4DB1-818E-275C2A4FC51C}"/>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平行四辺形 36">
              <a:extLst>
                <a:ext uri="{FF2B5EF4-FFF2-40B4-BE49-F238E27FC236}">
                  <a16:creationId xmlns:a16="http://schemas.microsoft.com/office/drawing/2014/main" id="{A20DA6A0-E479-452E-A59A-A0AFF4D66DB9}"/>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平行四辺形 37">
              <a:extLst>
                <a:ext uri="{FF2B5EF4-FFF2-40B4-BE49-F238E27FC236}">
                  <a16:creationId xmlns:a16="http://schemas.microsoft.com/office/drawing/2014/main" id="{6CE69DD2-FD5B-4495-9C85-FA29E2C6055B}"/>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8" name="図 27">
            <a:extLst>
              <a:ext uri="{FF2B5EF4-FFF2-40B4-BE49-F238E27FC236}">
                <a16:creationId xmlns:a16="http://schemas.microsoft.com/office/drawing/2014/main" id="{CDAEF88B-CF0F-4761-AAAB-F6DD31B83655}"/>
              </a:ext>
            </a:extLst>
          </p:cNvPr>
          <p:cNvPicPr>
            <a:picLocks noChangeAspect="1"/>
          </p:cNvPicPr>
          <p:nvPr/>
        </p:nvPicPr>
        <p:blipFill>
          <a:blip r:embed="rId5"/>
          <a:stretch>
            <a:fillRect/>
          </a:stretch>
        </p:blipFill>
        <p:spPr>
          <a:xfrm flipH="1">
            <a:off x="5079232" y="4910405"/>
            <a:ext cx="296878" cy="980389"/>
          </a:xfrm>
          <a:prstGeom prst="rect">
            <a:avLst/>
          </a:prstGeom>
        </p:spPr>
      </p:pic>
      <p:pic>
        <p:nvPicPr>
          <p:cNvPr id="29" name="図 28">
            <a:extLst>
              <a:ext uri="{FF2B5EF4-FFF2-40B4-BE49-F238E27FC236}">
                <a16:creationId xmlns:a16="http://schemas.microsoft.com/office/drawing/2014/main" id="{F05095D1-081C-40B0-930E-B0B24DBD8C81}"/>
              </a:ext>
            </a:extLst>
          </p:cNvPr>
          <p:cNvPicPr>
            <a:picLocks noChangeAspect="1"/>
          </p:cNvPicPr>
          <p:nvPr/>
        </p:nvPicPr>
        <p:blipFill>
          <a:blip r:embed="rId6"/>
          <a:stretch>
            <a:fillRect/>
          </a:stretch>
        </p:blipFill>
        <p:spPr>
          <a:xfrm flipH="1">
            <a:off x="1579603" y="5425713"/>
            <a:ext cx="291729" cy="936774"/>
          </a:xfrm>
          <a:prstGeom prst="rect">
            <a:avLst/>
          </a:prstGeom>
        </p:spPr>
      </p:pic>
      <p:sp>
        <p:nvSpPr>
          <p:cNvPr id="30" name="正方形/長方形 29">
            <a:extLst>
              <a:ext uri="{FF2B5EF4-FFF2-40B4-BE49-F238E27FC236}">
                <a16:creationId xmlns:a16="http://schemas.microsoft.com/office/drawing/2014/main" id="{AD71481B-B0F1-499A-A186-D73C2E2EDF56}"/>
              </a:ext>
            </a:extLst>
          </p:cNvPr>
          <p:cNvSpPr/>
          <p:nvPr/>
        </p:nvSpPr>
        <p:spPr>
          <a:xfrm>
            <a:off x="2052886" y="7345993"/>
            <a:ext cx="1487243" cy="4383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出荷物品</a:t>
            </a:r>
          </a:p>
        </p:txBody>
      </p:sp>
      <p:sp>
        <p:nvSpPr>
          <p:cNvPr id="40" name="テキスト ボックス 39">
            <a:extLst>
              <a:ext uri="{FF2B5EF4-FFF2-40B4-BE49-F238E27FC236}">
                <a16:creationId xmlns:a16="http://schemas.microsoft.com/office/drawing/2014/main" id="{9A81F585-F9A6-4440-B2CB-27264B37A499}"/>
              </a:ext>
            </a:extLst>
          </p:cNvPr>
          <p:cNvSpPr txBox="1"/>
          <p:nvPr/>
        </p:nvSpPr>
        <p:spPr>
          <a:xfrm>
            <a:off x="2052885" y="6575228"/>
            <a:ext cx="1487243" cy="353943"/>
          </a:xfrm>
          <a:prstGeom prst="rect">
            <a:avLst/>
          </a:prstGeom>
          <a:solidFill>
            <a:schemeClr val="bg1"/>
          </a:solidFill>
          <a:ln>
            <a:solidFill>
              <a:schemeClr val="tx1"/>
            </a:solidFill>
            <a:prstDash val="dash"/>
          </a:ln>
        </p:spPr>
        <p:txBody>
          <a:bodyPr wrap="square" rtlCol="0">
            <a:spAutoFit/>
          </a:bodyPr>
          <a:lstStyle/>
          <a:p>
            <a:pPr algn="ctr"/>
            <a:r>
              <a:rPr lang="ja-JP" altLang="en-US" dirty="0">
                <a:latin typeface="+mn-ea"/>
              </a:rPr>
              <a:t>一時待機場所</a:t>
            </a:r>
            <a:endParaRPr lang="en-US" altLang="ja-JP" dirty="0">
              <a:latin typeface="+mn-ea"/>
            </a:endParaRPr>
          </a:p>
        </p:txBody>
      </p:sp>
      <p:sp>
        <p:nvSpPr>
          <p:cNvPr id="42" name="テキスト ボックス 41">
            <a:extLst>
              <a:ext uri="{FF2B5EF4-FFF2-40B4-BE49-F238E27FC236}">
                <a16:creationId xmlns:a16="http://schemas.microsoft.com/office/drawing/2014/main" id="{6CC1C11D-7F4F-41B0-84C4-B2899B88DAF9}"/>
              </a:ext>
            </a:extLst>
          </p:cNvPr>
          <p:cNvSpPr txBox="1"/>
          <p:nvPr/>
        </p:nvSpPr>
        <p:spPr>
          <a:xfrm>
            <a:off x="584851" y="7394788"/>
            <a:ext cx="1043949" cy="353943"/>
          </a:xfrm>
          <a:prstGeom prst="rect">
            <a:avLst/>
          </a:prstGeom>
          <a:noFill/>
          <a:ln>
            <a:noFill/>
          </a:ln>
        </p:spPr>
        <p:txBody>
          <a:bodyPr wrap="square" rtlCol="0">
            <a:spAutoFit/>
          </a:bodyPr>
          <a:lstStyle/>
          <a:p>
            <a:pPr algn="ctr"/>
            <a:r>
              <a:rPr lang="ja-JP" altLang="en-US" dirty="0">
                <a:latin typeface="+mn-ea"/>
              </a:rPr>
              <a:t>家きん舎</a:t>
            </a:r>
            <a:endParaRPr lang="en-US" altLang="ja-JP" dirty="0">
              <a:latin typeface="+mn-ea"/>
            </a:endParaRPr>
          </a:p>
        </p:txBody>
      </p:sp>
      <p:sp>
        <p:nvSpPr>
          <p:cNvPr id="44" name="正方形/長方形 43">
            <a:extLst>
              <a:ext uri="{FF2B5EF4-FFF2-40B4-BE49-F238E27FC236}">
                <a16:creationId xmlns:a16="http://schemas.microsoft.com/office/drawing/2014/main" id="{878F0D1E-4C85-43BC-AA87-3DE9DD6A1464}"/>
              </a:ext>
            </a:extLst>
          </p:cNvPr>
          <p:cNvSpPr/>
          <p:nvPr/>
        </p:nvSpPr>
        <p:spPr>
          <a:xfrm>
            <a:off x="2052885" y="7784340"/>
            <a:ext cx="1487243" cy="33941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トラックへ搬出</a:t>
            </a:r>
          </a:p>
        </p:txBody>
      </p:sp>
      <p:sp>
        <p:nvSpPr>
          <p:cNvPr id="45" name="正方形/長方形 44">
            <a:extLst>
              <a:ext uri="{FF2B5EF4-FFF2-40B4-BE49-F238E27FC236}">
                <a16:creationId xmlns:a16="http://schemas.microsoft.com/office/drawing/2014/main" id="{A0FA6048-9F6D-4370-BF8E-A9D8AD0390E4}"/>
              </a:ext>
            </a:extLst>
          </p:cNvPr>
          <p:cNvSpPr/>
          <p:nvPr/>
        </p:nvSpPr>
        <p:spPr>
          <a:xfrm>
            <a:off x="2052886" y="7013575"/>
            <a:ext cx="1487243" cy="3324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家きん</a:t>
            </a:r>
            <a:r>
              <a:rPr kumimoji="1" lang="ja-JP" altLang="en-US" sz="1200" dirty="0">
                <a:solidFill>
                  <a:schemeClr val="tx1"/>
                </a:solidFill>
              </a:rPr>
              <a:t>舎から持込</a:t>
            </a:r>
          </a:p>
        </p:txBody>
      </p:sp>
      <p:sp>
        <p:nvSpPr>
          <p:cNvPr id="46" name="正方形/長方形 45">
            <a:extLst>
              <a:ext uri="{FF2B5EF4-FFF2-40B4-BE49-F238E27FC236}">
                <a16:creationId xmlns:a16="http://schemas.microsoft.com/office/drawing/2014/main" id="{1FB7EB13-EAD0-480E-8BC8-7A82782801CE}"/>
              </a:ext>
            </a:extLst>
          </p:cNvPr>
          <p:cNvSpPr/>
          <p:nvPr/>
        </p:nvSpPr>
        <p:spPr>
          <a:xfrm>
            <a:off x="285396" y="8309686"/>
            <a:ext cx="464803" cy="30734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グラフィックス 47" descr="トラック">
            <a:extLst>
              <a:ext uri="{FF2B5EF4-FFF2-40B4-BE49-F238E27FC236}">
                <a16:creationId xmlns:a16="http://schemas.microsoft.com/office/drawing/2014/main" id="{8888F03D-FEBA-4309-B6E8-E3E6FD62C8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96506" y="5449141"/>
            <a:ext cx="866868" cy="866868"/>
          </a:xfrm>
          <a:prstGeom prst="rect">
            <a:avLst/>
          </a:prstGeom>
        </p:spPr>
      </p:pic>
      <p:sp>
        <p:nvSpPr>
          <p:cNvPr id="50" name="テキスト ボックス 49">
            <a:extLst>
              <a:ext uri="{FF2B5EF4-FFF2-40B4-BE49-F238E27FC236}">
                <a16:creationId xmlns:a16="http://schemas.microsoft.com/office/drawing/2014/main" id="{609949C7-0732-47AD-9008-939E686B540A}"/>
              </a:ext>
            </a:extLst>
          </p:cNvPr>
          <p:cNvSpPr txBox="1"/>
          <p:nvPr/>
        </p:nvSpPr>
        <p:spPr>
          <a:xfrm>
            <a:off x="750198" y="8275470"/>
            <a:ext cx="2678801" cy="353943"/>
          </a:xfrm>
          <a:prstGeom prst="rect">
            <a:avLst/>
          </a:prstGeom>
          <a:noFill/>
          <a:ln>
            <a:noFill/>
          </a:ln>
        </p:spPr>
        <p:txBody>
          <a:bodyPr wrap="square" rtlCol="0">
            <a:spAutoFit/>
          </a:bodyPr>
          <a:lstStyle/>
          <a:p>
            <a:r>
              <a:rPr lang="ja-JP" altLang="en-US" dirty="0">
                <a:latin typeface="+mn-ea"/>
              </a:rPr>
              <a:t>：家きん舎専用靴の範囲</a:t>
            </a:r>
            <a:endParaRPr lang="en-US" altLang="ja-JP" dirty="0">
              <a:latin typeface="+mn-ea"/>
            </a:endParaRPr>
          </a:p>
        </p:txBody>
      </p:sp>
      <p:sp>
        <p:nvSpPr>
          <p:cNvPr id="51" name="正方形/長方形 50">
            <a:extLst>
              <a:ext uri="{FF2B5EF4-FFF2-40B4-BE49-F238E27FC236}">
                <a16:creationId xmlns:a16="http://schemas.microsoft.com/office/drawing/2014/main" id="{98D46F89-1958-4F21-BBFA-10BDF7BB7CF1}"/>
              </a:ext>
            </a:extLst>
          </p:cNvPr>
          <p:cNvSpPr/>
          <p:nvPr/>
        </p:nvSpPr>
        <p:spPr>
          <a:xfrm>
            <a:off x="279688" y="8701561"/>
            <a:ext cx="464803" cy="30734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C9011C5C-5867-4BEF-BECB-F394072196BC}"/>
              </a:ext>
            </a:extLst>
          </p:cNvPr>
          <p:cNvSpPr txBox="1"/>
          <p:nvPr/>
        </p:nvSpPr>
        <p:spPr>
          <a:xfrm>
            <a:off x="744491" y="8645368"/>
            <a:ext cx="3326874" cy="353943"/>
          </a:xfrm>
          <a:prstGeom prst="rect">
            <a:avLst/>
          </a:prstGeom>
          <a:noFill/>
          <a:ln>
            <a:noFill/>
          </a:ln>
        </p:spPr>
        <p:txBody>
          <a:bodyPr wrap="square" rtlCol="0">
            <a:spAutoFit/>
          </a:bodyPr>
          <a:lstStyle/>
          <a:p>
            <a:r>
              <a:rPr lang="ja-JP" altLang="en-US" dirty="0">
                <a:latin typeface="+mn-ea"/>
              </a:rPr>
              <a:t>：衛生管理区域専用靴の範囲</a:t>
            </a:r>
            <a:endParaRPr lang="en-US" altLang="ja-JP" dirty="0">
              <a:latin typeface="+mn-ea"/>
            </a:endParaRPr>
          </a:p>
        </p:txBody>
      </p:sp>
      <p:grpSp>
        <p:nvGrpSpPr>
          <p:cNvPr id="55" name="グループ化 54">
            <a:extLst>
              <a:ext uri="{FF2B5EF4-FFF2-40B4-BE49-F238E27FC236}">
                <a16:creationId xmlns:a16="http://schemas.microsoft.com/office/drawing/2014/main" id="{4052B6D1-CC47-4C2C-BFF9-A29D6EF26D9F}"/>
              </a:ext>
            </a:extLst>
          </p:cNvPr>
          <p:cNvGrpSpPr/>
          <p:nvPr/>
        </p:nvGrpSpPr>
        <p:grpSpPr>
          <a:xfrm>
            <a:off x="4094266" y="5310457"/>
            <a:ext cx="105969" cy="1144235"/>
            <a:chOff x="9549679" y="7801816"/>
            <a:chExt cx="74421" cy="513853"/>
          </a:xfrm>
        </p:grpSpPr>
        <p:sp>
          <p:nvSpPr>
            <p:cNvPr id="57" name="平行四辺形 56">
              <a:extLst>
                <a:ext uri="{FF2B5EF4-FFF2-40B4-BE49-F238E27FC236}">
                  <a16:creationId xmlns:a16="http://schemas.microsoft.com/office/drawing/2014/main" id="{F79DE675-F634-48BA-9178-1894FC5AF827}"/>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平行四辺形 57">
              <a:extLst>
                <a:ext uri="{FF2B5EF4-FFF2-40B4-BE49-F238E27FC236}">
                  <a16:creationId xmlns:a16="http://schemas.microsoft.com/office/drawing/2014/main" id="{44978F8C-4EB2-43D0-A6E6-6EACD7B92A0D}"/>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平行四辺形 58">
              <a:extLst>
                <a:ext uri="{FF2B5EF4-FFF2-40B4-BE49-F238E27FC236}">
                  <a16:creationId xmlns:a16="http://schemas.microsoft.com/office/drawing/2014/main" id="{D8E52614-9E89-4135-998D-98D38ABDD4A6}"/>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平行四辺形 59">
              <a:extLst>
                <a:ext uri="{FF2B5EF4-FFF2-40B4-BE49-F238E27FC236}">
                  <a16:creationId xmlns:a16="http://schemas.microsoft.com/office/drawing/2014/main" id="{6DDF90B4-6C0C-4EF1-A13B-087C523978C6}"/>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1" name="図 60" descr="ケーキ, テーブル, 座る, 電車 が含まれている画像&#10;&#10;自動的に生成された説明">
            <a:extLst>
              <a:ext uri="{FF2B5EF4-FFF2-40B4-BE49-F238E27FC236}">
                <a16:creationId xmlns:a16="http://schemas.microsoft.com/office/drawing/2014/main" id="{2910A06B-1F4F-4506-B2C1-15914B6C03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4307" y="4927279"/>
            <a:ext cx="765982" cy="925658"/>
          </a:xfrm>
          <a:prstGeom prst="rect">
            <a:avLst/>
          </a:prstGeom>
          <a:solidFill>
            <a:schemeClr val="bg1"/>
          </a:solidFill>
          <a:ln>
            <a:noFill/>
          </a:ln>
        </p:spPr>
      </p:pic>
      <p:grpSp>
        <p:nvGrpSpPr>
          <p:cNvPr id="62" name="グループ化 61">
            <a:extLst>
              <a:ext uri="{FF2B5EF4-FFF2-40B4-BE49-F238E27FC236}">
                <a16:creationId xmlns:a16="http://schemas.microsoft.com/office/drawing/2014/main" id="{BCDBC246-C4C0-4B10-B61B-ECBA1E227815}"/>
              </a:ext>
            </a:extLst>
          </p:cNvPr>
          <p:cNvGrpSpPr/>
          <p:nvPr/>
        </p:nvGrpSpPr>
        <p:grpSpPr>
          <a:xfrm>
            <a:off x="4244629" y="8214598"/>
            <a:ext cx="105969" cy="529069"/>
            <a:chOff x="9549679" y="7801816"/>
            <a:chExt cx="74421" cy="513853"/>
          </a:xfrm>
        </p:grpSpPr>
        <p:sp>
          <p:nvSpPr>
            <p:cNvPr id="63" name="平行四辺形 62">
              <a:extLst>
                <a:ext uri="{FF2B5EF4-FFF2-40B4-BE49-F238E27FC236}">
                  <a16:creationId xmlns:a16="http://schemas.microsoft.com/office/drawing/2014/main" id="{AC8934BD-49F6-4821-9BEB-80305DD64ECE}"/>
                </a:ext>
              </a:extLst>
            </p:cNvPr>
            <p:cNvSpPr/>
            <p:nvPr/>
          </p:nvSpPr>
          <p:spPr>
            <a:xfrm rot="16200000">
              <a:off x="9507836" y="8080822"/>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平行四辺形 63">
              <a:extLst>
                <a:ext uri="{FF2B5EF4-FFF2-40B4-BE49-F238E27FC236}">
                  <a16:creationId xmlns:a16="http://schemas.microsoft.com/office/drawing/2014/main" id="{2ADFC723-B9B7-487A-801A-7DA72EE5DFD8}"/>
                </a:ext>
              </a:extLst>
            </p:cNvPr>
            <p:cNvSpPr/>
            <p:nvPr/>
          </p:nvSpPr>
          <p:spPr>
            <a:xfrm rot="16200000">
              <a:off x="9507836" y="7962241"/>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平行四辺形 64">
              <a:extLst>
                <a:ext uri="{FF2B5EF4-FFF2-40B4-BE49-F238E27FC236}">
                  <a16:creationId xmlns:a16="http://schemas.microsoft.com/office/drawing/2014/main" id="{D8A8B4DA-2DF1-4953-9091-F5B19DF5AA48}"/>
                </a:ext>
              </a:extLst>
            </p:cNvPr>
            <p:cNvSpPr/>
            <p:nvPr/>
          </p:nvSpPr>
          <p:spPr>
            <a:xfrm rot="16200000">
              <a:off x="9507836" y="7843659"/>
              <a:ext cx="158108" cy="74421"/>
            </a:xfrm>
            <a:prstGeom prst="parallelogram">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平行四辺形 65">
              <a:extLst>
                <a:ext uri="{FF2B5EF4-FFF2-40B4-BE49-F238E27FC236}">
                  <a16:creationId xmlns:a16="http://schemas.microsoft.com/office/drawing/2014/main" id="{9166E93C-8667-4C1E-8083-DD70330D4926}"/>
                </a:ext>
              </a:extLst>
            </p:cNvPr>
            <p:cNvSpPr/>
            <p:nvPr/>
          </p:nvSpPr>
          <p:spPr>
            <a:xfrm rot="16200000">
              <a:off x="9507836" y="8199404"/>
              <a:ext cx="158108" cy="7442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74228C9F-BF4A-4483-A469-3D61762508AF}"/>
              </a:ext>
            </a:extLst>
          </p:cNvPr>
          <p:cNvSpPr txBox="1"/>
          <p:nvPr/>
        </p:nvSpPr>
        <p:spPr>
          <a:xfrm>
            <a:off x="4333547" y="8280407"/>
            <a:ext cx="2678801" cy="353943"/>
          </a:xfrm>
          <a:prstGeom prst="rect">
            <a:avLst/>
          </a:prstGeom>
          <a:noFill/>
          <a:ln>
            <a:noFill/>
          </a:ln>
        </p:spPr>
        <p:txBody>
          <a:bodyPr wrap="square" rtlCol="0">
            <a:spAutoFit/>
          </a:bodyPr>
          <a:lstStyle/>
          <a:p>
            <a:r>
              <a:rPr lang="ja-JP" altLang="en-US" dirty="0">
                <a:latin typeface="+mn-ea"/>
              </a:rPr>
              <a:t>：衛生管理区域境界</a:t>
            </a:r>
            <a:endParaRPr lang="en-US" altLang="ja-JP" dirty="0">
              <a:latin typeface="+mn-ea"/>
            </a:endParaRPr>
          </a:p>
        </p:txBody>
      </p:sp>
      <p:sp>
        <p:nvSpPr>
          <p:cNvPr id="4" name="矢印: 右 3">
            <a:extLst>
              <a:ext uri="{FF2B5EF4-FFF2-40B4-BE49-F238E27FC236}">
                <a16:creationId xmlns:a16="http://schemas.microsoft.com/office/drawing/2014/main" id="{1190285A-E739-47CA-9321-4FC061B60BE3}"/>
              </a:ext>
            </a:extLst>
          </p:cNvPr>
          <p:cNvSpPr/>
          <p:nvPr/>
        </p:nvSpPr>
        <p:spPr>
          <a:xfrm rot="908363">
            <a:off x="3732983" y="6154638"/>
            <a:ext cx="2003197" cy="17885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矢印: 右 67">
            <a:extLst>
              <a:ext uri="{FF2B5EF4-FFF2-40B4-BE49-F238E27FC236}">
                <a16:creationId xmlns:a16="http://schemas.microsoft.com/office/drawing/2014/main" id="{2064843A-CAF5-4095-843F-3FCD37E5DC4C}"/>
              </a:ext>
            </a:extLst>
          </p:cNvPr>
          <p:cNvSpPr/>
          <p:nvPr/>
        </p:nvSpPr>
        <p:spPr>
          <a:xfrm rot="19626556">
            <a:off x="4615754" y="7142224"/>
            <a:ext cx="1315932" cy="18802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a:extLst>
              <a:ext uri="{FF2B5EF4-FFF2-40B4-BE49-F238E27FC236}">
                <a16:creationId xmlns:a16="http://schemas.microsoft.com/office/drawing/2014/main" id="{38782F6C-8649-4505-9623-2C2CA6921664}"/>
              </a:ext>
            </a:extLst>
          </p:cNvPr>
          <p:cNvPicPr>
            <a:picLocks noChangeAspect="1"/>
          </p:cNvPicPr>
          <p:nvPr/>
        </p:nvPicPr>
        <p:blipFill>
          <a:blip r:embed="rId6"/>
          <a:stretch>
            <a:fillRect/>
          </a:stretch>
        </p:blipFill>
        <p:spPr>
          <a:xfrm flipH="1">
            <a:off x="2250551" y="5427771"/>
            <a:ext cx="291729" cy="936774"/>
          </a:xfrm>
          <a:prstGeom prst="rect">
            <a:avLst/>
          </a:prstGeom>
        </p:spPr>
      </p:pic>
      <p:pic>
        <p:nvPicPr>
          <p:cNvPr id="71" name="図 70">
            <a:extLst>
              <a:ext uri="{FF2B5EF4-FFF2-40B4-BE49-F238E27FC236}">
                <a16:creationId xmlns:a16="http://schemas.microsoft.com/office/drawing/2014/main" id="{864D951C-7BB9-49C8-9353-A5A574727F51}"/>
              </a:ext>
            </a:extLst>
          </p:cNvPr>
          <p:cNvPicPr>
            <a:picLocks noChangeAspect="1"/>
          </p:cNvPicPr>
          <p:nvPr/>
        </p:nvPicPr>
        <p:blipFill>
          <a:blip r:embed="rId8"/>
          <a:stretch>
            <a:fillRect/>
          </a:stretch>
        </p:blipFill>
        <p:spPr>
          <a:xfrm>
            <a:off x="6048738" y="5091806"/>
            <a:ext cx="816449" cy="708938"/>
          </a:xfrm>
          <a:prstGeom prst="rect">
            <a:avLst/>
          </a:prstGeom>
        </p:spPr>
      </p:pic>
      <p:pic>
        <p:nvPicPr>
          <p:cNvPr id="72" name="図 71" descr="カップ, テーブル, ボトル が含まれている画像&#10;&#10;自動的に生成された説明">
            <a:extLst>
              <a:ext uri="{FF2B5EF4-FFF2-40B4-BE49-F238E27FC236}">
                <a16:creationId xmlns:a16="http://schemas.microsoft.com/office/drawing/2014/main" id="{44FD6656-962C-4B5B-B8BD-9132F28CA7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6110" y="5082338"/>
            <a:ext cx="739770" cy="704044"/>
          </a:xfrm>
          <a:prstGeom prst="rect">
            <a:avLst/>
          </a:prstGeom>
          <a:solidFill>
            <a:schemeClr val="bg1"/>
          </a:solidFill>
        </p:spPr>
      </p:pic>
      <p:sp>
        <p:nvSpPr>
          <p:cNvPr id="78" name="正方形/長方形 77">
            <a:extLst>
              <a:ext uri="{FF2B5EF4-FFF2-40B4-BE49-F238E27FC236}">
                <a16:creationId xmlns:a16="http://schemas.microsoft.com/office/drawing/2014/main" id="{494FB51B-075E-4E8B-B25A-E16995017FE2}"/>
              </a:ext>
            </a:extLst>
          </p:cNvPr>
          <p:cNvSpPr/>
          <p:nvPr/>
        </p:nvSpPr>
        <p:spPr>
          <a:xfrm>
            <a:off x="5838590" y="6459175"/>
            <a:ext cx="974786" cy="332418"/>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出荷先</a:t>
            </a:r>
            <a:endParaRPr kumimoji="1" lang="ja-JP" altLang="en-US" dirty="0">
              <a:solidFill>
                <a:schemeClr val="tx1"/>
              </a:solidFill>
            </a:endParaRPr>
          </a:p>
        </p:txBody>
      </p:sp>
      <p:sp>
        <p:nvSpPr>
          <p:cNvPr id="81" name="テキスト ボックス 80">
            <a:extLst>
              <a:ext uri="{FF2B5EF4-FFF2-40B4-BE49-F238E27FC236}">
                <a16:creationId xmlns:a16="http://schemas.microsoft.com/office/drawing/2014/main" id="{96968651-E8AF-4863-A248-9F40D280EA4E}"/>
              </a:ext>
            </a:extLst>
          </p:cNvPr>
          <p:cNvSpPr txBox="1"/>
          <p:nvPr/>
        </p:nvSpPr>
        <p:spPr>
          <a:xfrm>
            <a:off x="1628800" y="5898443"/>
            <a:ext cx="190962" cy="362420"/>
          </a:xfrm>
          <a:prstGeom prst="rect">
            <a:avLst/>
          </a:prstGeom>
          <a:solidFill>
            <a:schemeClr val="bg1"/>
          </a:solidFill>
          <a:ln>
            <a:noFill/>
          </a:ln>
        </p:spPr>
        <p:txBody>
          <a:bodyPr wrap="square" rtlCol="0">
            <a:spAutoFit/>
          </a:bodyPr>
          <a:lstStyle/>
          <a:p>
            <a:pPr algn="ctr"/>
            <a:r>
              <a:rPr lang="en-US" altLang="ja-JP" dirty="0">
                <a:latin typeface="+mn-ea"/>
              </a:rPr>
              <a:t>A</a:t>
            </a:r>
          </a:p>
        </p:txBody>
      </p:sp>
      <p:sp>
        <p:nvSpPr>
          <p:cNvPr id="82" name="テキスト ボックス 81">
            <a:extLst>
              <a:ext uri="{FF2B5EF4-FFF2-40B4-BE49-F238E27FC236}">
                <a16:creationId xmlns:a16="http://schemas.microsoft.com/office/drawing/2014/main" id="{3E0F3E73-CC98-4E1C-9FF0-9338D966FD84}"/>
              </a:ext>
            </a:extLst>
          </p:cNvPr>
          <p:cNvSpPr txBox="1"/>
          <p:nvPr/>
        </p:nvSpPr>
        <p:spPr>
          <a:xfrm>
            <a:off x="2307543" y="5938623"/>
            <a:ext cx="190962" cy="353943"/>
          </a:xfrm>
          <a:prstGeom prst="rect">
            <a:avLst/>
          </a:prstGeom>
          <a:solidFill>
            <a:schemeClr val="bg1"/>
          </a:solidFill>
          <a:ln>
            <a:noFill/>
          </a:ln>
        </p:spPr>
        <p:txBody>
          <a:bodyPr wrap="square" rtlCol="0">
            <a:spAutoFit/>
          </a:bodyPr>
          <a:lstStyle/>
          <a:p>
            <a:pPr algn="ctr"/>
            <a:r>
              <a:rPr lang="en-US" altLang="ja-JP" dirty="0">
                <a:latin typeface="+mn-ea"/>
              </a:rPr>
              <a:t>B</a:t>
            </a:r>
          </a:p>
        </p:txBody>
      </p:sp>
      <p:sp>
        <p:nvSpPr>
          <p:cNvPr id="83" name="テキスト ボックス 82">
            <a:extLst>
              <a:ext uri="{FF2B5EF4-FFF2-40B4-BE49-F238E27FC236}">
                <a16:creationId xmlns:a16="http://schemas.microsoft.com/office/drawing/2014/main" id="{26289B51-566E-4053-83C3-BF9F96E514A6}"/>
              </a:ext>
            </a:extLst>
          </p:cNvPr>
          <p:cNvSpPr txBox="1"/>
          <p:nvPr/>
        </p:nvSpPr>
        <p:spPr>
          <a:xfrm>
            <a:off x="106936" y="4897973"/>
            <a:ext cx="464803" cy="353943"/>
          </a:xfrm>
          <a:prstGeom prst="rect">
            <a:avLst/>
          </a:prstGeom>
          <a:noFill/>
          <a:ln>
            <a:noFill/>
          </a:ln>
        </p:spPr>
        <p:txBody>
          <a:bodyPr wrap="square" rtlCol="0">
            <a:spAutoFit/>
          </a:bodyPr>
          <a:lstStyle/>
          <a:p>
            <a:pPr algn="ctr"/>
            <a:r>
              <a:rPr lang="ja-JP" altLang="en-US" dirty="0">
                <a:latin typeface="+mn-ea"/>
              </a:rPr>
              <a:t>①</a:t>
            </a:r>
            <a:endParaRPr lang="en-US" altLang="ja-JP" dirty="0">
              <a:latin typeface="+mn-ea"/>
            </a:endParaRPr>
          </a:p>
        </p:txBody>
      </p:sp>
      <p:sp>
        <p:nvSpPr>
          <p:cNvPr id="84" name="テキスト ボックス 83">
            <a:extLst>
              <a:ext uri="{FF2B5EF4-FFF2-40B4-BE49-F238E27FC236}">
                <a16:creationId xmlns:a16="http://schemas.microsoft.com/office/drawing/2014/main" id="{424F4FBB-0B0A-48CC-895B-581A07AD0E23}"/>
              </a:ext>
            </a:extLst>
          </p:cNvPr>
          <p:cNvSpPr txBox="1"/>
          <p:nvPr/>
        </p:nvSpPr>
        <p:spPr>
          <a:xfrm>
            <a:off x="116632" y="6586744"/>
            <a:ext cx="464803" cy="353943"/>
          </a:xfrm>
          <a:prstGeom prst="rect">
            <a:avLst/>
          </a:prstGeom>
          <a:noFill/>
          <a:ln>
            <a:noFill/>
          </a:ln>
        </p:spPr>
        <p:txBody>
          <a:bodyPr wrap="square" rtlCol="0">
            <a:spAutoFit/>
          </a:bodyPr>
          <a:lstStyle/>
          <a:p>
            <a:pPr algn="ctr"/>
            <a:r>
              <a:rPr lang="ja-JP" altLang="en-US" dirty="0">
                <a:latin typeface="+mn-ea"/>
              </a:rPr>
              <a:t>②</a:t>
            </a:r>
            <a:endParaRPr lang="en-US" altLang="ja-JP" dirty="0">
              <a:latin typeface="+mn-ea"/>
            </a:endParaRPr>
          </a:p>
        </p:txBody>
      </p:sp>
      <p:sp>
        <p:nvSpPr>
          <p:cNvPr id="69" name="テキスト ボックス 68">
            <a:extLst>
              <a:ext uri="{FF2B5EF4-FFF2-40B4-BE49-F238E27FC236}">
                <a16:creationId xmlns:a16="http://schemas.microsoft.com/office/drawing/2014/main" id="{6608A0F1-8C50-4DA7-92FD-A84CD5E14E80}"/>
              </a:ext>
            </a:extLst>
          </p:cNvPr>
          <p:cNvSpPr txBox="1"/>
          <p:nvPr/>
        </p:nvSpPr>
        <p:spPr>
          <a:xfrm>
            <a:off x="438485" y="3831849"/>
            <a:ext cx="2198427"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a:t>
            </a:r>
          </a:p>
        </p:txBody>
      </p:sp>
    </p:spTree>
    <p:extLst>
      <p:ext uri="{BB962C8B-B14F-4D97-AF65-F5344CB8AC3E}">
        <p14:creationId xmlns:p14="http://schemas.microsoft.com/office/powerpoint/2010/main" val="1199489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退場時の動作フロー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835264"/>
            <a:ext cx="6712209" cy="3392036"/>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lnSpc>
                <a:spcPts val="23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更衣場所にて、衛生管理区域専用衣服・長靴・手袋を脱ぎ、　　手指を洗浄・消毒する。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に設置した台帳に退場時刻を記帳する。なお、作業員のうち、</a:t>
            </a: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車両で立ち入った者も同様に記帳する。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lvl="0" indent="-285750">
              <a:lnSpc>
                <a:spcPts val="2100"/>
              </a:lnSpc>
              <a:buFont typeface="HG丸ｺﾞｼｯｸM-PRO" panose="020F0600000000000000" pitchFamily="50" charset="-128"/>
              <a:buChar char="※"/>
            </a:pPr>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衣服・靴の脱衣方法及び手指の洗浄・消毒方法は、添付の作業手順による。</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lvl="0" indent="-285750">
              <a:lnSpc>
                <a:spcPts val="2100"/>
              </a:lnSpc>
              <a:buFont typeface="HG丸ｺﾞｼｯｸM-PRO" panose="020F0600000000000000" pitchFamily="50" charset="-128"/>
              <a:buChar char="※"/>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lvl="0" indent="-285750">
              <a:lnSpc>
                <a:spcPts val="21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は、</a:t>
            </a: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毎日</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記録の状況を確認し、不備があれば直ちに改善する。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9" name="テキスト ボックス 8">
            <a:extLst>
              <a:ext uri="{FF2B5EF4-FFF2-40B4-BE49-F238E27FC236}">
                <a16:creationId xmlns:a16="http://schemas.microsoft.com/office/drawing/2014/main" id="{E2CCF3EE-63B4-4679-AB8E-0FF3FBA471F7}"/>
              </a:ext>
            </a:extLst>
          </p:cNvPr>
          <p:cNvSpPr txBox="1"/>
          <p:nvPr/>
        </p:nvSpPr>
        <p:spPr>
          <a:xfrm>
            <a:off x="493352" y="1813375"/>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　</a:t>
            </a:r>
          </a:p>
        </p:txBody>
      </p:sp>
      <p:grpSp>
        <p:nvGrpSpPr>
          <p:cNvPr id="2" name="グループ化 1">
            <a:extLst>
              <a:ext uri="{FF2B5EF4-FFF2-40B4-BE49-F238E27FC236}">
                <a16:creationId xmlns:a16="http://schemas.microsoft.com/office/drawing/2014/main" id="{4776419D-EFAD-4F3A-9D7A-BDA73E7A8319}"/>
              </a:ext>
            </a:extLst>
          </p:cNvPr>
          <p:cNvGrpSpPr/>
          <p:nvPr/>
        </p:nvGrpSpPr>
        <p:grpSpPr>
          <a:xfrm>
            <a:off x="244275" y="4788024"/>
            <a:ext cx="6137053" cy="3578378"/>
            <a:chOff x="100259" y="4533317"/>
            <a:chExt cx="6137053" cy="3578378"/>
          </a:xfrm>
        </p:grpSpPr>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a:stretch>
              <a:fillRect/>
            </a:stretch>
          </p:blipFill>
          <p:spPr>
            <a:xfrm>
              <a:off x="2492896" y="4534453"/>
              <a:ext cx="1456369" cy="1477708"/>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6"/>
            <a:srcRect l="15371" t="39763" r="73397" b="31893"/>
            <a:stretch/>
          </p:blipFill>
          <p:spPr>
            <a:xfrm>
              <a:off x="4599304" y="4661993"/>
              <a:ext cx="1638008" cy="1350167"/>
            </a:xfrm>
            <a:prstGeom prst="rect">
              <a:avLst/>
            </a:prstGeom>
          </p:spPr>
        </p:pic>
      </p:grpSp>
      <p:sp>
        <p:nvSpPr>
          <p:cNvPr id="18" name="テキスト ボックス 17">
            <a:extLst>
              <a:ext uri="{FF2B5EF4-FFF2-40B4-BE49-F238E27FC236}">
                <a16:creationId xmlns:a16="http://schemas.microsoft.com/office/drawing/2014/main" id="{23C6E27F-1CAD-4A2F-A101-883E3E59EF5F}"/>
              </a:ext>
            </a:extLst>
          </p:cNvPr>
          <p:cNvSpPr txBox="1"/>
          <p:nvPr/>
        </p:nvSpPr>
        <p:spPr>
          <a:xfrm>
            <a:off x="493352" y="3099263"/>
            <a:ext cx="2047819" cy="276999"/>
          </a:xfrm>
          <a:prstGeom prst="rect">
            <a:avLst/>
          </a:prstGeom>
          <a:noFill/>
          <a:ln>
            <a:solidFill>
              <a:schemeClr val="tx1"/>
            </a:solidFill>
          </a:ln>
        </p:spPr>
        <p:txBody>
          <a:bodyPr wrap="square" rtlCol="0" anchor="ctr" anchorCtr="1">
            <a:spAutoFit/>
          </a:bodyPr>
          <a:lstStyle/>
          <a:p>
            <a:r>
              <a:rPr kumimoji="1" lang="en-US" altLang="ja-JP" sz="1200" dirty="0">
                <a:latin typeface="HG丸ｺﾞｼｯｸM-PRO" panose="020F0600000000000000" pitchFamily="50" charset="-128"/>
                <a:ea typeface="HG丸ｺﾞｼｯｸM-PRO" panose="020F0600000000000000" pitchFamily="50" charset="-128"/>
              </a:rPr>
              <a:t>【</a:t>
            </a:r>
            <a:r>
              <a:rPr kumimoji="1" lang="ja-JP" altLang="en-US" sz="1200" dirty="0">
                <a:latin typeface="HG丸ｺﾞｼｯｸM-PRO" panose="020F0600000000000000" pitchFamily="50" charset="-128"/>
                <a:ea typeface="HG丸ｺﾞｼｯｸM-PRO" panose="020F0600000000000000" pitchFamily="50" charset="-128"/>
              </a:rPr>
              <a:t>記載</a:t>
            </a:r>
            <a:r>
              <a:rPr kumimoji="1"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飼養衛生管理者名</a:t>
            </a:r>
            <a:endParaRPr kumimoji="1" lang="ja-JP" altLang="en-US" sz="1200" dirty="0">
              <a:latin typeface="HG丸ｺﾞｼｯｸM-PRO" panose="020F0600000000000000" pitchFamily="50" charset="-128"/>
              <a:ea typeface="HG丸ｺﾞｼｯｸM-PRO" panose="020F0600000000000000" pitchFamily="50" charset="-128"/>
            </a:endParaRPr>
          </a:p>
        </p:txBody>
      </p:sp>
      <p:pic>
        <p:nvPicPr>
          <p:cNvPr id="6" name="図 5" descr="テーブル&#10;&#10;自動的に生成された説明">
            <a:extLst>
              <a:ext uri="{FF2B5EF4-FFF2-40B4-BE49-F238E27FC236}">
                <a16:creationId xmlns:a16="http://schemas.microsoft.com/office/drawing/2014/main" id="{720F591B-C522-4221-AC33-7A94C48F15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1171" y="6410356"/>
            <a:ext cx="3639733" cy="2303369"/>
          </a:xfrm>
          <a:prstGeom prst="rect">
            <a:avLst/>
          </a:prstGeom>
        </p:spPr>
      </p:pic>
      <p:sp>
        <p:nvSpPr>
          <p:cNvPr id="13" name="テキスト ボックス 12">
            <a:extLst>
              <a:ext uri="{FF2B5EF4-FFF2-40B4-BE49-F238E27FC236}">
                <a16:creationId xmlns:a16="http://schemas.microsoft.com/office/drawing/2014/main" id="{9502E9BB-0C9F-4B34-8B86-A9E3276261C8}"/>
              </a:ext>
            </a:extLst>
          </p:cNvPr>
          <p:cNvSpPr txBox="1"/>
          <p:nvPr/>
        </p:nvSpPr>
        <p:spPr>
          <a:xfrm>
            <a:off x="6165304" y="8754561"/>
            <a:ext cx="618476"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4-2</a:t>
            </a:r>
          </a:p>
        </p:txBody>
      </p:sp>
    </p:spTree>
    <p:extLst>
      <p:ext uri="{BB962C8B-B14F-4D97-AF65-F5344CB8AC3E}">
        <p14:creationId xmlns:p14="http://schemas.microsoft.com/office/powerpoint/2010/main" val="171488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車両退場時の動作フロー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752084"/>
            <a:ext cx="6712209" cy="5629018"/>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農場専用のフロアマットは、　　　　　　　　　　　に備付けの　　　　　　　　　　　　に入れる。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startAt="2"/>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で車両を消毒する。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startAt="2"/>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startAt="3"/>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更衣場所にて、衛生管理区域専用衣服・長靴・手袋を脱ぎ、　　手指を洗浄・消毒する。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専用衣服・長靴・手袋を持参した場合は適切に消毒したうえで持ち帰る、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もしくは農場内で密閉し廃棄等処理する。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startAt="4"/>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台帳に退場時刻を記帳する。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68000" indent="-285750">
              <a:lnSpc>
                <a:spcPts val="21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車両の消毒方法、衣服・靴の脱衣方法及び手指の洗浄・消毒方法は、添付の作業手順による。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468000" indent="-285750">
              <a:lnSpc>
                <a:spcPts val="2100"/>
              </a:lnSpc>
              <a:buFont typeface="HG丸ｺﾞｼｯｸM-PRO" panose="020F0600000000000000" pitchFamily="50" charset="-128"/>
              <a:buChar cha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は、</a:t>
            </a: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毎日</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記録の状況を確認し、不備があれば直ちに改善する。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28" name="正方形/長方形 27">
            <a:extLst>
              <a:ext uri="{FF2B5EF4-FFF2-40B4-BE49-F238E27FC236}">
                <a16:creationId xmlns:a16="http://schemas.microsoft.com/office/drawing/2014/main" id="{16B2796D-6CB7-49C3-8AB6-2295A1AE3248}"/>
              </a:ext>
            </a:extLst>
          </p:cNvPr>
          <p:cNvSpPr/>
          <p:nvPr/>
        </p:nvSpPr>
        <p:spPr>
          <a:xfrm>
            <a:off x="130447" y="6910194"/>
            <a:ext cx="6695537" cy="1190198"/>
          </a:xfrm>
          <a:prstGeom prst="rect">
            <a:avLst/>
          </a:prstGeom>
        </p:spPr>
        <p:txBody>
          <a:bodyPr wrap="square">
            <a:spAutoFit/>
          </a:bodyPr>
          <a:lstStyle/>
          <a:p>
            <a:r>
              <a:rPr lang="ja-JP" altLang="en-US" sz="1867" dirty="0">
                <a:latin typeface="+mn-ea"/>
              </a:rPr>
              <a:t>　　　　　　　　　　　　</a:t>
            </a:r>
            <a:r>
              <a:rPr lang="ja-JP" altLang="en-US" dirty="0">
                <a:latin typeface="HG丸ｺﾞｼｯｸM-PRO" panose="020F0600000000000000" pitchFamily="50" charset="-128"/>
                <a:ea typeface="HG丸ｺﾞｼｯｸM-PRO" panose="020F0600000000000000" pitchFamily="50" charset="-128"/>
              </a:rPr>
              <a:t>は　　　　　　　　　　　に使用済のフロアマットをポリバケツから取り出し、水洗いする。ポリバケツは新しい水に入れ換え、消毒薬を入れて元の場所に戻す（　　　　　　　　　　　　</a:t>
            </a:r>
            <a:r>
              <a:rPr lang="ja-JP" altLang="en-US" sz="1867" dirty="0">
                <a:latin typeface="HG丸ｺﾞｼｯｸM-PRO" panose="020F0600000000000000" pitchFamily="50" charset="-128"/>
                <a:ea typeface="HG丸ｺﾞｼｯｸM-PRO" panose="020F0600000000000000" pitchFamily="50" charset="-128"/>
              </a:rPr>
              <a:t>　　　　　   ）。</a:t>
            </a:r>
            <a:endParaRPr lang="en-US" altLang="ja-JP" sz="1867" dirty="0">
              <a:latin typeface="HG丸ｺﾞｼｯｸM-PRO" panose="020F0600000000000000" pitchFamily="50" charset="-128"/>
              <a:ea typeface="HG丸ｺﾞｼｯｸM-PRO" panose="020F0600000000000000" pitchFamily="50" charset="-128"/>
            </a:endParaRPr>
          </a:p>
        </p:txBody>
      </p:sp>
      <p:sp>
        <p:nvSpPr>
          <p:cNvPr id="30" name="テキスト ボックス 29">
            <a:extLst>
              <a:ext uri="{FF2B5EF4-FFF2-40B4-BE49-F238E27FC236}">
                <a16:creationId xmlns:a16="http://schemas.microsoft.com/office/drawing/2014/main" id="{D5CFB1F0-9400-4BE6-BA53-B2FC304B663D}"/>
              </a:ext>
            </a:extLst>
          </p:cNvPr>
          <p:cNvSpPr txBox="1"/>
          <p:nvPr/>
        </p:nvSpPr>
        <p:spPr>
          <a:xfrm>
            <a:off x="340216" y="6920267"/>
            <a:ext cx="164862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従事者名</a:t>
            </a:r>
          </a:p>
        </p:txBody>
      </p:sp>
      <p:sp>
        <p:nvSpPr>
          <p:cNvPr id="32" name="テキスト ボックス 31">
            <a:extLst>
              <a:ext uri="{FF2B5EF4-FFF2-40B4-BE49-F238E27FC236}">
                <a16:creationId xmlns:a16="http://schemas.microsoft.com/office/drawing/2014/main" id="{949058F3-D4D4-402C-BC69-C15A5914AC3E}"/>
              </a:ext>
            </a:extLst>
          </p:cNvPr>
          <p:cNvSpPr txBox="1"/>
          <p:nvPr/>
        </p:nvSpPr>
        <p:spPr>
          <a:xfrm>
            <a:off x="878641" y="7783455"/>
            <a:ext cx="2982407"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逆性石けん</a:t>
            </a:r>
            <a:r>
              <a:rPr kumimoji="1" lang="en-US" altLang="ja-JP" sz="1400" dirty="0">
                <a:latin typeface="HG丸ｺﾞｼｯｸM-PRO" panose="020F0600000000000000" pitchFamily="50" charset="-128"/>
                <a:ea typeface="HG丸ｺﾞｼｯｸM-PRO" panose="020F0600000000000000" pitchFamily="50" charset="-128"/>
              </a:rPr>
              <a:t>500</a:t>
            </a:r>
            <a:r>
              <a:rPr kumimoji="1" lang="ja-JP" altLang="en-US" sz="1400" dirty="0">
                <a:latin typeface="HG丸ｺﾞｼｯｸM-PRO" panose="020F0600000000000000" pitchFamily="50" charset="-128"/>
                <a:ea typeface="HG丸ｺﾞｼｯｸM-PRO" panose="020F0600000000000000" pitchFamily="50" charset="-128"/>
              </a:rPr>
              <a:t>倍　　等</a:t>
            </a:r>
          </a:p>
        </p:txBody>
      </p:sp>
      <p:sp>
        <p:nvSpPr>
          <p:cNvPr id="41" name="テキスト ボックス 40">
            <a:extLst>
              <a:ext uri="{FF2B5EF4-FFF2-40B4-BE49-F238E27FC236}">
                <a16:creationId xmlns:a16="http://schemas.microsoft.com/office/drawing/2014/main" id="{DE2D0CB0-D607-4AB3-9EFB-A6CF571F8402}"/>
              </a:ext>
            </a:extLst>
          </p:cNvPr>
          <p:cNvSpPr txBox="1"/>
          <p:nvPr/>
        </p:nvSpPr>
        <p:spPr>
          <a:xfrm>
            <a:off x="6165304" y="8682553"/>
            <a:ext cx="62068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4-3</a:t>
            </a:r>
            <a:endParaRPr kumimoji="1" lang="ja-JP" altLang="en-US" b="1"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6DDB9221-58FB-4D62-81FB-7BDB79215FF1}"/>
              </a:ext>
            </a:extLst>
          </p:cNvPr>
          <p:cNvPicPr>
            <a:picLocks noChangeAspect="1"/>
          </p:cNvPicPr>
          <p:nvPr/>
        </p:nvPicPr>
        <p:blipFill>
          <a:blip r:embed="rId3"/>
          <a:stretch>
            <a:fillRect/>
          </a:stretch>
        </p:blipFill>
        <p:spPr>
          <a:xfrm>
            <a:off x="1082119" y="1677448"/>
            <a:ext cx="895159" cy="963867"/>
          </a:xfrm>
          <a:prstGeom prst="rect">
            <a:avLst/>
          </a:prstGeom>
          <a:ln>
            <a:solidFill>
              <a:schemeClr val="tx1"/>
            </a:solidFill>
          </a:ln>
        </p:spPr>
      </p:pic>
      <p:sp>
        <p:nvSpPr>
          <p:cNvPr id="15" name="テキスト ボックス 14">
            <a:extLst>
              <a:ext uri="{FF2B5EF4-FFF2-40B4-BE49-F238E27FC236}">
                <a16:creationId xmlns:a16="http://schemas.microsoft.com/office/drawing/2014/main" id="{B2A14071-7250-4547-BB65-831E070419CD}"/>
              </a:ext>
            </a:extLst>
          </p:cNvPr>
          <p:cNvSpPr txBox="1"/>
          <p:nvPr/>
        </p:nvSpPr>
        <p:spPr>
          <a:xfrm>
            <a:off x="2420888" y="6928390"/>
            <a:ext cx="2232248"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毎週水曜日　等</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912048E7-DDAB-4F4D-8345-DD8200012E78}"/>
              </a:ext>
            </a:extLst>
          </p:cNvPr>
          <p:cNvSpPr txBox="1"/>
          <p:nvPr/>
        </p:nvSpPr>
        <p:spPr>
          <a:xfrm>
            <a:off x="741911" y="5632375"/>
            <a:ext cx="273630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飼養衛生管理責任者名</a:t>
            </a:r>
          </a:p>
        </p:txBody>
      </p:sp>
      <p:sp>
        <p:nvSpPr>
          <p:cNvPr id="16" name="テキスト ボックス 15">
            <a:extLst>
              <a:ext uri="{FF2B5EF4-FFF2-40B4-BE49-F238E27FC236}">
                <a16:creationId xmlns:a16="http://schemas.microsoft.com/office/drawing/2014/main" id="{F4A65E57-BC8F-4121-83E2-427A9781F3C3}"/>
              </a:ext>
            </a:extLst>
          </p:cNvPr>
          <p:cNvSpPr txBox="1"/>
          <p:nvPr/>
        </p:nvSpPr>
        <p:spPr>
          <a:xfrm>
            <a:off x="3298676" y="870605"/>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　</a:t>
            </a:r>
          </a:p>
        </p:txBody>
      </p:sp>
      <p:sp>
        <p:nvSpPr>
          <p:cNvPr id="17" name="テキスト ボックス 16">
            <a:extLst>
              <a:ext uri="{FF2B5EF4-FFF2-40B4-BE49-F238E27FC236}">
                <a16:creationId xmlns:a16="http://schemas.microsoft.com/office/drawing/2014/main" id="{78A9026F-6D91-4CBA-ADBA-E93BF562701A}"/>
              </a:ext>
            </a:extLst>
          </p:cNvPr>
          <p:cNvSpPr txBox="1"/>
          <p:nvPr/>
        </p:nvSpPr>
        <p:spPr>
          <a:xfrm>
            <a:off x="1082119" y="1181351"/>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ポリバケツ　等　</a:t>
            </a:r>
          </a:p>
        </p:txBody>
      </p:sp>
      <p:sp>
        <p:nvSpPr>
          <p:cNvPr id="18" name="テキスト ボックス 17">
            <a:extLst>
              <a:ext uri="{FF2B5EF4-FFF2-40B4-BE49-F238E27FC236}">
                <a16:creationId xmlns:a16="http://schemas.microsoft.com/office/drawing/2014/main" id="{51DDEC10-3C2A-4078-B5AE-04E7F44EC991}"/>
              </a:ext>
            </a:extLst>
          </p:cNvPr>
          <p:cNvSpPr txBox="1"/>
          <p:nvPr/>
        </p:nvSpPr>
        <p:spPr>
          <a:xfrm>
            <a:off x="548680" y="2699792"/>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　</a:t>
            </a:r>
          </a:p>
        </p:txBody>
      </p:sp>
      <p:sp>
        <p:nvSpPr>
          <p:cNvPr id="38" name="テキスト ボックス 37">
            <a:extLst>
              <a:ext uri="{FF2B5EF4-FFF2-40B4-BE49-F238E27FC236}">
                <a16:creationId xmlns:a16="http://schemas.microsoft.com/office/drawing/2014/main" id="{0EEF7B28-4A50-4BC6-AE88-961ACACD4EBA}"/>
              </a:ext>
            </a:extLst>
          </p:cNvPr>
          <p:cNvSpPr txBox="1"/>
          <p:nvPr/>
        </p:nvSpPr>
        <p:spPr>
          <a:xfrm>
            <a:off x="916309" y="2132846"/>
            <a:ext cx="1226777" cy="230832"/>
          </a:xfrm>
          <a:prstGeom prst="rect">
            <a:avLst/>
          </a:prstGeom>
          <a:solidFill>
            <a:schemeClr val="bg1"/>
          </a:solidFill>
          <a:ln>
            <a:solidFill>
              <a:schemeClr val="tx1"/>
            </a:solidFill>
          </a:ln>
        </p:spPr>
        <p:txBody>
          <a:bodyPr wrap="square" rtlCol="0">
            <a:spAutoFit/>
          </a:bodyPr>
          <a:lstStyle/>
          <a:p>
            <a:pPr algn="ctr"/>
            <a:r>
              <a:rPr kumimoji="1" lang="ja-JP" altLang="en-US" sz="900" dirty="0">
                <a:latin typeface="HG丸ｺﾞｼｯｸM-PRO" panose="020F0600000000000000" pitchFamily="50" charset="-128"/>
                <a:ea typeface="HG丸ｺﾞｼｯｸM-PRO" panose="020F0600000000000000" pitchFamily="50" charset="-128"/>
              </a:rPr>
              <a:t>フロアマット回収用</a:t>
            </a:r>
          </a:p>
        </p:txBody>
      </p:sp>
    </p:spTree>
    <p:extLst>
      <p:ext uri="{BB962C8B-B14F-4D97-AF65-F5344CB8AC3E}">
        <p14:creationId xmlns:p14="http://schemas.microsoft.com/office/powerpoint/2010/main" val="12778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42DEAB3-9E6D-40B1-A466-05530A35D705}"/>
              </a:ext>
            </a:extLst>
          </p:cNvPr>
          <p:cNvSpPr txBox="1"/>
          <p:nvPr/>
        </p:nvSpPr>
        <p:spPr>
          <a:xfrm>
            <a:off x="0" y="107504"/>
            <a:ext cx="6858000" cy="484661"/>
          </a:xfrm>
          <a:prstGeom prst="rect">
            <a:avLst/>
          </a:prstGeom>
          <a:noFill/>
        </p:spPr>
        <p:txBody>
          <a:bodyPr wrap="square" lIns="114215" tIns="57107" rIns="114215" bIns="57107" rtlCol="0" anchor="ctr">
            <a:spAutoFit/>
          </a:bodyPr>
          <a:lstStyle/>
          <a:p>
            <a:pPr algn="ctr"/>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家畜衛生に関する情報の収集と勉強会の実施</a:t>
            </a:r>
          </a:p>
        </p:txBody>
      </p:sp>
      <p:sp>
        <p:nvSpPr>
          <p:cNvPr id="3" name="四角形: 角を丸くする 2">
            <a:extLst>
              <a:ext uri="{FF2B5EF4-FFF2-40B4-BE49-F238E27FC236}">
                <a16:creationId xmlns:a16="http://schemas.microsoft.com/office/drawing/2014/main" id="{CE67E194-8F3B-4D30-83E0-B8CF4CB27845}"/>
              </a:ext>
            </a:extLst>
          </p:cNvPr>
          <p:cNvSpPr/>
          <p:nvPr/>
        </p:nvSpPr>
        <p:spPr>
          <a:xfrm>
            <a:off x="188640" y="810695"/>
            <a:ext cx="6552728" cy="2609177"/>
          </a:xfrm>
          <a:prstGeom prst="roundRect">
            <a:avLst>
              <a:gd name="adj" fmla="val 659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HG丸ｺﾞｼｯｸM-PRO" panose="020F0600000000000000" pitchFamily="50" charset="-128"/>
              <a:buChar char="○"/>
            </a:pPr>
            <a:r>
              <a:rPr kumimoji="1" lang="ja-JP" altLang="en-US" dirty="0">
                <a:solidFill>
                  <a:schemeClr val="tx1"/>
                </a:solidFill>
                <a:latin typeface="HG丸ｺﾞｼｯｸM-PRO" panose="020F0600000000000000" pitchFamily="50" charset="-128"/>
                <a:ea typeface="HG丸ｺﾞｼｯｸM-PRO" panose="020F0600000000000000" pitchFamily="50" charset="-128"/>
              </a:rPr>
              <a:t>家畜保健衛生所から提供される資料には入念に目を通す。</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rPr>
              <a:t>また、農林水産省の</a:t>
            </a:r>
            <a:r>
              <a:rPr lang="en-US" altLang="ja-JP" dirty="0">
                <a:solidFill>
                  <a:schemeClr val="tx1"/>
                </a:solidFill>
                <a:latin typeface="HG丸ｺﾞｼｯｸM-PRO" panose="020F0600000000000000" pitchFamily="50" charset="-128"/>
                <a:ea typeface="HG丸ｺﾞｼｯｸM-PRO" panose="020F0600000000000000" pitchFamily="50" charset="-128"/>
              </a:rPr>
              <a:t>HP</a:t>
            </a:r>
            <a:r>
              <a:rPr lang="ja-JP" altLang="en-US" dirty="0">
                <a:solidFill>
                  <a:schemeClr val="tx1"/>
                </a:solidFill>
                <a:latin typeface="HG丸ｺﾞｼｯｸM-PRO" panose="020F0600000000000000" pitchFamily="50" charset="-128"/>
                <a:ea typeface="HG丸ｺﾞｼｯｸM-PRO" panose="020F0600000000000000" pitchFamily="50" charset="-128"/>
              </a:rPr>
              <a:t>はこまめに確認する。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rPr>
              <a:t>対応が必要な内容については、即時に対応するように努める。</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rPr>
              <a:t>　　　　　　　　　　　は、自らが上記を徹底するとともに、定期的（毎月</a:t>
            </a:r>
            <a:r>
              <a:rPr lang="en-US" altLang="ja-JP" dirty="0">
                <a:solidFill>
                  <a:schemeClr val="tx1"/>
                </a:solidFill>
                <a:latin typeface="HG丸ｺﾞｼｯｸM-PRO" panose="020F0600000000000000" pitchFamily="50" charset="-128"/>
                <a:ea typeface="HG丸ｺﾞｼｯｸM-PRO" panose="020F0600000000000000"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rPr>
              <a:t>回）に、作業員と勉強会を行い、対応を徹底する。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3BEA2C29-BC1E-469B-81F4-A727781E777D}"/>
              </a:ext>
            </a:extLst>
          </p:cNvPr>
          <p:cNvPicPr>
            <a:picLocks noChangeAspect="1"/>
          </p:cNvPicPr>
          <p:nvPr/>
        </p:nvPicPr>
        <p:blipFill>
          <a:blip r:embed="rId2"/>
          <a:stretch>
            <a:fillRect/>
          </a:stretch>
        </p:blipFill>
        <p:spPr>
          <a:xfrm>
            <a:off x="530964" y="4723301"/>
            <a:ext cx="5575934" cy="3762076"/>
          </a:xfrm>
          <a:prstGeom prst="rect">
            <a:avLst/>
          </a:prstGeom>
        </p:spPr>
      </p:pic>
      <p:pic>
        <p:nvPicPr>
          <p:cNvPr id="5" name="図 4">
            <a:extLst>
              <a:ext uri="{FF2B5EF4-FFF2-40B4-BE49-F238E27FC236}">
                <a16:creationId xmlns:a16="http://schemas.microsoft.com/office/drawing/2014/main" id="{E703A36C-E2EE-455F-8171-94157C279AE7}"/>
              </a:ext>
            </a:extLst>
          </p:cNvPr>
          <p:cNvPicPr>
            <a:picLocks noChangeAspect="1"/>
          </p:cNvPicPr>
          <p:nvPr/>
        </p:nvPicPr>
        <p:blipFill>
          <a:blip r:embed="rId3"/>
          <a:stretch>
            <a:fillRect/>
          </a:stretch>
        </p:blipFill>
        <p:spPr>
          <a:xfrm>
            <a:off x="5112078" y="3483147"/>
            <a:ext cx="1197242" cy="1221091"/>
          </a:xfrm>
          <a:prstGeom prst="rect">
            <a:avLst/>
          </a:prstGeom>
        </p:spPr>
      </p:pic>
      <p:sp>
        <p:nvSpPr>
          <p:cNvPr id="8" name="正方形/長方形 7">
            <a:extLst>
              <a:ext uri="{FF2B5EF4-FFF2-40B4-BE49-F238E27FC236}">
                <a16:creationId xmlns:a16="http://schemas.microsoft.com/office/drawing/2014/main" id="{F039EC27-B7B7-4CF3-A066-0C531D43F3FC}"/>
              </a:ext>
            </a:extLst>
          </p:cNvPr>
          <p:cNvSpPr/>
          <p:nvPr/>
        </p:nvSpPr>
        <p:spPr>
          <a:xfrm>
            <a:off x="692696" y="4139952"/>
            <a:ext cx="4248472" cy="353943"/>
          </a:xfrm>
          <a:prstGeom prst="rect">
            <a:avLst/>
          </a:prstGeom>
        </p:spPr>
        <p:txBody>
          <a:bodyPr wrap="square">
            <a:spAutoFit/>
          </a:bodyPr>
          <a:lstStyle/>
          <a:p>
            <a:r>
              <a:rPr lang="en-US" altLang="ja-JP" dirty="0"/>
              <a:t>https://www.maff.go.jp/j/syouan/index.html</a:t>
            </a:r>
            <a:endParaRPr lang="ja-JP" altLang="en-US" dirty="0"/>
          </a:p>
        </p:txBody>
      </p:sp>
      <p:sp>
        <p:nvSpPr>
          <p:cNvPr id="9" name="テキスト ボックス 8">
            <a:extLst>
              <a:ext uri="{FF2B5EF4-FFF2-40B4-BE49-F238E27FC236}">
                <a16:creationId xmlns:a16="http://schemas.microsoft.com/office/drawing/2014/main" id="{9B9ACE00-6529-4855-89E7-F0361FE561E9}"/>
              </a:ext>
            </a:extLst>
          </p:cNvPr>
          <p:cNvSpPr txBox="1"/>
          <p:nvPr/>
        </p:nvSpPr>
        <p:spPr>
          <a:xfrm>
            <a:off x="467301" y="3635896"/>
            <a:ext cx="4680520" cy="353943"/>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農林水産省消費・安全</a:t>
            </a:r>
            <a:r>
              <a:rPr lang="ja-JP" altLang="en-US" dirty="0">
                <a:latin typeface="HG丸ｺﾞｼｯｸM-PRO" panose="020F0600000000000000" pitchFamily="50" charset="-128"/>
                <a:ea typeface="HG丸ｺﾞｼｯｸM-PRO" panose="020F0600000000000000" pitchFamily="50" charset="-128"/>
              </a:rPr>
              <a:t>ＨＰ</a:t>
            </a:r>
            <a:r>
              <a:rPr kumimoji="1" lang="ja-JP" altLang="en-US" dirty="0">
                <a:latin typeface="HG丸ｺﾞｼｯｸM-PRO" panose="020F0600000000000000" pitchFamily="50" charset="-128"/>
                <a:ea typeface="HG丸ｺﾞｼｯｸM-PRO" panose="020F0600000000000000" pitchFamily="50" charset="-128"/>
              </a:rPr>
              <a:t>（トップページ）</a:t>
            </a:r>
          </a:p>
        </p:txBody>
      </p:sp>
      <p:sp>
        <p:nvSpPr>
          <p:cNvPr id="6" name="テキスト ボックス 5">
            <a:extLst>
              <a:ext uri="{FF2B5EF4-FFF2-40B4-BE49-F238E27FC236}">
                <a16:creationId xmlns:a16="http://schemas.microsoft.com/office/drawing/2014/main" id="{1F962110-6AC9-4041-9F5F-E9B3CA39BA37}"/>
              </a:ext>
            </a:extLst>
          </p:cNvPr>
          <p:cNvSpPr txBox="1"/>
          <p:nvPr/>
        </p:nvSpPr>
        <p:spPr>
          <a:xfrm>
            <a:off x="692696" y="2464023"/>
            <a:ext cx="2160240"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pic>
        <p:nvPicPr>
          <p:cNvPr id="13" name="図 12" descr="グラフィカル ユーザー インターフェイス, テキスト, アプリケーション, メール&#10;&#10;自動的に生成された説明">
            <a:extLst>
              <a:ext uri="{FF2B5EF4-FFF2-40B4-BE49-F238E27FC236}">
                <a16:creationId xmlns:a16="http://schemas.microsoft.com/office/drawing/2014/main" id="{2744A532-81B8-4A4E-A425-70990F960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58" y="6065560"/>
            <a:ext cx="5575934" cy="2865972"/>
          </a:xfrm>
          <a:prstGeom prst="rect">
            <a:avLst/>
          </a:prstGeom>
        </p:spPr>
      </p:pic>
      <p:sp>
        <p:nvSpPr>
          <p:cNvPr id="11" name="正方形/長方形 10">
            <a:extLst>
              <a:ext uri="{FF2B5EF4-FFF2-40B4-BE49-F238E27FC236}">
                <a16:creationId xmlns:a16="http://schemas.microsoft.com/office/drawing/2014/main" id="{F8180A59-394C-4FF0-BFB7-576442944518}"/>
              </a:ext>
            </a:extLst>
          </p:cNvPr>
          <p:cNvSpPr/>
          <p:nvPr/>
        </p:nvSpPr>
        <p:spPr>
          <a:xfrm>
            <a:off x="3419994" y="6948264"/>
            <a:ext cx="2728153" cy="13850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6DC931A-B4B7-4633-86B8-25CFA8AAE66B}"/>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1-1</a:t>
            </a:r>
            <a:endParaRPr kumimoji="1" lang="ja-JP" altLang="en-US"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4262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DC6734F-89EF-49C1-9E10-B9B1C66716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600" y="6254481"/>
            <a:ext cx="815661" cy="867724"/>
          </a:xfrm>
          <a:prstGeom prst="rect">
            <a:avLst/>
          </a:prstGeom>
        </p:spPr>
      </p:pic>
      <p:sp>
        <p:nvSpPr>
          <p:cNvPr id="14" name="角丸四角形 13"/>
          <p:cNvSpPr/>
          <p:nvPr/>
        </p:nvSpPr>
        <p:spPr>
          <a:xfrm>
            <a:off x="61482" y="794106"/>
            <a:ext cx="6728739" cy="3705885"/>
          </a:xfrm>
          <a:prstGeom prst="roundRect">
            <a:avLst>
              <a:gd name="adj" fmla="val 5843"/>
            </a:avLst>
          </a:prstGeom>
          <a:noFill/>
          <a:ln>
            <a:solidFill>
              <a:schemeClr val="tx1"/>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2133" dirty="0">
              <a:latin typeface="+mj-ea"/>
              <a:ea typeface="+mj-ea"/>
              <a:cs typeface="Meiryo UI" panose="020B0604030504040204" pitchFamily="50" charset="-128"/>
            </a:endParaRPr>
          </a:p>
          <a:p>
            <a:r>
              <a:rPr lang="en-US" altLang="ja-JP" sz="1800" dirty="0">
                <a:solidFill>
                  <a:schemeClr val="bg1"/>
                </a:solidFill>
                <a:latin typeface="+mj-ea"/>
                <a:cs typeface="Meiryo UI" panose="020B0604030504040204" pitchFamily="50" charset="-128"/>
              </a:rPr>
              <a:t>】</a:t>
            </a:r>
            <a:r>
              <a:rPr lang="ja-JP" altLang="en-US" sz="1800" dirty="0">
                <a:solidFill>
                  <a:schemeClr val="bg1"/>
                </a:solidFill>
                <a:latin typeface="+mj-ea"/>
                <a:cs typeface="Meiryo UI" panose="020B0604030504040204" pitchFamily="50" charset="-128"/>
              </a:rPr>
              <a:t>飼養衛生管理名</a:t>
            </a:r>
            <a:endParaRPr lang="en-US" altLang="ja-JP" sz="2130" dirty="0">
              <a:solidFill>
                <a:schemeClr val="tx1"/>
              </a:solidFill>
              <a:latin typeface="+mj-ea"/>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農場外では、鶏や野生動物との接触をしない。</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止むを得ない事情により接触する場合は、必ず事前に</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へ報告する。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接触した場合は、農場に入る前に交差汚染防止対策</a:t>
            </a:r>
            <a:r>
              <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を徹底する。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農場に入る前に、自宅のシャワーで全身を洗浄した上で、新しい洗濯済の衣</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類及び靴に着替えて農場に入る。この際、脱衣した衣類等と着替える洗濯済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みの衣類等が交差しないよう にする。また、洗浄後の手指で脱衣した衣類</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等に触れないように注意する。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接触した内容を記録に残す。</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a:buFont typeface="HG丸ｺﾞｼｯｸM-PRO" panose="020F0600000000000000" pitchFamily="50" charset="-128"/>
              <a:buChar char="○"/>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　　　　　　　　　　　は、定期的（毎月</a:t>
            </a:r>
            <a:r>
              <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回）に、従業員と飼養衛生管理の勉強会を行い、徹底した衛生管理を行う。</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800" dirty="0">
                <a:latin typeface="+mj-ea"/>
                <a:ea typeface="+mj-ea"/>
                <a:cs typeface="Meiryo UI" panose="020B0604030504040204" pitchFamily="50" charset="-128"/>
              </a:rPr>
              <a:t>　　</a:t>
            </a:r>
            <a:endParaRPr lang="en-US" altLang="ja-JP" sz="1800" dirty="0">
              <a:latin typeface="+mj-ea"/>
              <a:ea typeface="+mj-ea"/>
              <a:cs typeface="Meiryo UI" panose="020B0604030504040204" pitchFamily="50" charset="-128"/>
            </a:endParaRPr>
          </a:p>
        </p:txBody>
      </p:sp>
      <p:sp>
        <p:nvSpPr>
          <p:cNvPr id="7" name="テキスト ボックス 6"/>
          <p:cNvSpPr txBox="1"/>
          <p:nvPr/>
        </p:nvSpPr>
        <p:spPr>
          <a:xfrm>
            <a:off x="228106" y="80211"/>
            <a:ext cx="6636838"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農場外の家畜等の取扱い禁止</a:t>
            </a:r>
          </a:p>
        </p:txBody>
      </p:sp>
      <p:sp>
        <p:nvSpPr>
          <p:cNvPr id="64" name="角丸四角形 13">
            <a:extLst>
              <a:ext uri="{FF2B5EF4-FFF2-40B4-BE49-F238E27FC236}">
                <a16:creationId xmlns:a16="http://schemas.microsoft.com/office/drawing/2014/main" id="{805CDE44-84BB-44C6-9091-3416C03ACBF5}"/>
              </a:ext>
            </a:extLst>
          </p:cNvPr>
          <p:cNvSpPr/>
          <p:nvPr/>
        </p:nvSpPr>
        <p:spPr>
          <a:xfrm>
            <a:off x="90499" y="842651"/>
            <a:ext cx="6670703" cy="648072"/>
          </a:xfrm>
          <a:prstGeom prst="roundRect">
            <a:avLst>
              <a:gd name="adj" fmla="val 5843"/>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ja-JP" altLang="en-US" sz="1800" b="1"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原則、農場外で飼養鶏等を扱ったり、野生動物に接触するような行為はとらない。</a:t>
            </a:r>
          </a:p>
        </p:txBody>
      </p:sp>
      <p:grpSp>
        <p:nvGrpSpPr>
          <p:cNvPr id="16" name="グループ化 15">
            <a:extLst>
              <a:ext uri="{FF2B5EF4-FFF2-40B4-BE49-F238E27FC236}">
                <a16:creationId xmlns:a16="http://schemas.microsoft.com/office/drawing/2014/main" id="{3C0632C8-EA1D-4D0B-8E07-92BAAB9E691A}"/>
              </a:ext>
            </a:extLst>
          </p:cNvPr>
          <p:cNvGrpSpPr/>
          <p:nvPr/>
        </p:nvGrpSpPr>
        <p:grpSpPr>
          <a:xfrm>
            <a:off x="-23367" y="4455284"/>
            <a:ext cx="6784569" cy="4648652"/>
            <a:chOff x="-124475" y="4170862"/>
            <a:chExt cx="7224066" cy="4918482"/>
          </a:xfrm>
        </p:grpSpPr>
        <p:sp>
          <p:nvSpPr>
            <p:cNvPr id="44" name="正方形/長方形 43">
              <a:extLst>
                <a:ext uri="{FF2B5EF4-FFF2-40B4-BE49-F238E27FC236}">
                  <a16:creationId xmlns:a16="http://schemas.microsoft.com/office/drawing/2014/main" id="{FEC49DBA-D0CE-4927-BD1E-AF890564A324}"/>
                </a:ext>
              </a:extLst>
            </p:cNvPr>
            <p:cNvSpPr/>
            <p:nvPr/>
          </p:nvSpPr>
          <p:spPr>
            <a:xfrm>
              <a:off x="5710699" y="6679391"/>
              <a:ext cx="1350669" cy="695041"/>
            </a:xfrm>
            <a:prstGeom prst="rect">
              <a:avLst/>
            </a:prstGeom>
            <a:noFill/>
            <a:ln>
              <a:noFill/>
            </a:ln>
          </p:spPr>
          <p:txBody>
            <a:bodyPr wrap="square">
              <a:spAutoFit/>
            </a:bodyPr>
            <a:lstStyle/>
            <a:p>
              <a:pPr>
                <a:lnSpc>
                  <a:spcPts val="2400"/>
                </a:lnSpc>
                <a:defRPr/>
              </a:pPr>
              <a:r>
                <a:rPr lang="ja-JP" altLang="en-US" sz="1200" dirty="0">
                  <a:solidFill>
                    <a:schemeClr val="dk1"/>
                  </a:solidFill>
                  <a:latin typeface="HG丸ｺﾞｼｯｸM-PRO" panose="020F0600000000000000" pitchFamily="50" charset="-128"/>
                  <a:ea typeface="HG丸ｺﾞｼｯｸM-PRO" panose="020F0600000000000000" pitchFamily="50" charset="-128"/>
                </a:rPr>
                <a:t>車両消毒を</a:t>
              </a:r>
              <a:endParaRPr lang="en-US" altLang="ja-JP" sz="1200"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200" dirty="0">
                  <a:solidFill>
                    <a:schemeClr val="dk1"/>
                  </a:solidFill>
                  <a:latin typeface="HG丸ｺﾞｼｯｸM-PRO" panose="020F0600000000000000" pitchFamily="50" charset="-128"/>
                  <a:ea typeface="HG丸ｺﾞｼｯｸM-PRO" panose="020F0600000000000000" pitchFamily="50" charset="-128"/>
                </a:rPr>
                <a:t>入念に実施</a:t>
              </a:r>
              <a:endParaRPr lang="en-US" altLang="ja-JP" sz="1200" dirty="0">
                <a:solidFill>
                  <a:schemeClr val="dk1"/>
                </a:solidFill>
                <a:latin typeface="HG丸ｺﾞｼｯｸM-PRO" panose="020F0600000000000000" pitchFamily="50" charset="-128"/>
                <a:ea typeface="HG丸ｺﾞｼｯｸM-PRO" panose="020F0600000000000000" pitchFamily="50" charset="-128"/>
              </a:endParaRPr>
            </a:p>
          </p:txBody>
        </p:sp>
        <p:sp>
          <p:nvSpPr>
            <p:cNvPr id="55" name="正方形/長方形 54">
              <a:extLst>
                <a:ext uri="{FF2B5EF4-FFF2-40B4-BE49-F238E27FC236}">
                  <a16:creationId xmlns:a16="http://schemas.microsoft.com/office/drawing/2014/main" id="{9EB5F47C-7F36-4BFF-8673-048BBC82F535}"/>
                </a:ext>
              </a:extLst>
            </p:cNvPr>
            <p:cNvSpPr/>
            <p:nvPr/>
          </p:nvSpPr>
          <p:spPr>
            <a:xfrm>
              <a:off x="-43689" y="8592354"/>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③</a:t>
              </a:r>
              <a:endParaRPr lang="en-US" altLang="ja-JP" sz="2800" dirty="0">
                <a:solidFill>
                  <a:schemeClr val="dk1"/>
                </a:solidFill>
                <a:latin typeface="+mn-ea"/>
              </a:endParaRPr>
            </a:p>
          </p:txBody>
        </p:sp>
        <p:grpSp>
          <p:nvGrpSpPr>
            <p:cNvPr id="13" name="グループ化 12">
              <a:extLst>
                <a:ext uri="{FF2B5EF4-FFF2-40B4-BE49-F238E27FC236}">
                  <a16:creationId xmlns:a16="http://schemas.microsoft.com/office/drawing/2014/main" id="{3AB15D93-6054-4CDE-989B-B4061476DA25}"/>
                </a:ext>
              </a:extLst>
            </p:cNvPr>
            <p:cNvGrpSpPr/>
            <p:nvPr/>
          </p:nvGrpSpPr>
          <p:grpSpPr>
            <a:xfrm>
              <a:off x="-124475" y="4170862"/>
              <a:ext cx="7224066" cy="4918482"/>
              <a:chOff x="-128009" y="4166589"/>
              <a:chExt cx="7224066" cy="4918482"/>
            </a:xfrm>
          </p:grpSpPr>
          <p:grpSp>
            <p:nvGrpSpPr>
              <p:cNvPr id="8" name="グループ化 7">
                <a:extLst>
                  <a:ext uri="{FF2B5EF4-FFF2-40B4-BE49-F238E27FC236}">
                    <a16:creationId xmlns:a16="http://schemas.microsoft.com/office/drawing/2014/main" id="{C354458B-C766-4990-AA3A-E13656AE363C}"/>
                  </a:ext>
                </a:extLst>
              </p:cNvPr>
              <p:cNvGrpSpPr/>
              <p:nvPr/>
            </p:nvGrpSpPr>
            <p:grpSpPr>
              <a:xfrm>
                <a:off x="26690" y="4386554"/>
                <a:ext cx="7069367" cy="4698517"/>
                <a:chOff x="13618" y="4354103"/>
                <a:chExt cx="7069367" cy="4698517"/>
              </a:xfrm>
            </p:grpSpPr>
            <p:pic>
              <p:nvPicPr>
                <p:cNvPr id="20" name="図 19">
                  <a:extLst>
                    <a:ext uri="{FF2B5EF4-FFF2-40B4-BE49-F238E27FC236}">
                      <a16:creationId xmlns:a16="http://schemas.microsoft.com/office/drawing/2014/main" id="{5A5CE91D-EEFE-4E81-8C3F-61E89DD1A13F}"/>
                    </a:ext>
                  </a:extLst>
                </p:cNvPr>
                <p:cNvPicPr>
                  <a:picLocks noChangeAspect="1"/>
                </p:cNvPicPr>
                <p:nvPr/>
              </p:nvPicPr>
              <p:blipFill>
                <a:blip r:embed="rId3"/>
                <a:stretch>
                  <a:fillRect/>
                </a:stretch>
              </p:blipFill>
              <p:spPr>
                <a:xfrm>
                  <a:off x="2364073" y="5427844"/>
                  <a:ext cx="533391" cy="1429887"/>
                </a:xfrm>
                <a:prstGeom prst="rect">
                  <a:avLst/>
                </a:prstGeom>
              </p:spPr>
            </p:pic>
            <p:sp>
              <p:nvSpPr>
                <p:cNvPr id="27" name="正方形/長方形 26">
                  <a:extLst>
                    <a:ext uri="{FF2B5EF4-FFF2-40B4-BE49-F238E27FC236}">
                      <a16:creationId xmlns:a16="http://schemas.microsoft.com/office/drawing/2014/main" id="{AD0AF41C-9AA9-40F9-9FD9-134D19C05FE1}"/>
                    </a:ext>
                  </a:extLst>
                </p:cNvPr>
                <p:cNvSpPr/>
                <p:nvPr/>
              </p:nvSpPr>
              <p:spPr>
                <a:xfrm>
                  <a:off x="3969827" y="5768983"/>
                  <a:ext cx="3009397" cy="704200"/>
                </a:xfrm>
                <a:prstGeom prst="rect">
                  <a:avLst/>
                </a:prstGeom>
                <a:noFill/>
                <a:ln>
                  <a:noFill/>
                </a:ln>
              </p:spPr>
              <p:txBody>
                <a:bodyPr wrap="square">
                  <a:spAutoFit/>
                </a:bodyPr>
                <a:lstStyle/>
                <a:p>
                  <a:pP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農場には直行せず、シャワー洗浄</a:t>
                  </a:r>
                  <a:endParaRPr lang="en-US" altLang="ja-JP" sz="1600" dirty="0">
                    <a:solidFill>
                      <a:schemeClr val="dk1"/>
                    </a:solidFill>
                    <a:latin typeface="HG丸ｺﾞｼｯｸM-PRO" panose="020F0600000000000000" pitchFamily="50" charset="-128"/>
                    <a:ea typeface="HG丸ｺﾞｼｯｸM-PRO" panose="020F0600000000000000" pitchFamily="50" charset="-128"/>
                  </a:endParaRPr>
                </a:p>
              </p:txBody>
            </p:sp>
            <p:pic>
              <p:nvPicPr>
                <p:cNvPr id="25" name="グラフィックス 24" descr="靴">
                  <a:extLst>
                    <a:ext uri="{FF2B5EF4-FFF2-40B4-BE49-F238E27FC236}">
                      <a16:creationId xmlns:a16="http://schemas.microsoft.com/office/drawing/2014/main" id="{821A7A9C-8F7A-4775-8BF3-6BF23BBDD9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46000" y="8110386"/>
                  <a:ext cx="586060" cy="655257"/>
                </a:xfrm>
                <a:prstGeom prst="rect">
                  <a:avLst/>
                </a:prstGeom>
              </p:spPr>
            </p:pic>
            <p:pic>
              <p:nvPicPr>
                <p:cNvPr id="41" name="グラフィックス 40" descr="靴">
                  <a:extLst>
                    <a:ext uri="{FF2B5EF4-FFF2-40B4-BE49-F238E27FC236}">
                      <a16:creationId xmlns:a16="http://schemas.microsoft.com/office/drawing/2014/main" id="{7241C05D-AB74-47A1-9C04-3C7B36B75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1801" y="6331130"/>
                  <a:ext cx="633536" cy="708338"/>
                </a:xfrm>
                <a:prstGeom prst="rect">
                  <a:avLst/>
                </a:prstGeom>
              </p:spPr>
            </p:pic>
            <p:sp>
              <p:nvSpPr>
                <p:cNvPr id="29" name="爆発: 8 pt 28">
                  <a:extLst>
                    <a:ext uri="{FF2B5EF4-FFF2-40B4-BE49-F238E27FC236}">
                      <a16:creationId xmlns:a16="http://schemas.microsoft.com/office/drawing/2014/main" id="{A3577E74-7D34-49DE-B073-C9740CB74227}"/>
                    </a:ext>
                  </a:extLst>
                </p:cNvPr>
                <p:cNvSpPr/>
                <p:nvPr/>
              </p:nvSpPr>
              <p:spPr>
                <a:xfrm>
                  <a:off x="3074446" y="67598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6" name="爆発: 8 pt 45">
                  <a:extLst>
                    <a:ext uri="{FF2B5EF4-FFF2-40B4-BE49-F238E27FC236}">
                      <a16:creationId xmlns:a16="http://schemas.microsoft.com/office/drawing/2014/main" id="{B536393B-BD76-4623-B0C8-2EDD2D210DDA}"/>
                    </a:ext>
                  </a:extLst>
                </p:cNvPr>
                <p:cNvSpPr/>
                <p:nvPr/>
              </p:nvSpPr>
              <p:spPr>
                <a:xfrm>
                  <a:off x="2661782" y="614858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7" name="爆発: 8 pt 46">
                  <a:extLst>
                    <a:ext uri="{FF2B5EF4-FFF2-40B4-BE49-F238E27FC236}">
                      <a16:creationId xmlns:a16="http://schemas.microsoft.com/office/drawing/2014/main" id="{7AD6E5A7-F36D-4E5C-B3EF-30F51482100E}"/>
                    </a:ext>
                  </a:extLst>
                </p:cNvPr>
                <p:cNvSpPr/>
                <p:nvPr/>
              </p:nvSpPr>
              <p:spPr>
                <a:xfrm>
                  <a:off x="2448698" y="610200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8" name="爆発: 8 pt 47">
                  <a:extLst>
                    <a:ext uri="{FF2B5EF4-FFF2-40B4-BE49-F238E27FC236}">
                      <a16:creationId xmlns:a16="http://schemas.microsoft.com/office/drawing/2014/main" id="{71BD9AED-E9BD-4269-943B-386B5FADC9FA}"/>
                    </a:ext>
                  </a:extLst>
                </p:cNvPr>
                <p:cNvSpPr/>
                <p:nvPr/>
              </p:nvSpPr>
              <p:spPr>
                <a:xfrm>
                  <a:off x="2768181" y="662503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49" name="爆発: 8 pt 48">
                  <a:extLst>
                    <a:ext uri="{FF2B5EF4-FFF2-40B4-BE49-F238E27FC236}">
                      <a16:creationId xmlns:a16="http://schemas.microsoft.com/office/drawing/2014/main" id="{EC44F73C-57F2-44A5-84D2-1A016518EE6C}"/>
                    </a:ext>
                  </a:extLst>
                </p:cNvPr>
                <p:cNvSpPr/>
                <p:nvPr/>
              </p:nvSpPr>
              <p:spPr>
                <a:xfrm>
                  <a:off x="2545679" y="630231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37" name="正方形/長方形 36">
                  <a:extLst>
                    <a:ext uri="{FF2B5EF4-FFF2-40B4-BE49-F238E27FC236}">
                      <a16:creationId xmlns:a16="http://schemas.microsoft.com/office/drawing/2014/main" id="{3F8AC19C-9BA7-4D76-B298-9ED60D34E245}"/>
                    </a:ext>
                  </a:extLst>
                </p:cNvPr>
                <p:cNvSpPr/>
                <p:nvPr/>
              </p:nvSpPr>
              <p:spPr>
                <a:xfrm>
                  <a:off x="764704" y="4427984"/>
                  <a:ext cx="2862753" cy="375573"/>
                </a:xfrm>
                <a:prstGeom prst="rect">
                  <a:avLst/>
                </a:prstGeom>
                <a:noFill/>
                <a:ln>
                  <a:noFill/>
                </a:ln>
              </p:spPr>
              <p:txBody>
                <a:bodyPr wrap="square">
                  <a:spAutoFit/>
                </a:bodyPr>
                <a:lstStyle/>
                <a:p>
                  <a:pPr>
                    <a:lnSpc>
                      <a:spcPts val="2400"/>
                    </a:lnSpc>
                    <a:defRPr/>
                  </a:pPr>
                  <a:r>
                    <a:rPr lang="ja-JP" altLang="en-US" sz="1467" dirty="0">
                      <a:solidFill>
                        <a:srgbClr val="FF0000"/>
                      </a:solidFill>
                      <a:latin typeface="HG丸ｺﾞｼｯｸM-PRO" panose="020F0600000000000000" pitchFamily="50" charset="-128"/>
                      <a:ea typeface="HG丸ｺﾞｼｯｸM-PRO" panose="020F0600000000000000" pitchFamily="50" charset="-128"/>
                    </a:rPr>
                    <a:t>病原体を持ってこない</a:t>
                  </a:r>
                  <a:endParaRPr lang="en-US" altLang="ja-JP" sz="1467" dirty="0">
                    <a:solidFill>
                      <a:srgbClr val="FF0000"/>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6586DCA1-A14C-4474-B99E-57799A93EFCC}"/>
                    </a:ext>
                  </a:extLst>
                </p:cNvPr>
                <p:cNvPicPr>
                  <a:picLocks noChangeAspect="1"/>
                </p:cNvPicPr>
                <p:nvPr/>
              </p:nvPicPr>
              <p:blipFill>
                <a:blip r:embed="rId8"/>
                <a:stretch>
                  <a:fillRect/>
                </a:stretch>
              </p:blipFill>
              <p:spPr>
                <a:xfrm>
                  <a:off x="3638846" y="6562898"/>
                  <a:ext cx="2094410" cy="1177454"/>
                </a:xfrm>
                <a:prstGeom prst="rect">
                  <a:avLst/>
                </a:prstGeom>
                <a:ln>
                  <a:solidFill>
                    <a:schemeClr val="tx1"/>
                  </a:solidFill>
                </a:ln>
              </p:spPr>
            </p:pic>
            <p:sp>
              <p:nvSpPr>
                <p:cNvPr id="54" name="正方形/長方形 53">
                  <a:extLst>
                    <a:ext uri="{FF2B5EF4-FFF2-40B4-BE49-F238E27FC236}">
                      <a16:creationId xmlns:a16="http://schemas.microsoft.com/office/drawing/2014/main" id="{5FA8C666-DB5F-40A0-BCB3-92CBA6721A35}"/>
                    </a:ext>
                  </a:extLst>
                </p:cNvPr>
                <p:cNvSpPr/>
                <p:nvPr/>
              </p:nvSpPr>
              <p:spPr>
                <a:xfrm>
                  <a:off x="704360" y="8608544"/>
                  <a:ext cx="2262827" cy="378558"/>
                </a:xfrm>
                <a:prstGeom prst="rect">
                  <a:avLst/>
                </a:prstGeom>
                <a:noFill/>
                <a:ln>
                  <a:noFill/>
                </a:ln>
              </p:spPr>
              <p:txBody>
                <a:bodyPr wrap="square">
                  <a:spAutoFit/>
                </a:bodyPr>
                <a:lstStyle/>
                <a:p>
                  <a:pPr algn="ctr">
                    <a:lnSpc>
                      <a:spcPts val="2400"/>
                    </a:lnSpc>
                    <a:defRPr/>
                  </a:pPr>
                  <a:r>
                    <a:rPr lang="ja-JP" altLang="en-US" sz="1600" dirty="0">
                      <a:solidFill>
                        <a:schemeClr val="dk1"/>
                      </a:solidFill>
                      <a:latin typeface="HG丸ｺﾞｼｯｸM-PRO" panose="020F0600000000000000" pitchFamily="50" charset="-128"/>
                      <a:ea typeface="HG丸ｺﾞｼｯｸM-PRO" panose="020F0600000000000000" pitchFamily="50" charset="-128"/>
                    </a:rPr>
                    <a:t>衣服・靴の交換</a:t>
                  </a:r>
                  <a:endParaRPr lang="en-US" altLang="ja-JP" sz="1600" dirty="0">
                    <a:solidFill>
                      <a:schemeClr val="dk1"/>
                    </a:solidFill>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C166C999-854B-4861-A77E-6F92520B46D0}"/>
                    </a:ext>
                  </a:extLst>
                </p:cNvPr>
                <p:cNvSpPr/>
                <p:nvPr/>
              </p:nvSpPr>
              <p:spPr>
                <a:xfrm>
                  <a:off x="3761572" y="7938669"/>
                  <a:ext cx="1400413" cy="695041"/>
                </a:xfrm>
                <a:prstGeom prst="rect">
                  <a:avLst/>
                </a:prstGeom>
                <a:noFill/>
                <a:ln>
                  <a:noFill/>
                </a:ln>
              </p:spPr>
              <p:txBody>
                <a:bodyPr wrap="square">
                  <a:spAutoFit/>
                </a:bodyPr>
                <a:lstStyle/>
                <a:p>
                  <a:pPr>
                    <a:lnSpc>
                      <a:spcPts val="2400"/>
                    </a:lnSpc>
                    <a:defRPr/>
                  </a:pPr>
                  <a:r>
                    <a:rPr lang="ja-JP" altLang="en-US" sz="1200" dirty="0">
                      <a:solidFill>
                        <a:schemeClr val="dk1"/>
                      </a:solidFill>
                      <a:latin typeface="HG丸ｺﾞｼｯｸM-PRO" panose="020F0600000000000000" pitchFamily="50" charset="-128"/>
                      <a:ea typeface="HG丸ｺﾞｼｯｸM-PRO" panose="020F0600000000000000" pitchFamily="50" charset="-128"/>
                    </a:rPr>
                    <a:t>農場専用の衣服・靴に交換</a:t>
                  </a:r>
                  <a:endParaRPr lang="en-US" altLang="ja-JP" sz="1200" dirty="0">
                    <a:solidFill>
                      <a:schemeClr val="dk1"/>
                    </a:solidFill>
                    <a:latin typeface="HG丸ｺﾞｼｯｸM-PRO" panose="020F0600000000000000" pitchFamily="50" charset="-128"/>
                    <a:ea typeface="HG丸ｺﾞｼｯｸM-PRO" panose="020F0600000000000000" pitchFamily="50" charset="-128"/>
                  </a:endParaRPr>
                </a:p>
              </p:txBody>
            </p:sp>
            <p:sp>
              <p:nvSpPr>
                <p:cNvPr id="39" name="四角形: 角を丸くする 38">
                  <a:extLst>
                    <a:ext uri="{FF2B5EF4-FFF2-40B4-BE49-F238E27FC236}">
                      <a16:creationId xmlns:a16="http://schemas.microsoft.com/office/drawing/2014/main" id="{C3D22804-0602-439A-9154-0B5DCEBD0EA2}"/>
                    </a:ext>
                  </a:extLst>
                </p:cNvPr>
                <p:cNvSpPr/>
                <p:nvPr/>
              </p:nvSpPr>
              <p:spPr>
                <a:xfrm>
                  <a:off x="3463828" y="4354103"/>
                  <a:ext cx="3619157" cy="209010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C4E424D3-4AC0-47DB-8F0F-8AA979259DBD}"/>
                    </a:ext>
                  </a:extLst>
                </p:cNvPr>
                <p:cNvSpPr/>
                <p:nvPr/>
              </p:nvSpPr>
              <p:spPr>
                <a:xfrm>
                  <a:off x="13618" y="7096400"/>
                  <a:ext cx="3401829" cy="19545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7A69C4D-3E5C-4F84-A8CA-EF23E9C63983}"/>
                    </a:ext>
                  </a:extLst>
                </p:cNvPr>
                <p:cNvSpPr/>
                <p:nvPr/>
              </p:nvSpPr>
              <p:spPr>
                <a:xfrm>
                  <a:off x="3459028" y="6461280"/>
                  <a:ext cx="3520196" cy="2591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43F21E02-FF61-4FCA-81B7-C9E78B1B99BB}"/>
                    </a:ext>
                  </a:extLst>
                </p:cNvPr>
                <p:cNvSpPr/>
                <p:nvPr/>
              </p:nvSpPr>
              <p:spPr>
                <a:xfrm>
                  <a:off x="3225107" y="7458362"/>
                  <a:ext cx="639362" cy="1047784"/>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solidFill>
                      <a:schemeClr val="tx1"/>
                    </a:solidFill>
                  </a:endParaRPr>
                </a:p>
              </p:txBody>
            </p:sp>
            <p:sp>
              <p:nvSpPr>
                <p:cNvPr id="42" name="正方形/長方形 41">
                  <a:extLst>
                    <a:ext uri="{FF2B5EF4-FFF2-40B4-BE49-F238E27FC236}">
                      <a16:creationId xmlns:a16="http://schemas.microsoft.com/office/drawing/2014/main" id="{4ECD04E6-03CF-4387-B593-508C0885BAC6}"/>
                    </a:ext>
                  </a:extLst>
                </p:cNvPr>
                <p:cNvSpPr/>
                <p:nvPr/>
              </p:nvSpPr>
              <p:spPr>
                <a:xfrm>
                  <a:off x="3178185" y="7767055"/>
                  <a:ext cx="1418490" cy="375573"/>
                </a:xfrm>
                <a:prstGeom prst="rect">
                  <a:avLst/>
                </a:prstGeom>
                <a:noFill/>
                <a:ln>
                  <a:noFill/>
                </a:ln>
              </p:spPr>
              <p:txBody>
                <a:bodyPr wrap="square">
                  <a:spAutoFit/>
                </a:bodyPr>
                <a:lstStyle/>
                <a:p>
                  <a:pPr>
                    <a:lnSpc>
                      <a:spcPts val="2400"/>
                    </a:lnSpc>
                    <a:defRPr/>
                  </a:pPr>
                  <a:r>
                    <a:rPr lang="ja-JP" altLang="en-US" sz="1467" dirty="0">
                      <a:solidFill>
                        <a:schemeClr val="bg1"/>
                      </a:solidFill>
                      <a:latin typeface="HG丸ｺﾞｼｯｸM-PRO" panose="020F0600000000000000" pitchFamily="50" charset="-128"/>
                      <a:ea typeface="HG丸ｺﾞｼｯｸM-PRO" panose="020F0600000000000000" pitchFamily="50" charset="-128"/>
                    </a:rPr>
                    <a:t>農場へ</a:t>
                  </a:r>
                  <a:endParaRPr lang="en-US" altLang="ja-JP" sz="1467" dirty="0">
                    <a:solidFill>
                      <a:schemeClr val="bg1"/>
                    </a:solidFill>
                    <a:latin typeface="HG丸ｺﾞｼｯｸM-PRO" panose="020F0600000000000000" pitchFamily="50" charset="-128"/>
                    <a:ea typeface="HG丸ｺﾞｼｯｸM-PRO" panose="020F0600000000000000" pitchFamily="50" charset="-128"/>
                  </a:endParaRPr>
                </a:p>
              </p:txBody>
            </p:sp>
            <p:sp>
              <p:nvSpPr>
                <p:cNvPr id="50" name="正方形/長方形 49">
                  <a:extLst>
                    <a:ext uri="{FF2B5EF4-FFF2-40B4-BE49-F238E27FC236}">
                      <a16:creationId xmlns:a16="http://schemas.microsoft.com/office/drawing/2014/main" id="{E96E5D34-98FF-4CD9-A9B2-2B35A0884C16}"/>
                    </a:ext>
                  </a:extLst>
                </p:cNvPr>
                <p:cNvSpPr/>
                <p:nvPr/>
              </p:nvSpPr>
              <p:spPr>
                <a:xfrm>
                  <a:off x="3588323" y="5100830"/>
                  <a:ext cx="622174" cy="374013"/>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自宅</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p:txBody>
            </p:sp>
            <p:sp>
              <p:nvSpPr>
                <p:cNvPr id="51" name="正方形/長方形 50">
                  <a:extLst>
                    <a:ext uri="{FF2B5EF4-FFF2-40B4-BE49-F238E27FC236}">
                      <a16:creationId xmlns:a16="http://schemas.microsoft.com/office/drawing/2014/main" id="{24409E79-9DA0-4DF2-8D15-8B6B121BAA66}"/>
                    </a:ext>
                  </a:extLst>
                </p:cNvPr>
                <p:cNvSpPr/>
                <p:nvPr/>
              </p:nvSpPr>
              <p:spPr>
                <a:xfrm>
                  <a:off x="252821" y="7820886"/>
                  <a:ext cx="645891" cy="374013"/>
                </a:xfrm>
                <a:prstGeom prst="rect">
                  <a:avLst/>
                </a:prstGeom>
                <a:solidFill>
                  <a:schemeClr val="bg1"/>
                </a:solidFill>
                <a:ln>
                  <a:solidFill>
                    <a:schemeClr val="tx1"/>
                  </a:solidFill>
                  <a:prstDash val="dash"/>
                </a:ln>
              </p:spPr>
              <p:txBody>
                <a:bodyPr wrap="square">
                  <a:spAutoFit/>
                </a:bodyPr>
                <a:lstStyle/>
                <a:p>
                  <a:pPr algn="ctr">
                    <a:lnSpc>
                      <a:spcPts val="2400"/>
                    </a:lnSpc>
                    <a:defRPr/>
                  </a:pPr>
                  <a:r>
                    <a:rPr lang="ja-JP" altLang="en-US" sz="1400" dirty="0">
                      <a:solidFill>
                        <a:schemeClr val="dk1"/>
                      </a:solidFill>
                      <a:latin typeface="HG丸ｺﾞｼｯｸM-PRO" panose="020F0600000000000000" pitchFamily="50" charset="-128"/>
                      <a:ea typeface="HG丸ｺﾞｼｯｸM-PRO" panose="020F0600000000000000" pitchFamily="50" charset="-128"/>
                    </a:rPr>
                    <a:t>自宅</a:t>
                  </a:r>
                  <a:endParaRPr lang="en-US" altLang="ja-JP" sz="1400" dirty="0">
                    <a:solidFill>
                      <a:schemeClr val="dk1"/>
                    </a:solidFill>
                    <a:latin typeface="HG丸ｺﾞｼｯｸM-PRO" panose="020F0600000000000000" pitchFamily="50" charset="-128"/>
                    <a:ea typeface="HG丸ｺﾞｼｯｸM-PRO" panose="020F0600000000000000" pitchFamily="50" charset="-128"/>
                  </a:endParaRPr>
                </a:p>
              </p:txBody>
            </p:sp>
            <p:pic>
              <p:nvPicPr>
                <p:cNvPr id="12" name="図 11">
                  <a:extLst>
                    <a:ext uri="{FF2B5EF4-FFF2-40B4-BE49-F238E27FC236}">
                      <a16:creationId xmlns:a16="http://schemas.microsoft.com/office/drawing/2014/main" id="{7B8C947D-2C85-4F11-A73F-196407B5D81E}"/>
                    </a:ext>
                  </a:extLst>
                </p:cNvPr>
                <p:cNvPicPr>
                  <a:picLocks noChangeAspect="1"/>
                </p:cNvPicPr>
                <p:nvPr/>
              </p:nvPicPr>
              <p:blipFill>
                <a:blip r:embed="rId9"/>
                <a:stretch>
                  <a:fillRect/>
                </a:stretch>
              </p:blipFill>
              <p:spPr>
                <a:xfrm>
                  <a:off x="5161986" y="7691121"/>
                  <a:ext cx="1418490" cy="1345375"/>
                </a:xfrm>
                <a:prstGeom prst="rect">
                  <a:avLst/>
                </a:prstGeom>
                <a:ln>
                  <a:solidFill>
                    <a:schemeClr val="tx1"/>
                  </a:solidFill>
                </a:ln>
              </p:spPr>
            </p:pic>
            <p:sp>
              <p:nvSpPr>
                <p:cNvPr id="53" name="正方形/長方形 52">
                  <a:extLst>
                    <a:ext uri="{FF2B5EF4-FFF2-40B4-BE49-F238E27FC236}">
                      <a16:creationId xmlns:a16="http://schemas.microsoft.com/office/drawing/2014/main" id="{B826DBEF-7C1C-414C-A7E1-9B2ACE4BDA0D}"/>
                    </a:ext>
                  </a:extLst>
                </p:cNvPr>
                <p:cNvSpPr/>
                <p:nvPr/>
              </p:nvSpPr>
              <p:spPr>
                <a:xfrm>
                  <a:off x="3284399" y="5899563"/>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②</a:t>
                  </a:r>
                  <a:endParaRPr lang="en-US" altLang="ja-JP" sz="2800" dirty="0">
                    <a:solidFill>
                      <a:schemeClr val="dk1"/>
                    </a:solidFill>
                    <a:latin typeface="+mn-ea"/>
                  </a:endParaRPr>
                </a:p>
              </p:txBody>
            </p:sp>
            <p:sp>
              <p:nvSpPr>
                <p:cNvPr id="56" name="正方形/長方形 55">
                  <a:extLst>
                    <a:ext uri="{FF2B5EF4-FFF2-40B4-BE49-F238E27FC236}">
                      <a16:creationId xmlns:a16="http://schemas.microsoft.com/office/drawing/2014/main" id="{F67380C9-8FBF-4D8B-B973-F26E661946DD}"/>
                    </a:ext>
                  </a:extLst>
                </p:cNvPr>
                <p:cNvSpPr/>
                <p:nvPr/>
              </p:nvSpPr>
              <p:spPr>
                <a:xfrm>
                  <a:off x="3302852" y="8618398"/>
                  <a:ext cx="961852" cy="400110"/>
                </a:xfrm>
                <a:prstGeom prst="rect">
                  <a:avLst/>
                </a:prstGeom>
                <a:noFill/>
                <a:ln>
                  <a:noFill/>
                </a:ln>
              </p:spPr>
              <p:txBody>
                <a:bodyPr wrap="square">
                  <a:spAutoFit/>
                </a:bodyPr>
                <a:lstStyle/>
                <a:p>
                  <a:pPr algn="ctr">
                    <a:lnSpc>
                      <a:spcPts val="2400"/>
                    </a:lnSpc>
                    <a:defRPr/>
                  </a:pPr>
                  <a:r>
                    <a:rPr lang="ja-JP" altLang="en-US" sz="2800">
                      <a:solidFill>
                        <a:schemeClr val="dk1"/>
                      </a:solidFill>
                      <a:latin typeface="+mn-ea"/>
                    </a:rPr>
                    <a:t>④</a:t>
                  </a:r>
                  <a:endParaRPr lang="en-US" altLang="ja-JP" sz="2800" dirty="0">
                    <a:solidFill>
                      <a:schemeClr val="dk1"/>
                    </a:solidFill>
                    <a:latin typeface="+mn-ea"/>
                  </a:endParaRPr>
                </a:p>
              </p:txBody>
            </p:sp>
            <p:sp>
              <p:nvSpPr>
                <p:cNvPr id="59" name="爆発: 8 pt 58">
                  <a:extLst>
                    <a:ext uri="{FF2B5EF4-FFF2-40B4-BE49-F238E27FC236}">
                      <a16:creationId xmlns:a16="http://schemas.microsoft.com/office/drawing/2014/main" id="{46223968-EBD4-4D19-BC80-E2B20996EDB4}"/>
                    </a:ext>
                  </a:extLst>
                </p:cNvPr>
                <p:cNvSpPr/>
                <p:nvPr/>
              </p:nvSpPr>
              <p:spPr>
                <a:xfrm>
                  <a:off x="2095346" y="6535306"/>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0" name="爆発: 8 pt 59">
                  <a:extLst>
                    <a:ext uri="{FF2B5EF4-FFF2-40B4-BE49-F238E27FC236}">
                      <a16:creationId xmlns:a16="http://schemas.microsoft.com/office/drawing/2014/main" id="{694F0901-C10A-4622-ADBF-001884587317}"/>
                    </a:ext>
                  </a:extLst>
                </p:cNvPr>
                <p:cNvSpPr/>
                <p:nvPr/>
              </p:nvSpPr>
              <p:spPr>
                <a:xfrm>
                  <a:off x="1165908" y="5768983"/>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1" name="爆発: 8 pt 60">
                  <a:extLst>
                    <a:ext uri="{FF2B5EF4-FFF2-40B4-BE49-F238E27FC236}">
                      <a16:creationId xmlns:a16="http://schemas.microsoft.com/office/drawing/2014/main" id="{C04016BF-63EC-47EE-8A69-8C1F43548D2E}"/>
                    </a:ext>
                  </a:extLst>
                </p:cNvPr>
                <p:cNvSpPr/>
                <p:nvPr/>
              </p:nvSpPr>
              <p:spPr>
                <a:xfrm>
                  <a:off x="492000" y="5641551"/>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2" name="爆発: 8 pt 61">
                  <a:extLst>
                    <a:ext uri="{FF2B5EF4-FFF2-40B4-BE49-F238E27FC236}">
                      <a16:creationId xmlns:a16="http://schemas.microsoft.com/office/drawing/2014/main" id="{0A0A5422-8FD2-4963-B7DB-5ACA87ED894A}"/>
                    </a:ext>
                  </a:extLst>
                </p:cNvPr>
                <p:cNvSpPr/>
                <p:nvPr/>
              </p:nvSpPr>
              <p:spPr>
                <a:xfrm>
                  <a:off x="1822353" y="6584268"/>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pic>
              <p:nvPicPr>
                <p:cNvPr id="11" name="図 10">
                  <a:extLst>
                    <a:ext uri="{FF2B5EF4-FFF2-40B4-BE49-F238E27FC236}">
                      <a16:creationId xmlns:a16="http://schemas.microsoft.com/office/drawing/2014/main" id="{6C525197-664E-4912-B3ED-93ED93217B8E}"/>
                    </a:ext>
                  </a:extLst>
                </p:cNvPr>
                <p:cNvPicPr>
                  <a:picLocks noChangeAspect="1"/>
                </p:cNvPicPr>
                <p:nvPr/>
              </p:nvPicPr>
              <p:blipFill>
                <a:blip r:embed="rId10"/>
                <a:stretch>
                  <a:fillRect/>
                </a:stretch>
              </p:blipFill>
              <p:spPr>
                <a:xfrm>
                  <a:off x="4937031" y="4548441"/>
                  <a:ext cx="1231991" cy="1245782"/>
                </a:xfrm>
                <a:prstGeom prst="rect">
                  <a:avLst/>
                </a:prstGeom>
              </p:spPr>
            </p:pic>
            <p:pic>
              <p:nvPicPr>
                <p:cNvPr id="15" name="図 14">
                  <a:extLst>
                    <a:ext uri="{FF2B5EF4-FFF2-40B4-BE49-F238E27FC236}">
                      <a16:creationId xmlns:a16="http://schemas.microsoft.com/office/drawing/2014/main" id="{11DCC263-E092-41C6-AF27-EB7E8EB8F4E0}"/>
                    </a:ext>
                  </a:extLst>
                </p:cNvPr>
                <p:cNvPicPr>
                  <a:picLocks noChangeAspect="1"/>
                </p:cNvPicPr>
                <p:nvPr/>
              </p:nvPicPr>
              <p:blipFill>
                <a:blip r:embed="rId11"/>
                <a:stretch>
                  <a:fillRect/>
                </a:stretch>
              </p:blipFill>
              <p:spPr>
                <a:xfrm>
                  <a:off x="4492337" y="4420764"/>
                  <a:ext cx="581813" cy="604540"/>
                </a:xfrm>
                <a:prstGeom prst="rect">
                  <a:avLst/>
                </a:prstGeom>
              </p:spPr>
            </p:pic>
            <p:pic>
              <p:nvPicPr>
                <p:cNvPr id="21" name="図 20">
                  <a:extLst>
                    <a:ext uri="{FF2B5EF4-FFF2-40B4-BE49-F238E27FC236}">
                      <a16:creationId xmlns:a16="http://schemas.microsoft.com/office/drawing/2014/main" id="{957A64A0-F52A-4B04-B611-F6B4EADD5348}"/>
                    </a:ext>
                  </a:extLst>
                </p:cNvPr>
                <p:cNvPicPr>
                  <a:picLocks noChangeAspect="1"/>
                </p:cNvPicPr>
                <p:nvPr/>
              </p:nvPicPr>
              <p:blipFill>
                <a:blip r:embed="rId12"/>
                <a:stretch>
                  <a:fillRect/>
                </a:stretch>
              </p:blipFill>
              <p:spPr>
                <a:xfrm flipH="1">
                  <a:off x="1625890" y="7310775"/>
                  <a:ext cx="418222" cy="1342957"/>
                </a:xfrm>
                <a:prstGeom prst="rect">
                  <a:avLst/>
                </a:prstGeom>
              </p:spPr>
            </p:pic>
            <p:sp>
              <p:nvSpPr>
                <p:cNvPr id="65" name="爆発: 8 pt 64">
                  <a:extLst>
                    <a:ext uri="{FF2B5EF4-FFF2-40B4-BE49-F238E27FC236}">
                      <a16:creationId xmlns:a16="http://schemas.microsoft.com/office/drawing/2014/main" id="{FC0F2224-D7F6-478E-BBE0-13B2B5C25965}"/>
                    </a:ext>
                  </a:extLst>
                </p:cNvPr>
                <p:cNvSpPr/>
                <p:nvPr/>
              </p:nvSpPr>
              <p:spPr>
                <a:xfrm>
                  <a:off x="1013627" y="5745260"/>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66" name="爆発: 8 pt 65">
                  <a:extLst>
                    <a:ext uri="{FF2B5EF4-FFF2-40B4-BE49-F238E27FC236}">
                      <a16:creationId xmlns:a16="http://schemas.microsoft.com/office/drawing/2014/main" id="{887DD260-61E4-4913-B5CC-10164F2F7DB7}"/>
                    </a:ext>
                  </a:extLst>
                </p:cNvPr>
                <p:cNvSpPr/>
                <p:nvPr/>
              </p:nvSpPr>
              <p:spPr>
                <a:xfrm>
                  <a:off x="1261919" y="5454325"/>
                  <a:ext cx="96011" cy="9792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58" name="乗算記号 57">
                  <a:extLst>
                    <a:ext uri="{FF2B5EF4-FFF2-40B4-BE49-F238E27FC236}">
                      <a16:creationId xmlns:a16="http://schemas.microsoft.com/office/drawing/2014/main" id="{72E9A60C-F3AD-41F1-8E3D-4011DA99DBDA}"/>
                    </a:ext>
                  </a:extLst>
                </p:cNvPr>
                <p:cNvSpPr/>
                <p:nvPr/>
              </p:nvSpPr>
              <p:spPr>
                <a:xfrm>
                  <a:off x="437237" y="5086640"/>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CCEE4B32-7472-4D0E-B01F-E2A57E24206B}"/>
                  </a:ext>
                </a:extLst>
              </p:cNvPr>
              <p:cNvGrpSpPr/>
              <p:nvPr/>
            </p:nvGrpSpPr>
            <p:grpSpPr>
              <a:xfrm>
                <a:off x="-128009" y="4166589"/>
                <a:ext cx="3872360" cy="2924647"/>
                <a:chOff x="-128009" y="4166589"/>
                <a:chExt cx="3872360" cy="2924647"/>
              </a:xfrm>
            </p:grpSpPr>
            <p:pic>
              <p:nvPicPr>
                <p:cNvPr id="3" name="図 2">
                  <a:extLst>
                    <a:ext uri="{FF2B5EF4-FFF2-40B4-BE49-F238E27FC236}">
                      <a16:creationId xmlns:a16="http://schemas.microsoft.com/office/drawing/2014/main" id="{EFE9C986-3882-4153-B2F1-51D4801570F8}"/>
                    </a:ext>
                  </a:extLst>
                </p:cNvPr>
                <p:cNvPicPr>
                  <a:picLocks noChangeAspect="1"/>
                </p:cNvPicPr>
                <p:nvPr/>
              </p:nvPicPr>
              <p:blipFill>
                <a:blip r:embed="rId13"/>
                <a:stretch>
                  <a:fillRect/>
                </a:stretch>
              </p:blipFill>
              <p:spPr>
                <a:xfrm>
                  <a:off x="297280" y="4922474"/>
                  <a:ext cx="1403528" cy="1371262"/>
                </a:xfrm>
                <a:prstGeom prst="rect">
                  <a:avLst/>
                </a:prstGeom>
              </p:spPr>
            </p:pic>
            <p:sp>
              <p:nvSpPr>
                <p:cNvPr id="5" name="爆発: 14 pt 4">
                  <a:extLst>
                    <a:ext uri="{FF2B5EF4-FFF2-40B4-BE49-F238E27FC236}">
                      <a16:creationId xmlns:a16="http://schemas.microsoft.com/office/drawing/2014/main" id="{1ABB0DDD-AC97-4895-AB56-4BFDC45FB837}"/>
                    </a:ext>
                  </a:extLst>
                </p:cNvPr>
                <p:cNvSpPr/>
                <p:nvPr/>
              </p:nvSpPr>
              <p:spPr>
                <a:xfrm>
                  <a:off x="118521" y="4166589"/>
                  <a:ext cx="3625830" cy="955745"/>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267"/>
                </a:p>
              </p:txBody>
            </p:sp>
            <p:sp>
              <p:nvSpPr>
                <p:cNvPr id="2" name="四角形: 角を丸くする 1">
                  <a:extLst>
                    <a:ext uri="{FF2B5EF4-FFF2-40B4-BE49-F238E27FC236}">
                      <a16:creationId xmlns:a16="http://schemas.microsoft.com/office/drawing/2014/main" id="{BAA7C531-8BBA-40CA-BD9E-B766666E1254}"/>
                    </a:ext>
                  </a:extLst>
                </p:cNvPr>
                <p:cNvSpPr/>
                <p:nvPr/>
              </p:nvSpPr>
              <p:spPr>
                <a:xfrm>
                  <a:off x="27678" y="4305200"/>
                  <a:ext cx="3417582" cy="27860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5C3EE51D-5BF0-4B58-A719-DBB60724FEF1}"/>
                    </a:ext>
                  </a:extLst>
                </p:cNvPr>
                <p:cNvSpPr/>
                <p:nvPr/>
              </p:nvSpPr>
              <p:spPr>
                <a:xfrm>
                  <a:off x="-128009" y="6535758"/>
                  <a:ext cx="961852" cy="400110"/>
                </a:xfrm>
                <a:prstGeom prst="rect">
                  <a:avLst/>
                </a:prstGeom>
                <a:noFill/>
                <a:ln>
                  <a:noFill/>
                </a:ln>
              </p:spPr>
              <p:txBody>
                <a:bodyPr wrap="square">
                  <a:spAutoFit/>
                </a:bodyPr>
                <a:lstStyle/>
                <a:p>
                  <a:pPr algn="ctr">
                    <a:lnSpc>
                      <a:spcPts val="2400"/>
                    </a:lnSpc>
                    <a:defRPr/>
                  </a:pPr>
                  <a:r>
                    <a:rPr lang="ja-JP" altLang="en-US" sz="2800" dirty="0">
                      <a:solidFill>
                        <a:schemeClr val="dk1"/>
                      </a:solidFill>
                      <a:latin typeface="+mn-ea"/>
                    </a:rPr>
                    <a:t>①</a:t>
                  </a:r>
                  <a:endParaRPr lang="en-US" altLang="ja-JP" sz="2800" dirty="0">
                    <a:solidFill>
                      <a:schemeClr val="dk1"/>
                    </a:solidFill>
                    <a:latin typeface="+mn-ea"/>
                  </a:endParaRPr>
                </a:p>
              </p:txBody>
            </p:sp>
            <p:sp>
              <p:nvSpPr>
                <p:cNvPr id="67" name="乗算記号 66">
                  <a:extLst>
                    <a:ext uri="{FF2B5EF4-FFF2-40B4-BE49-F238E27FC236}">
                      <a16:creationId xmlns:a16="http://schemas.microsoft.com/office/drawing/2014/main" id="{CCE203F6-A5AE-4449-AF00-70BE305FC8A0}"/>
                    </a:ext>
                  </a:extLst>
                </p:cNvPr>
                <p:cNvSpPr/>
                <p:nvPr/>
              </p:nvSpPr>
              <p:spPr>
                <a:xfrm>
                  <a:off x="1958876" y="5394084"/>
                  <a:ext cx="1368152" cy="1345347"/>
                </a:xfrm>
                <a:prstGeom prst="mathMultiply">
                  <a:avLst>
                    <a:gd name="adj1" fmla="val 5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7" name="テキスト ボックス 56">
            <a:extLst>
              <a:ext uri="{FF2B5EF4-FFF2-40B4-BE49-F238E27FC236}">
                <a16:creationId xmlns:a16="http://schemas.microsoft.com/office/drawing/2014/main" id="{791B0066-09B2-4583-8916-D9280CE289E2}"/>
              </a:ext>
            </a:extLst>
          </p:cNvPr>
          <p:cNvSpPr txBox="1"/>
          <p:nvPr/>
        </p:nvSpPr>
        <p:spPr>
          <a:xfrm>
            <a:off x="548661" y="2004776"/>
            <a:ext cx="2160240" cy="307777"/>
          </a:xfrm>
          <a:prstGeom prst="rect">
            <a:avLst/>
          </a:prstGeom>
          <a:noFill/>
          <a:ln w="9525">
            <a:solidFill>
              <a:schemeClr val="tx1"/>
            </a:solidFill>
          </a:ln>
        </p:spPr>
        <p:txBody>
          <a:bodyPr wrap="square" rtlCol="0" anchor="ctr" anchorCtr="1">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sp>
        <p:nvSpPr>
          <p:cNvPr id="63" name="テキスト ボックス 62">
            <a:extLst>
              <a:ext uri="{FF2B5EF4-FFF2-40B4-BE49-F238E27FC236}">
                <a16:creationId xmlns:a16="http://schemas.microsoft.com/office/drawing/2014/main" id="{BC6F7505-2D61-4D8C-9356-5B965C56B5C8}"/>
              </a:ext>
            </a:extLst>
          </p:cNvPr>
          <p:cNvSpPr txBox="1"/>
          <p:nvPr/>
        </p:nvSpPr>
        <p:spPr>
          <a:xfrm>
            <a:off x="6165304" y="873540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1-2</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70" name="テキスト ボックス 69">
            <a:extLst>
              <a:ext uri="{FF2B5EF4-FFF2-40B4-BE49-F238E27FC236}">
                <a16:creationId xmlns:a16="http://schemas.microsoft.com/office/drawing/2014/main" id="{AA785942-90EC-44D2-A9CC-66C770CBE739}"/>
              </a:ext>
            </a:extLst>
          </p:cNvPr>
          <p:cNvSpPr txBox="1"/>
          <p:nvPr/>
        </p:nvSpPr>
        <p:spPr>
          <a:xfrm>
            <a:off x="548661" y="3898684"/>
            <a:ext cx="2160240" cy="307777"/>
          </a:xfrm>
          <a:prstGeom prst="rect">
            <a:avLst/>
          </a:prstGeom>
          <a:noFill/>
          <a:ln w="9525">
            <a:solidFill>
              <a:schemeClr val="tx1"/>
            </a:solidFill>
          </a:ln>
        </p:spPr>
        <p:txBody>
          <a:bodyPr wrap="square" rtlCol="0" anchor="ctr" anchorCtr="1">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spTree>
    <p:extLst>
      <p:ext uri="{BB962C8B-B14F-4D97-AF65-F5344CB8AC3E}">
        <p14:creationId xmlns:p14="http://schemas.microsoft.com/office/powerpoint/2010/main" val="368072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A3DE1590-0C10-4A70-A9E5-96FC153D9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472" y="7339766"/>
            <a:ext cx="1905000" cy="1838325"/>
          </a:xfrm>
          <a:prstGeom prst="rect">
            <a:avLst/>
          </a:prstGeom>
        </p:spPr>
      </p:pic>
      <p:pic>
        <p:nvPicPr>
          <p:cNvPr id="36" name="図 35" descr="グラフィカル ユーザー インターフェイス, テキスト, アプリケーション, メール&#10;&#10;自動的に生成された説明">
            <a:extLst>
              <a:ext uri="{FF2B5EF4-FFF2-40B4-BE49-F238E27FC236}">
                <a16:creationId xmlns:a16="http://schemas.microsoft.com/office/drawing/2014/main" id="{EC7358F7-462C-4A04-8BD7-76817ADAC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7" y="6602254"/>
            <a:ext cx="3755913" cy="2455215"/>
          </a:xfrm>
          <a:prstGeom prst="rect">
            <a:avLst/>
          </a:prstGeom>
        </p:spPr>
      </p:pic>
      <p:sp>
        <p:nvSpPr>
          <p:cNvPr id="7" name="テキスト ボックス 6"/>
          <p:cNvSpPr txBox="1"/>
          <p:nvPr/>
        </p:nvSpPr>
        <p:spPr>
          <a:xfrm>
            <a:off x="169814" y="139480"/>
            <a:ext cx="5287061"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海外からの卵、肉製品の持込み禁止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07446" y="885071"/>
            <a:ext cx="6525343" cy="2246769"/>
          </a:xfrm>
          <a:prstGeom prst="rect">
            <a:avLst/>
          </a:prstGeom>
        </p:spPr>
        <p:txBody>
          <a:bodyPr wrap="square">
            <a:spAutoFit/>
          </a:bodyPr>
          <a:lstStyle/>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海外からの卵、肉製品を日本に持ち込んではならない。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家畜保健衛生所から提供される資料や、農林水産省のＨＰ等を確認し、輸入禁止地域から、卵、鶏肉、ソーセージ等の食品</a:t>
            </a:r>
            <a:r>
              <a:rPr lang="ja-JP" altLang="en-US" dirty="0">
                <a:solidFill>
                  <a:schemeClr val="dk1"/>
                </a:solidFill>
                <a:latin typeface="HG丸ｺﾞｼｯｸM-PRO" panose="020F0600000000000000" pitchFamily="50" charset="-128"/>
                <a:ea typeface="HG丸ｺﾞｼｯｸM-PRO" panose="020F0600000000000000" pitchFamily="50" charset="-128"/>
              </a:rPr>
              <a:t>を日本に持ち込み、または郵送を絶対に行なわない。</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solidFill>
                  <a:schemeClr val="dk1"/>
                </a:solidFill>
                <a:latin typeface="HG丸ｺﾞｼｯｸM-PRO" panose="020F0600000000000000" pitchFamily="50" charset="-128"/>
                <a:ea typeface="HG丸ｺﾞｼｯｸM-PRO" panose="020F0600000000000000" pitchFamily="50" charset="-128"/>
              </a:rPr>
              <a:t>　　　　　　　　　　は、定期的（毎月</a:t>
            </a:r>
            <a:r>
              <a:rPr lang="en-US" altLang="ja-JP" dirty="0">
                <a:solidFill>
                  <a:schemeClr val="dk1"/>
                </a:solidFill>
                <a:latin typeface="HG丸ｺﾞｼｯｸM-PRO" panose="020F0600000000000000" pitchFamily="50" charset="-128"/>
                <a:ea typeface="HG丸ｺﾞｼｯｸM-PRO" panose="020F0600000000000000" pitchFamily="50" charset="-128"/>
              </a:rPr>
              <a:t>1</a:t>
            </a:r>
            <a:r>
              <a:rPr lang="ja-JP" altLang="en-US" dirty="0">
                <a:solidFill>
                  <a:schemeClr val="dk1"/>
                </a:solidFill>
                <a:latin typeface="HG丸ｺﾞｼｯｸM-PRO" panose="020F0600000000000000" pitchFamily="50" charset="-128"/>
                <a:ea typeface="HG丸ｺﾞｼｯｸM-PRO" panose="020F0600000000000000" pitchFamily="50" charset="-128"/>
              </a:rPr>
              <a:t>回）に、作業員と勉強会を行い、対策を徹底する。</a:t>
            </a: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sz="2133" dirty="0">
              <a:solidFill>
                <a:schemeClr val="dk1"/>
              </a:solidFill>
              <a:latin typeface="+mn-ea"/>
            </a:endParaRPr>
          </a:p>
        </p:txBody>
      </p:sp>
      <p:sp>
        <p:nvSpPr>
          <p:cNvPr id="9" name="矢印: 下カーブ 8">
            <a:extLst>
              <a:ext uri="{FF2B5EF4-FFF2-40B4-BE49-F238E27FC236}">
                <a16:creationId xmlns:a16="http://schemas.microsoft.com/office/drawing/2014/main" id="{B15B9A60-0705-48EB-8767-FC79F0A68326}"/>
              </a:ext>
            </a:extLst>
          </p:cNvPr>
          <p:cNvSpPr/>
          <p:nvPr/>
        </p:nvSpPr>
        <p:spPr>
          <a:xfrm>
            <a:off x="2542379" y="7019708"/>
            <a:ext cx="2227269" cy="1278016"/>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乗算記号 9">
            <a:extLst>
              <a:ext uri="{FF2B5EF4-FFF2-40B4-BE49-F238E27FC236}">
                <a16:creationId xmlns:a16="http://schemas.microsoft.com/office/drawing/2014/main" id="{613AD91D-F2A4-464C-956C-872BF98F7B7A}"/>
              </a:ext>
            </a:extLst>
          </p:cNvPr>
          <p:cNvSpPr/>
          <p:nvPr/>
        </p:nvSpPr>
        <p:spPr>
          <a:xfrm>
            <a:off x="3044367" y="6597896"/>
            <a:ext cx="1145449" cy="1025288"/>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mc:Choice xmlns:am3d="http://schemas.microsoft.com/office/drawing/2017/model3d" Requires="am3d">
          <p:graphicFrame>
            <p:nvGraphicFramePr>
              <p:cNvPr id="8" name="3D モデル 7" descr="飛行機">
                <a:extLst>
                  <a:ext uri="{FF2B5EF4-FFF2-40B4-BE49-F238E27FC236}">
                    <a16:creationId xmlns:a16="http://schemas.microsoft.com/office/drawing/2014/main" id="{D1FD86AA-ECF3-4E92-865A-D1D4D45B2F2C}"/>
                  </a:ext>
                </a:extLst>
              </p:cNvPr>
              <p:cNvGraphicFramePr>
                <a:graphicFrameLocks noChangeAspect="1"/>
              </p:cNvGraphicFramePr>
              <p:nvPr>
                <p:extLst>
                  <p:ext uri="{D42A27DB-BD31-4B8C-83A1-F6EECF244321}">
                    <p14:modId xmlns:p14="http://schemas.microsoft.com/office/powerpoint/2010/main" val="1122041161"/>
                  </p:ext>
                </p:extLst>
              </p:nvPr>
            </p:nvGraphicFramePr>
            <p:xfrm rot="21324104">
              <a:off x="1649706" y="6807713"/>
              <a:ext cx="1469377" cy="640158"/>
            </p:xfrm>
            <a:graphic>
              <a:graphicData uri="http://schemas.microsoft.com/office/drawing/2017/model3d">
                <am3d:model3d r:embed="rId4">
                  <am3d:spPr>
                    <a:xfrm rot="21324104">
                      <a:off x="0" y="0"/>
                      <a:ext cx="1469377" cy="640158"/>
                    </a:xfrm>
                    <a:prstGeom prst="rect">
                      <a:avLst/>
                    </a:prstGeom>
                    <a:solidFill>
                      <a:schemeClr val="bg1"/>
                    </a:solidFill>
                  </am3d:spPr>
                  <am3d:camera>
                    <am3d:pos x="0" y="0" z="63771892"/>
                    <am3d:up dx="0" dy="36000000" dz="0"/>
                    <am3d:lookAt x="0" y="0" z="0"/>
                    <am3d:perspective fov="2700000"/>
                  </am3d:camera>
                  <am3d:trans>
                    <am3d:meterPerModelUnit n="474022" d="1000000"/>
                    <am3d:preTrans dx="0" dy="-5522222" dz="-54636"/>
                    <am3d:scale>
                      <am3d:sx n="1000000" d="1000000"/>
                      <am3d:sy n="1000000" d="1000000"/>
                      <am3d:sz n="1000000" d="1000000"/>
                    </am3d:scale>
                    <am3d:rot ax="-979045" ay="2506112" az="-662078"/>
                    <am3d:postTrans dx="0" dy="0" dz="0"/>
                  </am3d:trans>
                  <am3d:raster rName="Office3DRenderer" rVer="16.0.8326">
                    <am3d:blip r:embed="rId5"/>
                  </am3d:raster>
                  <am3d:objViewport viewportSz="21934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飛行機">
                <a:extLst>
                  <a:ext uri="{FF2B5EF4-FFF2-40B4-BE49-F238E27FC236}">
                    <a16:creationId xmlns:a16="http://schemas.microsoft.com/office/drawing/2014/main" id="{D1FD86AA-ECF3-4E92-865A-D1D4D45B2F2C}"/>
                  </a:ext>
                </a:extLst>
              </p:cNvPr>
              <p:cNvPicPr>
                <a:picLocks noGrp="1" noRot="1" noChangeAspect="1" noMove="1" noResize="1" noEditPoints="1" noAdjustHandles="1" noChangeArrowheads="1" noChangeShapeType="1" noCrop="1"/>
              </p:cNvPicPr>
              <p:nvPr/>
            </p:nvPicPr>
            <p:blipFill>
              <a:blip r:embed="rId5"/>
              <a:stretch>
                <a:fillRect/>
              </a:stretch>
            </p:blipFill>
            <p:spPr>
              <a:xfrm rot="21324104">
                <a:off x="1649706" y="6807713"/>
                <a:ext cx="1469377" cy="640158"/>
              </a:xfrm>
              <a:prstGeom prst="rect">
                <a:avLst/>
              </a:prstGeom>
              <a:solidFill>
                <a:schemeClr val="bg1"/>
              </a:solidFill>
            </p:spPr>
          </p:pic>
        </mc:Fallback>
      </mc:AlternateContent>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1-3</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6" name="角丸四角形 13">
            <a:extLst>
              <a:ext uri="{FF2B5EF4-FFF2-40B4-BE49-F238E27FC236}">
                <a16:creationId xmlns:a16="http://schemas.microsoft.com/office/drawing/2014/main" id="{985CED07-C437-4AA3-B243-200780B34EC7}"/>
              </a:ext>
            </a:extLst>
          </p:cNvPr>
          <p:cNvSpPr/>
          <p:nvPr/>
        </p:nvSpPr>
        <p:spPr>
          <a:xfrm>
            <a:off x="116632" y="810704"/>
            <a:ext cx="6666010" cy="203310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a:spcAft>
                <a:spcPts val="800"/>
              </a:spcAft>
            </a:pPr>
            <a:r>
              <a:rPr lang="ja-JP" altLang="en-US" sz="1867" dirty="0">
                <a:latin typeface="+mj-ea"/>
                <a:ea typeface="+mj-ea"/>
                <a:cs typeface="Meiryo UI" panose="020B0604030504040204" pitchFamily="50" charset="-128"/>
              </a:rPr>
              <a:t>　</a:t>
            </a:r>
            <a:endParaRPr lang="ja-JP" altLang="en-US" sz="1600" dirty="0">
              <a:latin typeface="+mj-ea"/>
              <a:ea typeface="+mj-ea"/>
              <a:cs typeface="Meiryo UI" panose="020B0604030504040204" pitchFamily="50" charset="-128"/>
            </a:endParaRPr>
          </a:p>
        </p:txBody>
      </p:sp>
      <p:sp>
        <p:nvSpPr>
          <p:cNvPr id="13" name="正方形/長方形 12">
            <a:extLst>
              <a:ext uri="{FF2B5EF4-FFF2-40B4-BE49-F238E27FC236}">
                <a16:creationId xmlns:a16="http://schemas.microsoft.com/office/drawing/2014/main" id="{F3F597E6-1E45-4A7A-AD10-78966F1081BB}"/>
              </a:ext>
            </a:extLst>
          </p:cNvPr>
          <p:cNvSpPr/>
          <p:nvPr/>
        </p:nvSpPr>
        <p:spPr>
          <a:xfrm>
            <a:off x="218741" y="2843808"/>
            <a:ext cx="5792247" cy="353943"/>
          </a:xfrm>
          <a:prstGeom prst="rect">
            <a:avLst/>
          </a:prstGeom>
        </p:spPr>
        <p:txBody>
          <a:bodyPr wrap="square">
            <a:spAutoFit/>
          </a:bodyPr>
          <a:lstStyle/>
          <a:p>
            <a:r>
              <a:rPr lang="en-US" altLang="ja-JP" dirty="0"/>
              <a:t>https://www.maff.go.jp/j/syouan/douei/tori/hpai_taisaku.html</a:t>
            </a:r>
            <a:endParaRPr lang="ja-JP" altLang="en-US" dirty="0"/>
          </a:p>
        </p:txBody>
      </p:sp>
      <p:sp>
        <p:nvSpPr>
          <p:cNvPr id="23" name="テキスト ボックス 22">
            <a:extLst>
              <a:ext uri="{FF2B5EF4-FFF2-40B4-BE49-F238E27FC236}">
                <a16:creationId xmlns:a16="http://schemas.microsoft.com/office/drawing/2014/main" id="{8CB02729-4784-4A03-BC4D-2040A2FDC8DC}"/>
              </a:ext>
            </a:extLst>
          </p:cNvPr>
          <p:cNvSpPr txBox="1"/>
          <p:nvPr/>
        </p:nvSpPr>
        <p:spPr>
          <a:xfrm>
            <a:off x="4561123" y="5191020"/>
            <a:ext cx="2138439" cy="615553"/>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クリック！</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動物検疫所ＨＰへ</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id="{29F65132-14F5-4A55-8F49-7C2EF674BCC6}"/>
              </a:ext>
            </a:extLst>
          </p:cNvPr>
          <p:cNvSpPr txBox="1"/>
          <p:nvPr/>
        </p:nvSpPr>
        <p:spPr>
          <a:xfrm>
            <a:off x="548680" y="2123728"/>
            <a:ext cx="2160240"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2A867D23-D626-4CB2-BBE3-90A2C03024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20" y="3277285"/>
            <a:ext cx="4252997" cy="2667431"/>
          </a:xfrm>
          <a:prstGeom prst="rect">
            <a:avLst/>
          </a:prstGeom>
        </p:spPr>
      </p:pic>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36DC716C-C6E9-4557-AB16-4AB3EE8BEC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70" y="5156489"/>
            <a:ext cx="4262647" cy="1175902"/>
          </a:xfrm>
          <a:prstGeom prst="rect">
            <a:avLst/>
          </a:prstGeom>
        </p:spPr>
      </p:pic>
      <p:sp>
        <p:nvSpPr>
          <p:cNvPr id="14" name="正方形/長方形 13">
            <a:extLst>
              <a:ext uri="{FF2B5EF4-FFF2-40B4-BE49-F238E27FC236}">
                <a16:creationId xmlns:a16="http://schemas.microsoft.com/office/drawing/2014/main" id="{334082D6-463B-4119-9D5D-0AE78B0D5703}"/>
              </a:ext>
            </a:extLst>
          </p:cNvPr>
          <p:cNvSpPr/>
          <p:nvPr/>
        </p:nvSpPr>
        <p:spPr>
          <a:xfrm>
            <a:off x="149654" y="5384907"/>
            <a:ext cx="2601252" cy="2277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a:extLst>
              <a:ext uri="{FF2B5EF4-FFF2-40B4-BE49-F238E27FC236}">
                <a16:creationId xmlns:a16="http://schemas.microsoft.com/office/drawing/2014/main" id="{85460987-61A4-434A-8E9F-E6810E6E1CE6}"/>
              </a:ext>
            </a:extLst>
          </p:cNvPr>
          <p:cNvCxnSpPr>
            <a:cxnSpLocks/>
            <a:stCxn id="23" idx="1"/>
            <a:endCxn id="14" idx="3"/>
          </p:cNvCxnSpPr>
          <p:nvPr/>
        </p:nvCxnSpPr>
        <p:spPr>
          <a:xfrm flipH="1">
            <a:off x="2750906" y="5498797"/>
            <a:ext cx="181021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descr="帽子 が含まれている画像&#10;&#10;自動的に生成された説明">
            <a:extLst>
              <a:ext uri="{FF2B5EF4-FFF2-40B4-BE49-F238E27FC236}">
                <a16:creationId xmlns:a16="http://schemas.microsoft.com/office/drawing/2014/main" id="{48E84EDB-22C8-4E12-BCFF-FBE2DA9DE6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8180" y="6611102"/>
            <a:ext cx="1135937" cy="863312"/>
          </a:xfrm>
          <a:prstGeom prst="rect">
            <a:avLst/>
          </a:prstGeom>
        </p:spPr>
      </p:pic>
      <p:pic>
        <p:nvPicPr>
          <p:cNvPr id="34" name="図 33">
            <a:extLst>
              <a:ext uri="{FF2B5EF4-FFF2-40B4-BE49-F238E27FC236}">
                <a16:creationId xmlns:a16="http://schemas.microsoft.com/office/drawing/2014/main" id="{A10C91A8-93CF-4A02-B6C7-2B3E7E015A1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29624" y="6072078"/>
            <a:ext cx="1057651" cy="820267"/>
          </a:xfrm>
          <a:prstGeom prst="rect">
            <a:avLst/>
          </a:prstGeom>
        </p:spPr>
      </p:pic>
      <p:pic>
        <p:nvPicPr>
          <p:cNvPr id="38" name="図 37" descr="動物, ドーナツ, 座る, 暗い が含まれている画像&#10;&#10;自動的に生成された説明">
            <a:extLst>
              <a:ext uri="{FF2B5EF4-FFF2-40B4-BE49-F238E27FC236}">
                <a16:creationId xmlns:a16="http://schemas.microsoft.com/office/drawing/2014/main" id="{AD4ADFEB-2CDD-4D3D-A400-F927A68B3D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8931" y="6019981"/>
            <a:ext cx="1220409" cy="924460"/>
          </a:xfrm>
          <a:prstGeom prst="rect">
            <a:avLst/>
          </a:prstGeom>
        </p:spPr>
      </p:pic>
      <p:pic>
        <p:nvPicPr>
          <p:cNvPr id="3" name="図 2" descr="QR コード&#10;&#10;自動的に生成された説明">
            <a:extLst>
              <a:ext uri="{FF2B5EF4-FFF2-40B4-BE49-F238E27FC236}">
                <a16:creationId xmlns:a16="http://schemas.microsoft.com/office/drawing/2014/main" id="{A3446601-0E0D-40D7-84C3-9FDA3802970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34903" y="3485237"/>
            <a:ext cx="990877" cy="996882"/>
          </a:xfrm>
          <a:prstGeom prst="rect">
            <a:avLst/>
          </a:prstGeom>
        </p:spPr>
      </p:pic>
    </p:spTree>
    <p:extLst>
      <p:ext uri="{BB962C8B-B14F-4D97-AF65-F5344CB8AC3E}">
        <p14:creationId xmlns:p14="http://schemas.microsoft.com/office/powerpoint/2010/main" val="166301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マップ&#10;&#10;自動的に生成された説明">
            <a:extLst>
              <a:ext uri="{FF2B5EF4-FFF2-40B4-BE49-F238E27FC236}">
                <a16:creationId xmlns:a16="http://schemas.microsoft.com/office/drawing/2014/main" id="{02C8DE72-E376-489B-814F-3E2385CE01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 r="1"/>
          <a:stretch/>
        </p:blipFill>
        <p:spPr>
          <a:xfrm>
            <a:off x="764704" y="5456125"/>
            <a:ext cx="5335132" cy="3681371"/>
          </a:xfrm>
          <a:prstGeom prst="rect">
            <a:avLst/>
          </a:prstGeom>
        </p:spPr>
      </p:pic>
      <p:sp>
        <p:nvSpPr>
          <p:cNvPr id="7" name="テキスト ボックス 6"/>
          <p:cNvSpPr txBox="1"/>
          <p:nvPr/>
        </p:nvSpPr>
        <p:spPr>
          <a:xfrm>
            <a:off x="166328" y="126899"/>
            <a:ext cx="4990864"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海外渡航時及び帰国後の対策</a:t>
            </a:r>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4055406"/>
          </a:xfrm>
          <a:prstGeom prst="rect">
            <a:avLst/>
          </a:prstGeom>
        </p:spPr>
        <p:txBody>
          <a:bodyPr wrap="square">
            <a:spAutoFit/>
          </a:bodyPr>
          <a:lstStyle/>
          <a:p>
            <a:pPr>
              <a:lnSpc>
                <a:spcPts val="2400"/>
              </a:lnSpc>
              <a:defRPr/>
            </a:pPr>
            <a:endParaRPr lang="en-US" altLang="ja-JP" sz="2133" dirty="0">
              <a:solidFill>
                <a:schemeClr val="dk1"/>
              </a:solidFill>
              <a:latin typeface="+mn-ea"/>
            </a:endParaRPr>
          </a:p>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原則、鳥インフルエンザ等が発生している地域へは渡航しない。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r>
              <a:rPr lang="en-US" altLang="ja-JP" b="1" dirty="0">
                <a:solidFill>
                  <a:srgbClr val="FF0000"/>
                </a:solidFill>
                <a:latin typeface="HG丸ｺﾞｼｯｸM-PRO" panose="020F0600000000000000" pitchFamily="50" charset="-128"/>
                <a:ea typeface="HG丸ｺﾞｼｯｸM-PRO" panose="020F0600000000000000" pitchFamily="50" charset="-128"/>
              </a:rPr>
              <a:t>※</a:t>
            </a:r>
            <a:r>
              <a:rPr lang="ja-JP" altLang="en-US" b="1" dirty="0">
                <a:solidFill>
                  <a:srgbClr val="FF0000"/>
                </a:solidFill>
                <a:latin typeface="HG丸ｺﾞｼｯｸM-PRO" panose="020F0600000000000000" pitchFamily="50" charset="-128"/>
                <a:ea typeface="HG丸ｺﾞｼｯｸM-PRO" panose="020F0600000000000000" pitchFamily="50" charset="-128"/>
              </a:rPr>
              <a:t>最新の発生地域は、農林水産省ウェブサイトを確認する。</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solidFill>
                <a:schemeClr val="dk1"/>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渡航先では、絶対に畜産関係施設に立ち寄らない。</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帰国後１週間は、自農場を含め他の畜産施設等に絶対に立ち入らない。</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止むを得ない事情により海外へ渡航する際は、事前に</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へ報告する。</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海外渡航歴は、１年間必ず記録に残す。</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は、定期的（毎月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回）に、作業員と勉強会を行い、対応を徹底する。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a:t>
            </a:r>
            <a:r>
              <a:rPr lang="ja-JP" altLang="en-US" sz="1800" dirty="0">
                <a:solidFill>
                  <a:schemeClr val="bg1">
                    <a:lumMod val="85000"/>
                  </a:schemeClr>
                </a:solidFill>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1-4</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角丸四角形 13">
            <a:extLst>
              <a:ext uri="{FF2B5EF4-FFF2-40B4-BE49-F238E27FC236}">
                <a16:creationId xmlns:a16="http://schemas.microsoft.com/office/drawing/2014/main" id="{78FF0CE1-2780-4255-B688-88FF7E870B1F}"/>
              </a:ext>
            </a:extLst>
          </p:cNvPr>
          <p:cNvSpPr/>
          <p:nvPr/>
        </p:nvSpPr>
        <p:spPr>
          <a:xfrm>
            <a:off x="91440" y="913805"/>
            <a:ext cx="6694553" cy="3747013"/>
          </a:xfrm>
          <a:prstGeom prst="roundRect">
            <a:avLst>
              <a:gd name="adj" fmla="val 4449"/>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9" name="正方形/長方形 8">
            <a:extLst>
              <a:ext uri="{FF2B5EF4-FFF2-40B4-BE49-F238E27FC236}">
                <a16:creationId xmlns:a16="http://schemas.microsoft.com/office/drawing/2014/main" id="{C69B8AA0-6692-4022-9B7B-43BA1B8D626B}"/>
              </a:ext>
            </a:extLst>
          </p:cNvPr>
          <p:cNvSpPr/>
          <p:nvPr/>
        </p:nvSpPr>
        <p:spPr>
          <a:xfrm>
            <a:off x="376043" y="5159097"/>
            <a:ext cx="6221309" cy="276999"/>
          </a:xfrm>
          <a:prstGeom prst="rect">
            <a:avLst/>
          </a:prstGeom>
        </p:spPr>
        <p:txBody>
          <a:bodyPr wrap="square">
            <a:spAutoFit/>
          </a:bodyPr>
          <a:lstStyle/>
          <a:p>
            <a:r>
              <a:rPr lang="en-US" altLang="ja-JP" sz="1200" dirty="0"/>
              <a:t>https://www.maff.go.jp/j/syouan/douei/tori/index.html</a:t>
            </a:r>
            <a:endParaRPr lang="ja-JP" altLang="en-US" sz="1200" dirty="0"/>
          </a:p>
        </p:txBody>
      </p:sp>
      <p:sp>
        <p:nvSpPr>
          <p:cNvPr id="16" name="テキスト ボックス 15">
            <a:extLst>
              <a:ext uri="{FF2B5EF4-FFF2-40B4-BE49-F238E27FC236}">
                <a16:creationId xmlns:a16="http://schemas.microsoft.com/office/drawing/2014/main" id="{5F981EB9-E27C-4940-931A-7A676A7DE8A5}"/>
              </a:ext>
            </a:extLst>
          </p:cNvPr>
          <p:cNvSpPr txBox="1"/>
          <p:nvPr/>
        </p:nvSpPr>
        <p:spPr>
          <a:xfrm>
            <a:off x="166734" y="4780900"/>
            <a:ext cx="4297762" cy="338554"/>
          </a:xfrm>
          <a:prstGeom prst="rect">
            <a:avLst/>
          </a:prstGeom>
          <a:noFill/>
        </p:spPr>
        <p:txBody>
          <a:bodyPr wrap="square" rtlCol="0">
            <a:spAutoFit/>
          </a:bodyPr>
          <a:lstStyle/>
          <a:p>
            <a:r>
              <a:rPr kumimoji="1" lang="ja-JP" altLang="en-US"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鳥インフルエンザ</a:t>
            </a:r>
            <a:r>
              <a:rPr kumimoji="1" lang="ja-JP" altLang="en-US" sz="1600" b="1" dirty="0">
                <a:latin typeface="HG丸ｺﾞｼｯｸM-PRO" panose="020F0600000000000000" pitchFamily="50" charset="-128"/>
                <a:ea typeface="HG丸ｺﾞｼｯｸM-PRO" panose="020F0600000000000000" pitchFamily="50" charset="-128"/>
              </a:rPr>
              <a:t>に関する情報</a:t>
            </a:r>
          </a:p>
        </p:txBody>
      </p:sp>
      <p:sp>
        <p:nvSpPr>
          <p:cNvPr id="17" name="テキスト ボックス 16">
            <a:extLst>
              <a:ext uri="{FF2B5EF4-FFF2-40B4-BE49-F238E27FC236}">
                <a16:creationId xmlns:a16="http://schemas.microsoft.com/office/drawing/2014/main" id="{118C2804-861A-41B3-9B50-574F4EC43F5C}"/>
              </a:ext>
            </a:extLst>
          </p:cNvPr>
          <p:cNvSpPr txBox="1"/>
          <p:nvPr/>
        </p:nvSpPr>
        <p:spPr>
          <a:xfrm>
            <a:off x="692696" y="3328119"/>
            <a:ext cx="2160240"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sp>
        <p:nvSpPr>
          <p:cNvPr id="18" name="テキスト ボックス 17">
            <a:extLst>
              <a:ext uri="{FF2B5EF4-FFF2-40B4-BE49-F238E27FC236}">
                <a16:creationId xmlns:a16="http://schemas.microsoft.com/office/drawing/2014/main" id="{56153BAE-44D4-4534-9EAD-0B86EF7ACA27}"/>
              </a:ext>
            </a:extLst>
          </p:cNvPr>
          <p:cNvSpPr txBox="1"/>
          <p:nvPr/>
        </p:nvSpPr>
        <p:spPr>
          <a:xfrm>
            <a:off x="764704" y="3923928"/>
            <a:ext cx="2160240"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pic>
        <p:nvPicPr>
          <p:cNvPr id="3" name="図 2" descr="QR コード&#10;&#10;自動的に生成された説明">
            <a:extLst>
              <a:ext uri="{FF2B5EF4-FFF2-40B4-BE49-F238E27FC236}">
                <a16:creationId xmlns:a16="http://schemas.microsoft.com/office/drawing/2014/main" id="{8A8E50E3-4BDF-442E-8DE8-DC261C4C9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312" y="4775009"/>
            <a:ext cx="987040" cy="993620"/>
          </a:xfrm>
          <a:prstGeom prst="rect">
            <a:avLst/>
          </a:prstGeom>
        </p:spPr>
      </p:pic>
    </p:spTree>
    <p:extLst>
      <p:ext uri="{BB962C8B-B14F-4D97-AF65-F5344CB8AC3E}">
        <p14:creationId xmlns:p14="http://schemas.microsoft.com/office/powerpoint/2010/main" val="356648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37791" y="-108520"/>
            <a:ext cx="6741369"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農場内への不適切な物品の持込み禁止及び工具、機材等を農場内へ持ち込まないための取組</a:t>
            </a:r>
          </a:p>
        </p:txBody>
      </p:sp>
      <p:sp>
        <p:nvSpPr>
          <p:cNvPr id="4" name="正方形/長方形 3">
            <a:extLst>
              <a:ext uri="{FF2B5EF4-FFF2-40B4-BE49-F238E27FC236}">
                <a16:creationId xmlns:a16="http://schemas.microsoft.com/office/drawing/2014/main" id="{8950D83A-E7F0-47E5-89B6-DD01D698ECB0}"/>
              </a:ext>
            </a:extLst>
          </p:cNvPr>
          <p:cNvSpPr/>
          <p:nvPr/>
        </p:nvSpPr>
        <p:spPr>
          <a:xfrm>
            <a:off x="166328" y="1475656"/>
            <a:ext cx="6525343" cy="7131055"/>
          </a:xfrm>
          <a:prstGeom prst="rect">
            <a:avLst/>
          </a:prstGeom>
        </p:spPr>
        <p:txBody>
          <a:bodyPr wrap="square">
            <a:spAutoFit/>
          </a:bodyPr>
          <a:lstStyle/>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病原体の侵入要因となるため、不適切な物品（他の畜産関係施設等で使用した物品や食品、海外で使用した衣服等）は持ち込まない。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endParaRPr lang="ja-JP" altLang="en-US"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家きん舎や関連設備の修繕に係る工具、機材等は農場に備えつける。</a:t>
            </a:r>
          </a:p>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solidFill>
                  <a:schemeClr val="dk1"/>
                </a:solidFill>
                <a:latin typeface="HG丸ｺﾞｼｯｸM-PRO" panose="020F0600000000000000" pitchFamily="50" charset="-128"/>
                <a:ea typeface="HG丸ｺﾞｼｯｸM-PRO" panose="020F0600000000000000" pitchFamily="50" charset="-128"/>
              </a:rPr>
              <a:t>やむを得ず、</a:t>
            </a:r>
            <a:r>
              <a:rPr lang="ja-JP" altLang="en-US" dirty="0">
                <a:latin typeface="HG丸ｺﾞｼｯｸM-PRO" panose="020F0600000000000000" pitchFamily="50" charset="-128"/>
                <a:ea typeface="HG丸ｺﾞｼｯｸM-PRO" panose="020F0600000000000000" pitchFamily="50" charset="-128"/>
              </a:rPr>
              <a:t>衛生管理区域に持ち込む際、消毒を行う。</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dirty="0">
                <a:latin typeface="HG丸ｺﾞｼｯｸM-PRO" panose="020F0600000000000000" pitchFamily="50" charset="-128"/>
                <a:ea typeface="HG丸ｺﾞｼｯｸM-PRO" panose="020F0600000000000000" pitchFamily="50" charset="-128"/>
              </a:rPr>
              <a:t>　</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物品の消毒方法は、添付の作業手順に従う。</a:t>
            </a: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持ち込んだ際は、農場備え付けの物品持込み台帳にその都度記帳する。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家きん舎や関連設備の修繕に係る工具・機材等は、使用後、衛生管理区域内の所定の場所に保管し、衛生管理区域外へ持ち出さないようにする。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衛生管理区域内に保管する工具・機材等は、備品台帳に記録し、原則、毎月１回　　　　　　　　　　に備品台帳と現物を突合する。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solidFill>
                <a:schemeClr val="bg1">
                  <a:lumMod val="85000"/>
                </a:schemeClr>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は、定期的（毎月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回）に、従業員と勉強会を行い、対応を徹底する。　</a:t>
            </a:r>
            <a:endParaRPr lang="en-US" altLang="ja-JP"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48464"/>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1-5</a:t>
            </a:r>
          </a:p>
        </p:txBody>
      </p:sp>
      <p:sp>
        <p:nvSpPr>
          <p:cNvPr id="27" name="角丸四角形 13">
            <a:extLst>
              <a:ext uri="{FF2B5EF4-FFF2-40B4-BE49-F238E27FC236}">
                <a16:creationId xmlns:a16="http://schemas.microsoft.com/office/drawing/2014/main" id="{78FF0CE1-2780-4255-B688-88FF7E870B1F}"/>
              </a:ext>
            </a:extLst>
          </p:cNvPr>
          <p:cNvSpPr/>
          <p:nvPr/>
        </p:nvSpPr>
        <p:spPr>
          <a:xfrm>
            <a:off x="121704" y="1259631"/>
            <a:ext cx="6619664" cy="7347079"/>
          </a:xfrm>
          <a:prstGeom prst="roundRect">
            <a:avLst>
              <a:gd name="adj" fmla="val 3905"/>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4F041D2E-E32F-42DD-8B4A-F5AE85736AB4}"/>
              </a:ext>
            </a:extLst>
          </p:cNvPr>
          <p:cNvSpPr txBox="1"/>
          <p:nvPr/>
        </p:nvSpPr>
        <p:spPr>
          <a:xfrm>
            <a:off x="620688" y="7936631"/>
            <a:ext cx="2160240"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sp>
        <p:nvSpPr>
          <p:cNvPr id="8" name="テキスト ボックス 7">
            <a:extLst>
              <a:ext uri="{FF2B5EF4-FFF2-40B4-BE49-F238E27FC236}">
                <a16:creationId xmlns:a16="http://schemas.microsoft.com/office/drawing/2014/main" id="{FC47FF33-E22E-407B-829F-2A9A1A6361F3}"/>
              </a:ext>
            </a:extLst>
          </p:cNvPr>
          <p:cNvSpPr txBox="1"/>
          <p:nvPr/>
        </p:nvSpPr>
        <p:spPr>
          <a:xfrm>
            <a:off x="2132856" y="7000527"/>
            <a:ext cx="1944216"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記載：第</a:t>
            </a:r>
            <a:r>
              <a:rPr kumimoji="1" lang="en-US" altLang="ja-JP" sz="1400" dirty="0">
                <a:latin typeface="HG丸ｺﾞｼｯｸM-PRO" panose="020F0600000000000000" pitchFamily="50" charset="-128"/>
                <a:ea typeface="HG丸ｺﾞｼｯｸM-PRO" panose="020F0600000000000000" pitchFamily="50" charset="-128"/>
              </a:rPr>
              <a:t>1</a:t>
            </a:r>
            <a:r>
              <a:rPr kumimoji="1" lang="ja-JP" altLang="en-US" sz="1400" dirty="0">
                <a:latin typeface="HG丸ｺﾞｼｯｸM-PRO" panose="020F0600000000000000" pitchFamily="50" charset="-128"/>
                <a:ea typeface="HG丸ｺﾞｼｯｸM-PRO" panose="020F0600000000000000" pitchFamily="50" charset="-128"/>
              </a:rPr>
              <a:t>月曜日等</a:t>
            </a:r>
          </a:p>
        </p:txBody>
      </p:sp>
    </p:spTree>
    <p:extLst>
      <p:ext uri="{BB962C8B-B14F-4D97-AF65-F5344CB8AC3E}">
        <p14:creationId xmlns:p14="http://schemas.microsoft.com/office/powerpoint/2010/main" val="28913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6328" y="48427"/>
            <a:ext cx="4990864" cy="853993"/>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愛玩動物の飼育禁止</a:t>
            </a:r>
          </a:p>
          <a:p>
            <a:endParaRPr lang="ja-JP" altLang="en-US" sz="2400" b="1" i="1" dirty="0">
              <a:latin typeface="+mn-ea"/>
              <a:cs typeface="Meiryo UI" panose="020B0604030504040204" pitchFamily="50" charset="-128"/>
            </a:endParaRPr>
          </a:p>
        </p:txBody>
      </p:sp>
      <p:sp>
        <p:nvSpPr>
          <p:cNvPr id="4" name="正方形/長方形 3">
            <a:extLst>
              <a:ext uri="{FF2B5EF4-FFF2-40B4-BE49-F238E27FC236}">
                <a16:creationId xmlns:a16="http://schemas.microsoft.com/office/drawing/2014/main" id="{8950D83A-E7F0-47E5-89B6-DD01D698ECB0}"/>
              </a:ext>
            </a:extLst>
          </p:cNvPr>
          <p:cNvSpPr/>
          <p:nvPr/>
        </p:nvSpPr>
        <p:spPr>
          <a:xfrm>
            <a:off x="257201" y="841367"/>
            <a:ext cx="6525343" cy="4055406"/>
          </a:xfrm>
          <a:prstGeom prst="rect">
            <a:avLst/>
          </a:prstGeom>
        </p:spPr>
        <p:txBody>
          <a:bodyPr wrap="square">
            <a:spAutoFit/>
          </a:bodyPr>
          <a:lstStyle/>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r>
              <a:rPr lang="ja-JP" altLang="en-US" b="1" dirty="0">
                <a:solidFill>
                  <a:srgbClr val="FF0000"/>
                </a:solidFill>
                <a:latin typeface="HG丸ｺﾞｼｯｸM-PRO" panose="020F0600000000000000" pitchFamily="50" charset="-128"/>
                <a:ea typeface="HG丸ｺﾞｼｯｸM-PRO" panose="020F0600000000000000" pitchFamily="50" charset="-128"/>
              </a:rPr>
              <a:t>犬や猫を衛生管理区域内で飼育してはならいない。</a:t>
            </a:r>
            <a:endParaRPr lang="en-US" altLang="ja-JP" b="1" dirty="0">
              <a:solidFill>
                <a:srgbClr val="FF0000"/>
              </a:solidFill>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犬や猫が衛生管理区域内に侵入しないよう区域外で、　　　　　餌やりをする。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散歩時等、衛生管理区域を通過する場合は、肢等の洗浄及び　消毒を行ってから、衛生管理区域に入場する。</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ts val="2400"/>
              </a:lnSpc>
              <a:buFont typeface="HG丸ｺﾞｼｯｸM-PRO" panose="020F0600000000000000" pitchFamily="50" charset="-128"/>
              <a:buChar char="○"/>
              <a:defRPr/>
            </a:pPr>
            <a:r>
              <a:rPr lang="ja-JP" altLang="en-US" dirty="0">
                <a:latin typeface="HG丸ｺﾞｼｯｸM-PRO" panose="020F0600000000000000" pitchFamily="50" charset="-128"/>
                <a:ea typeface="HG丸ｺﾞｼｯｸM-PRO" panose="020F0600000000000000" pitchFamily="50" charset="-128"/>
              </a:rPr>
              <a:t>　　　　　　　　　　　は、定期的（毎月</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回）に、従業員と勉強会を行い、対応を徹底する。　</a:t>
            </a:r>
            <a:endParaRPr lang="en-US" altLang="ja-JP" dirty="0">
              <a:latin typeface="HG丸ｺﾞｼｯｸM-PRO" panose="020F0600000000000000" pitchFamily="50" charset="-128"/>
              <a:ea typeface="HG丸ｺﾞｼｯｸM-PRO" panose="020F0600000000000000" pitchFamily="50" charset="-128"/>
            </a:endParaRPr>
          </a:p>
          <a:p>
            <a:pPr>
              <a:lnSpc>
                <a:spcPts val="2400"/>
              </a:lnSpc>
              <a:defRPr/>
            </a:pPr>
            <a:endParaRPr lang="ja-JP" altLang="en-US" dirty="0">
              <a:latin typeface="HG丸ｺﾞｼｯｸM-PRO" panose="020F0600000000000000" pitchFamily="50" charset="-128"/>
              <a:ea typeface="HG丸ｺﾞｼｯｸM-PRO" panose="020F0600000000000000" pitchFamily="50" charset="-128"/>
            </a:endParaRPr>
          </a:p>
          <a:p>
            <a:pPr>
              <a:lnSpc>
                <a:spcPts val="2400"/>
              </a:lnSpc>
              <a:defRPr/>
            </a:pPr>
            <a:r>
              <a:rPr lang="ja-JP" altLang="en-US" sz="1800" dirty="0">
                <a:latin typeface="+mn-ea"/>
              </a:rPr>
              <a:t>　</a:t>
            </a:r>
            <a:endParaRPr lang="en-US" altLang="ja-JP" sz="2133" dirty="0">
              <a:solidFill>
                <a:schemeClr val="dk1"/>
              </a:solidFill>
              <a:latin typeface="+mn-ea"/>
            </a:endParaRPr>
          </a:p>
        </p:txBody>
      </p:sp>
      <p:sp>
        <p:nvSpPr>
          <p:cNvPr id="12" name="テキスト ボックス 11">
            <a:extLst>
              <a:ext uri="{FF2B5EF4-FFF2-40B4-BE49-F238E27FC236}">
                <a16:creationId xmlns:a16="http://schemas.microsoft.com/office/drawing/2014/main" id="{B4F3D331-3DF2-4AD0-A278-4BCB635D9F37}"/>
              </a:ext>
            </a:extLst>
          </p:cNvPr>
          <p:cNvSpPr txBox="1"/>
          <p:nvPr/>
        </p:nvSpPr>
        <p:spPr>
          <a:xfrm>
            <a:off x="6165304" y="8754561"/>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kumimoji="1" lang="en-US" altLang="ja-JP" b="1" dirty="0">
                <a:latin typeface="HG丸ｺﾞｼｯｸM-PRO" panose="020F0600000000000000" pitchFamily="50" charset="-128"/>
                <a:ea typeface="HG丸ｺﾞｼｯｸM-PRO" panose="020F0600000000000000" pitchFamily="50" charset="-128"/>
              </a:rPr>
              <a:t>1-6</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7" name="角丸四角形 13">
            <a:extLst>
              <a:ext uri="{FF2B5EF4-FFF2-40B4-BE49-F238E27FC236}">
                <a16:creationId xmlns:a16="http://schemas.microsoft.com/office/drawing/2014/main" id="{78FF0CE1-2780-4255-B688-88FF7E870B1F}"/>
              </a:ext>
            </a:extLst>
          </p:cNvPr>
          <p:cNvSpPr/>
          <p:nvPr/>
        </p:nvSpPr>
        <p:spPr>
          <a:xfrm>
            <a:off x="75456" y="913805"/>
            <a:ext cx="6710537" cy="3658195"/>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endParaRPr lang="en-US" altLang="ja-JP" sz="1900" dirty="0">
              <a:latin typeface="+mn-ea"/>
              <a:cs typeface="Meiryo UI" panose="020B0604030504040204" pitchFamily="50" charset="-128"/>
            </a:endParaRPr>
          </a:p>
        </p:txBody>
      </p:sp>
      <p:sp>
        <p:nvSpPr>
          <p:cNvPr id="6" name="テキスト ボックス 5">
            <a:extLst>
              <a:ext uri="{FF2B5EF4-FFF2-40B4-BE49-F238E27FC236}">
                <a16:creationId xmlns:a16="http://schemas.microsoft.com/office/drawing/2014/main" id="{AA356632-561B-40E2-9E00-80C1D8FDDE62}"/>
              </a:ext>
            </a:extLst>
          </p:cNvPr>
          <p:cNvSpPr txBox="1"/>
          <p:nvPr/>
        </p:nvSpPr>
        <p:spPr>
          <a:xfrm>
            <a:off x="764704" y="3635896"/>
            <a:ext cx="2160240" cy="307777"/>
          </a:xfrm>
          <a:prstGeom prst="rect">
            <a:avLst/>
          </a:prstGeom>
          <a:noFill/>
          <a:ln w="9525">
            <a:solidFill>
              <a:schemeClr val="tx1"/>
            </a:solidFill>
          </a:ln>
        </p:spPr>
        <p:txBody>
          <a:bodyPr wrap="square" rtlCol="0">
            <a:spAutoFit/>
          </a:bodyPr>
          <a:lstStyle/>
          <a:p>
            <a:pPr algn="ctr"/>
            <a:r>
              <a:rPr kumimoji="1" lang="ja-JP" altLang="en-US" sz="1400" dirty="0">
                <a:latin typeface="HG丸ｺﾞｼｯｸM-PRO" panose="020F0600000000000000" pitchFamily="50" charset="-128"/>
                <a:ea typeface="HG丸ｺﾞｼｯｸM-PRO" panose="020F0600000000000000" pitchFamily="50" charset="-128"/>
              </a:rPr>
              <a:t>記載：飼養衛生管理者名</a:t>
            </a:r>
          </a:p>
        </p:txBody>
      </p:sp>
      <p:pic>
        <p:nvPicPr>
          <p:cNvPr id="3" name="図 2" descr="記号, 写真, 座る, テーブル が含まれている画像&#10;&#10;自動的に生成された説明">
            <a:extLst>
              <a:ext uri="{FF2B5EF4-FFF2-40B4-BE49-F238E27FC236}">
                <a16:creationId xmlns:a16="http://schemas.microsoft.com/office/drawing/2014/main" id="{63C19F4B-EC57-4CD0-9BA4-5BE1A1FAE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303" y="6158432"/>
            <a:ext cx="2409777" cy="2096506"/>
          </a:xfrm>
          <a:prstGeom prst="rect">
            <a:avLst/>
          </a:prstGeom>
        </p:spPr>
      </p:pic>
      <p:pic>
        <p:nvPicPr>
          <p:cNvPr id="8" name="図 7" descr="部屋 が含まれている画像&#10;&#10;自動的に生成された説明">
            <a:extLst>
              <a:ext uri="{FF2B5EF4-FFF2-40B4-BE49-F238E27FC236}">
                <a16:creationId xmlns:a16="http://schemas.microsoft.com/office/drawing/2014/main" id="{C9EC491D-A6F3-4C7E-87A8-B7CD15E22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25" y="6156176"/>
            <a:ext cx="2447233" cy="2282045"/>
          </a:xfrm>
          <a:prstGeom prst="rect">
            <a:avLst/>
          </a:prstGeom>
        </p:spPr>
      </p:pic>
      <p:sp>
        <p:nvSpPr>
          <p:cNvPr id="11" name="乗算記号 10">
            <a:extLst>
              <a:ext uri="{FF2B5EF4-FFF2-40B4-BE49-F238E27FC236}">
                <a16:creationId xmlns:a16="http://schemas.microsoft.com/office/drawing/2014/main" id="{5E0270AF-EBEF-487D-826B-B5AE7AA4F29B}"/>
              </a:ext>
            </a:extLst>
          </p:cNvPr>
          <p:cNvSpPr/>
          <p:nvPr/>
        </p:nvSpPr>
        <p:spPr>
          <a:xfrm>
            <a:off x="1676355" y="4818728"/>
            <a:ext cx="3738177" cy="3411224"/>
          </a:xfrm>
          <a:prstGeom prst="mathMultiply">
            <a:avLst>
              <a:gd name="adj1" fmla="val 127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649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入場時の動作フロー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835264"/>
            <a:ext cx="6712209" cy="3736736"/>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lnSpc>
                <a:spcPts val="2300"/>
              </a:lnSpc>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来場者は　　　　　　　　　　　　に設置した台帳に日付、　所属、氏名、目的、消毒の有無、海外への渡航歴を記帳する。なお、作業員が海外に渡航した場合に</a:t>
            </a: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は、作業員用の台帳にその滞在期間及び国又は地域の名称を記帳する。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300"/>
              </a:lnSpc>
              <a:buFont typeface="+mj-ea"/>
              <a:buAutoNum type="circleNumDbPlain"/>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更衣場所にて、衛生管理区域専用衣服及び長靴を着用し、　　専用手袋の着用もしくは手指を消毒し、入場する。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手指の洗浄・消毒方法及び衣服・靴の着用方法は、添付の作業手順を参照  </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する。</a:t>
            </a: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buFont typeface="+mj-ea"/>
              <a:buAutoNum type="circleNumDbPlain"/>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③　　　　　　　　　　　は、定期的（毎月</a:t>
            </a:r>
            <a:r>
              <a:rPr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回）に、作業員と勉強会を行い、対応を徹底する。</a:t>
            </a:r>
            <a:endParaRPr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endParaRPr lang="en-US" altLang="ja-JP"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300"/>
              </a:lnSpc>
            </a:pP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ja-JP" altLang="en-US" sz="14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mn-ea"/>
              <a:cs typeface="Meiryo UI" panose="020B0604030504040204" pitchFamily="50" charset="-128"/>
            </a:endParaRPr>
          </a:p>
          <a:p>
            <a:endParaRPr lang="ja-JP" altLang="en-US"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91162682-1D38-4382-94AB-66CFB20592CC}"/>
              </a:ext>
            </a:extLst>
          </p:cNvPr>
          <p:cNvSpPr txBox="1"/>
          <p:nvPr/>
        </p:nvSpPr>
        <p:spPr>
          <a:xfrm>
            <a:off x="6165304" y="8757000"/>
            <a:ext cx="648072"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2-1</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E2CCF3EE-63B4-4679-AB8E-0FF3FBA471F7}"/>
              </a:ext>
            </a:extLst>
          </p:cNvPr>
          <p:cNvSpPr txBox="1"/>
          <p:nvPr/>
        </p:nvSpPr>
        <p:spPr>
          <a:xfrm>
            <a:off x="1556792" y="951855"/>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a:t>
            </a:r>
          </a:p>
        </p:txBody>
      </p:sp>
      <p:grpSp>
        <p:nvGrpSpPr>
          <p:cNvPr id="2" name="グループ化 1">
            <a:extLst>
              <a:ext uri="{FF2B5EF4-FFF2-40B4-BE49-F238E27FC236}">
                <a16:creationId xmlns:a16="http://schemas.microsoft.com/office/drawing/2014/main" id="{4776419D-EFAD-4F3A-9D7A-BDA73E7A8319}"/>
              </a:ext>
            </a:extLst>
          </p:cNvPr>
          <p:cNvGrpSpPr/>
          <p:nvPr/>
        </p:nvGrpSpPr>
        <p:grpSpPr>
          <a:xfrm>
            <a:off x="244275" y="4788024"/>
            <a:ext cx="6137053" cy="3578378"/>
            <a:chOff x="100259" y="4533317"/>
            <a:chExt cx="6137053" cy="3578378"/>
          </a:xfrm>
        </p:grpSpPr>
        <p:pic>
          <p:nvPicPr>
            <p:cNvPr id="5" name="図 4">
              <a:extLst>
                <a:ext uri="{FF2B5EF4-FFF2-40B4-BE49-F238E27FC236}">
                  <a16:creationId xmlns:a16="http://schemas.microsoft.com/office/drawing/2014/main" id="{86CB3294-D5C7-43E8-AFE2-6E082CE9B353}"/>
                </a:ext>
              </a:extLst>
            </p:cNvPr>
            <p:cNvPicPr>
              <a:picLocks noChangeAspect="1"/>
            </p:cNvPicPr>
            <p:nvPr/>
          </p:nvPicPr>
          <p:blipFill>
            <a:blip r:embed="rId3"/>
            <a:stretch>
              <a:fillRect/>
            </a:stretch>
          </p:blipFill>
          <p:spPr>
            <a:xfrm>
              <a:off x="100259" y="6233763"/>
              <a:ext cx="1940012" cy="1877932"/>
            </a:xfrm>
            <a:prstGeom prst="rect">
              <a:avLst/>
            </a:prstGeom>
            <a:ln>
              <a:solidFill>
                <a:schemeClr val="tx1"/>
              </a:solidFill>
            </a:ln>
          </p:spPr>
        </p:pic>
        <p:pic>
          <p:nvPicPr>
            <p:cNvPr id="8" name="図 7">
              <a:extLst>
                <a:ext uri="{FF2B5EF4-FFF2-40B4-BE49-F238E27FC236}">
                  <a16:creationId xmlns:a16="http://schemas.microsoft.com/office/drawing/2014/main" id="{3E0A869E-EE90-4BE9-8CE1-F58A05868F16}"/>
                </a:ext>
              </a:extLst>
            </p:cNvPr>
            <p:cNvPicPr>
              <a:picLocks noChangeAspect="1"/>
            </p:cNvPicPr>
            <p:nvPr/>
          </p:nvPicPr>
          <p:blipFill>
            <a:blip r:embed="rId4"/>
            <a:stretch>
              <a:fillRect/>
            </a:stretch>
          </p:blipFill>
          <p:spPr>
            <a:xfrm>
              <a:off x="116632" y="4533317"/>
              <a:ext cx="1940011" cy="1365193"/>
            </a:xfrm>
            <a:prstGeom prst="rect">
              <a:avLst/>
            </a:prstGeom>
            <a:ln>
              <a:solidFill>
                <a:schemeClr val="tx1"/>
              </a:solidFill>
            </a:ln>
          </p:spPr>
        </p:pic>
        <p:pic>
          <p:nvPicPr>
            <p:cNvPr id="12" name="図 11">
              <a:extLst>
                <a:ext uri="{FF2B5EF4-FFF2-40B4-BE49-F238E27FC236}">
                  <a16:creationId xmlns:a16="http://schemas.microsoft.com/office/drawing/2014/main" id="{0C8D7A47-5FFE-471C-88BD-BE02A5BDCE8F}"/>
                </a:ext>
              </a:extLst>
            </p:cNvPr>
            <p:cNvPicPr>
              <a:picLocks noChangeAspect="1"/>
            </p:cNvPicPr>
            <p:nvPr/>
          </p:nvPicPr>
          <p:blipFill>
            <a:blip r:embed="rId5"/>
            <a:stretch>
              <a:fillRect/>
            </a:stretch>
          </p:blipFill>
          <p:spPr>
            <a:xfrm>
              <a:off x="2492896" y="4534453"/>
              <a:ext cx="1456369" cy="1477708"/>
            </a:xfrm>
            <a:prstGeom prst="rect">
              <a:avLst/>
            </a:prstGeom>
            <a:ln>
              <a:solidFill>
                <a:schemeClr val="tx1"/>
              </a:solidFill>
            </a:ln>
          </p:spPr>
        </p:pic>
        <p:pic>
          <p:nvPicPr>
            <p:cNvPr id="17" name="図 16">
              <a:extLst>
                <a:ext uri="{FF2B5EF4-FFF2-40B4-BE49-F238E27FC236}">
                  <a16:creationId xmlns:a16="http://schemas.microsoft.com/office/drawing/2014/main" id="{6058D683-828F-4539-A54D-B9C6AC99B709}"/>
                </a:ext>
              </a:extLst>
            </p:cNvPr>
            <p:cNvPicPr>
              <a:picLocks noChangeAspect="1"/>
            </p:cNvPicPr>
            <p:nvPr/>
          </p:nvPicPr>
          <p:blipFill rotWithShape="1">
            <a:blip r:embed="rId6"/>
            <a:srcRect l="15371" t="39763" r="73397" b="31893"/>
            <a:stretch/>
          </p:blipFill>
          <p:spPr>
            <a:xfrm>
              <a:off x="4599304" y="4661993"/>
              <a:ext cx="1638008" cy="1350167"/>
            </a:xfrm>
            <a:prstGeom prst="rect">
              <a:avLst/>
            </a:prstGeom>
          </p:spPr>
        </p:pic>
      </p:grpSp>
      <p:sp>
        <p:nvSpPr>
          <p:cNvPr id="18" name="テキスト ボックス 17">
            <a:extLst>
              <a:ext uri="{FF2B5EF4-FFF2-40B4-BE49-F238E27FC236}">
                <a16:creationId xmlns:a16="http://schemas.microsoft.com/office/drawing/2014/main" id="{23C6E27F-1CAD-4A2F-A101-883E3E59EF5F}"/>
              </a:ext>
            </a:extLst>
          </p:cNvPr>
          <p:cNvSpPr txBox="1"/>
          <p:nvPr/>
        </p:nvSpPr>
        <p:spPr>
          <a:xfrm>
            <a:off x="476672" y="3695854"/>
            <a:ext cx="2267992" cy="292388"/>
          </a:xfrm>
          <a:prstGeom prst="rect">
            <a:avLst/>
          </a:prstGeom>
          <a:noFill/>
          <a:ln>
            <a:solidFill>
              <a:schemeClr val="tx1"/>
            </a:solidFill>
          </a:ln>
        </p:spPr>
        <p:txBody>
          <a:bodyPr wrap="square" rtlCol="0" anchor="ctr" anchorCtr="1">
            <a:spAutoFit/>
          </a:bodyPr>
          <a:lstStyle/>
          <a:p>
            <a:r>
              <a:rPr kumimoji="1" lang="en-US" altLang="ja-JP" sz="1300" dirty="0">
                <a:latin typeface="HG丸ｺﾞｼｯｸM-PRO" panose="020F0600000000000000" pitchFamily="50" charset="-128"/>
                <a:ea typeface="HG丸ｺﾞｼｯｸM-PRO" panose="020F0600000000000000" pitchFamily="50" charset="-128"/>
              </a:rPr>
              <a:t>【</a:t>
            </a:r>
            <a:r>
              <a:rPr kumimoji="1" lang="ja-JP" altLang="en-US" sz="1300" dirty="0">
                <a:latin typeface="HG丸ｺﾞｼｯｸM-PRO" panose="020F0600000000000000" pitchFamily="50" charset="-128"/>
                <a:ea typeface="HG丸ｺﾞｼｯｸM-PRO" panose="020F0600000000000000" pitchFamily="50" charset="-128"/>
              </a:rPr>
              <a:t>記載</a:t>
            </a:r>
            <a:r>
              <a:rPr kumimoji="1" lang="en-US" altLang="ja-JP" sz="1300" dirty="0">
                <a:latin typeface="HG丸ｺﾞｼｯｸM-PRO" panose="020F0600000000000000" pitchFamily="50" charset="-128"/>
                <a:ea typeface="HG丸ｺﾞｼｯｸM-PRO" panose="020F0600000000000000" pitchFamily="50" charset="-128"/>
              </a:rPr>
              <a:t>】</a:t>
            </a:r>
            <a:r>
              <a:rPr lang="ja-JP" altLang="en-US" sz="1300" dirty="0">
                <a:latin typeface="HG丸ｺﾞｼｯｸM-PRO" panose="020F0600000000000000" pitchFamily="50" charset="-128"/>
                <a:ea typeface="HG丸ｺﾞｼｯｸM-PRO" panose="020F0600000000000000" pitchFamily="50" charset="-128"/>
              </a:rPr>
              <a:t>飼養衛生管理者名</a:t>
            </a:r>
            <a:endParaRPr kumimoji="1" lang="ja-JP" altLang="en-US" sz="1300" dirty="0">
              <a:latin typeface="HG丸ｺﾞｼｯｸM-PRO" panose="020F0600000000000000" pitchFamily="50" charset="-128"/>
              <a:ea typeface="HG丸ｺﾞｼｯｸM-PRO" panose="020F0600000000000000" pitchFamily="50" charset="-128"/>
            </a:endParaRPr>
          </a:p>
        </p:txBody>
      </p:sp>
      <p:pic>
        <p:nvPicPr>
          <p:cNvPr id="6" name="図 5" descr="テーブル&#10;&#10;自動的に生成された説明">
            <a:extLst>
              <a:ext uri="{FF2B5EF4-FFF2-40B4-BE49-F238E27FC236}">
                <a16:creationId xmlns:a16="http://schemas.microsoft.com/office/drawing/2014/main" id="{720F591B-C522-4221-AC33-7A94C48F15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1171" y="6410356"/>
            <a:ext cx="3639733" cy="2303369"/>
          </a:xfrm>
          <a:prstGeom prst="rect">
            <a:avLst/>
          </a:prstGeom>
        </p:spPr>
      </p:pic>
    </p:spTree>
    <p:extLst>
      <p:ext uri="{BB962C8B-B14F-4D97-AF65-F5344CB8AC3E}">
        <p14:creationId xmlns:p14="http://schemas.microsoft.com/office/powerpoint/2010/main" val="2663187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6632" y="107720"/>
            <a:ext cx="6597352" cy="484661"/>
          </a:xfrm>
          <a:prstGeom prst="rect">
            <a:avLst/>
          </a:prstGeom>
          <a:noFill/>
        </p:spPr>
        <p:txBody>
          <a:bodyPr wrap="square" lIns="114215" tIns="57107" rIns="114215" bIns="57107" rtlCol="0" anchor="ctr">
            <a:spAutoFit/>
          </a:bodyPr>
          <a:lstStyle/>
          <a:p>
            <a:r>
              <a:rPr lang="ja-JP" altLang="en-US" sz="2400" b="1" dirty="0">
                <a:latin typeface="HG丸ｺﾞｼｯｸM-PRO" panose="020F0600000000000000" pitchFamily="50" charset="-128"/>
                <a:ea typeface="HG丸ｺﾞｼｯｸM-PRO" panose="020F0600000000000000" pitchFamily="50" charset="-128"/>
                <a:cs typeface="Meiryo UI" panose="020B0604030504040204" pitchFamily="50" charset="-128"/>
              </a:rPr>
              <a:t>車両入場時の動作フロー</a:t>
            </a:r>
            <a:endParaRPr lang="en-US" altLang="ja-JP" sz="2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角丸四角形 13"/>
          <p:cNvSpPr/>
          <p:nvPr/>
        </p:nvSpPr>
        <p:spPr>
          <a:xfrm>
            <a:off x="67591" y="755576"/>
            <a:ext cx="6712209" cy="4631314"/>
          </a:xfrm>
          <a:prstGeom prst="roundRect">
            <a:avLst>
              <a:gd name="adj" fmla="val 5843"/>
            </a:avLst>
          </a:prstGeom>
          <a:no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t"/>
          <a:lstStyle/>
          <a:p>
            <a:pPr marL="342900" indent="-342900">
              <a:lnSpc>
                <a:spcPts val="2700"/>
              </a:lnSpc>
              <a:buFont typeface="+mj-ea"/>
              <a:buAutoNum type="circleNumDbPlain"/>
            </a:pP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衛生管理区域に車両で立ち入る者は、　　　　　　　　　　に設置された台帳に日付、氏名、所属、目的を記帳する。　</a:t>
            </a:r>
            <a:r>
              <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作業員は衛生管理区域外の専用駐車場に駐車する。衛生管理区域内に駐車する場合は来場者と同様に①以降を実施する。</a:t>
            </a:r>
            <a:endParaRPr lang="en-US" altLang="ja-JP"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で車両を消毒する。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衛生管理区域内で車両から乗り降りし作業する場合、　　　　　　　　　　　</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700"/>
              </a:lnSpc>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に用意してある農場専用のフロア　</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ts val="2700"/>
              </a:lnSpc>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　　マットと交換する。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startAt="4"/>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台帳に入場時の消毒の実施について記帳する。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startAt="4"/>
            </a:pPr>
            <a:r>
              <a:rPr lang="ja-JP" altLang="en-US" dirty="0">
                <a:latin typeface="HG丸ｺﾞｼｯｸM-PRO" panose="020F0600000000000000" pitchFamily="50" charset="-128"/>
                <a:ea typeface="HG丸ｺﾞｼｯｸM-PRO" panose="020F0600000000000000" pitchFamily="50" charset="-128"/>
                <a:cs typeface="Meiryo UI" panose="020B0604030504040204" pitchFamily="50" charset="-128"/>
              </a:rPr>
              <a:t>衛生管理区域専用衣服及び長靴を着用し、専用手袋の着用　もしくは手指を消毒し、入場する。</a:t>
            </a: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342900" indent="-342900">
              <a:lnSpc>
                <a:spcPts val="2700"/>
              </a:lnSpc>
              <a:buFont typeface="+mj-ea"/>
              <a:buAutoNum type="circleNumDbPlain" startAt="4"/>
            </a:pPr>
            <a:r>
              <a:rPr lang="ja-JP" altLang="en-US"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は、定期的（毎月１回）に、作業員と勉強会を行い、対応を徹底する。</a:t>
            </a:r>
            <a:endParaRPr lang="en-US" altLang="ja-JP"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endParaRPr lang="en-US" altLang="ja-JP" sz="1900" dirty="0">
              <a:latin typeface="+mn-ea"/>
              <a:cs typeface="Meiryo UI" panose="020B0604030504040204" pitchFamily="50" charset="-128"/>
            </a:endParaRPr>
          </a:p>
          <a:p>
            <a:endParaRPr lang="en-US" altLang="ja-JP" sz="1900" dirty="0">
              <a:latin typeface="+mn-ea"/>
              <a:cs typeface="Meiryo UI" panose="020B0604030504040204" pitchFamily="50" charset="-128"/>
            </a:endParaRPr>
          </a:p>
        </p:txBody>
      </p:sp>
      <p:pic>
        <p:nvPicPr>
          <p:cNvPr id="42" name="図 41">
            <a:extLst>
              <a:ext uri="{FF2B5EF4-FFF2-40B4-BE49-F238E27FC236}">
                <a16:creationId xmlns:a16="http://schemas.microsoft.com/office/drawing/2014/main" id="{FBE88C86-9B5E-41F3-BF7B-C27EB189AA51}"/>
              </a:ext>
            </a:extLst>
          </p:cNvPr>
          <p:cNvPicPr>
            <a:picLocks noChangeAspect="1"/>
          </p:cNvPicPr>
          <p:nvPr/>
        </p:nvPicPr>
        <p:blipFill>
          <a:blip r:embed="rId3"/>
          <a:stretch>
            <a:fillRect/>
          </a:stretch>
        </p:blipFill>
        <p:spPr>
          <a:xfrm>
            <a:off x="5030327" y="5564244"/>
            <a:ext cx="1445321" cy="1672486"/>
          </a:xfrm>
          <a:prstGeom prst="rect">
            <a:avLst/>
          </a:prstGeom>
          <a:ln>
            <a:solidFill>
              <a:schemeClr val="tx1"/>
            </a:solidFill>
          </a:ln>
        </p:spPr>
      </p:pic>
      <p:sp>
        <p:nvSpPr>
          <p:cNvPr id="51" name="正方形/長方形 50">
            <a:extLst>
              <a:ext uri="{FF2B5EF4-FFF2-40B4-BE49-F238E27FC236}">
                <a16:creationId xmlns:a16="http://schemas.microsoft.com/office/drawing/2014/main" id="{6BEC5913-EF95-4B90-984D-9923D3BD7BA9}"/>
              </a:ext>
            </a:extLst>
          </p:cNvPr>
          <p:cNvSpPr/>
          <p:nvPr/>
        </p:nvSpPr>
        <p:spPr>
          <a:xfrm>
            <a:off x="1876597" y="7000276"/>
            <a:ext cx="3077421" cy="307777"/>
          </a:xfrm>
          <a:prstGeom prst="rect">
            <a:avLst/>
          </a:prstGeom>
        </p:spPr>
        <p:txBody>
          <a:bodyPr wrap="square">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衛生管理区域専用の衣服・靴・手袋</a:t>
            </a: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40" name="図 39">
            <a:extLst>
              <a:ext uri="{FF2B5EF4-FFF2-40B4-BE49-F238E27FC236}">
                <a16:creationId xmlns:a16="http://schemas.microsoft.com/office/drawing/2014/main" id="{25849A03-3656-415E-BD6D-6CA5CF4EB086}"/>
              </a:ext>
            </a:extLst>
          </p:cNvPr>
          <p:cNvPicPr>
            <a:picLocks noChangeAspect="1"/>
          </p:cNvPicPr>
          <p:nvPr/>
        </p:nvPicPr>
        <p:blipFill>
          <a:blip r:embed="rId4"/>
          <a:stretch>
            <a:fillRect/>
          </a:stretch>
        </p:blipFill>
        <p:spPr>
          <a:xfrm>
            <a:off x="5030327" y="7265064"/>
            <a:ext cx="1001953" cy="987801"/>
          </a:xfrm>
          <a:prstGeom prst="rect">
            <a:avLst/>
          </a:prstGeom>
          <a:ln>
            <a:solidFill>
              <a:schemeClr val="tx1"/>
            </a:solidFill>
          </a:ln>
        </p:spPr>
      </p:pic>
      <p:sp>
        <p:nvSpPr>
          <p:cNvPr id="61" name="正方形/長方形 60">
            <a:extLst>
              <a:ext uri="{FF2B5EF4-FFF2-40B4-BE49-F238E27FC236}">
                <a16:creationId xmlns:a16="http://schemas.microsoft.com/office/drawing/2014/main" id="{DC115CC3-D541-44F0-91D4-80B9AD1E3E67}"/>
              </a:ext>
            </a:extLst>
          </p:cNvPr>
          <p:cNvSpPr/>
          <p:nvPr/>
        </p:nvSpPr>
        <p:spPr>
          <a:xfrm>
            <a:off x="669349" y="6940270"/>
            <a:ext cx="864096" cy="338554"/>
          </a:xfrm>
          <a:prstGeom prst="rect">
            <a:avLst/>
          </a:prstGeom>
        </p:spPr>
        <p:txBody>
          <a:bodyPr wrap="square">
            <a:spAutoFit/>
          </a:bodyPr>
          <a:lstStyle/>
          <a:p>
            <a:r>
              <a:rPr lang="ja-JP" altLang="en-US" sz="1600" dirty="0">
                <a:solidFill>
                  <a:srgbClr val="000000"/>
                </a:solidFill>
                <a:latin typeface="HG丸ｺﾞｼｯｸM-PRO" panose="020F0600000000000000" pitchFamily="50" charset="-128"/>
                <a:ea typeface="HG丸ｺﾞｼｯｸM-PRO" panose="020F0600000000000000" pitchFamily="50" charset="-128"/>
              </a:rPr>
              <a:t>台帳</a:t>
            </a:r>
            <a:endParaRPr lang="en-US" altLang="ja-JP" sz="16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68" name="テキスト ボックス 67">
            <a:extLst>
              <a:ext uri="{FF2B5EF4-FFF2-40B4-BE49-F238E27FC236}">
                <a16:creationId xmlns:a16="http://schemas.microsoft.com/office/drawing/2014/main" id="{BFC7942A-10DB-46A8-8B2D-694DAB481CFA}"/>
              </a:ext>
            </a:extLst>
          </p:cNvPr>
          <p:cNvSpPr txBox="1"/>
          <p:nvPr/>
        </p:nvSpPr>
        <p:spPr>
          <a:xfrm>
            <a:off x="6165304" y="8754561"/>
            <a:ext cx="620688" cy="353943"/>
          </a:xfrm>
          <a:prstGeom prst="rect">
            <a:avLst/>
          </a:prstGeom>
          <a:solidFill>
            <a:schemeClr val="accent1">
              <a:lumMod val="20000"/>
              <a:lumOff val="80000"/>
            </a:schemeClr>
          </a:solidFill>
          <a:ln w="38100">
            <a:solidFill>
              <a:schemeClr val="tx2"/>
            </a:solidFill>
          </a:ln>
        </p:spPr>
        <p:txBody>
          <a:bodyPr wrap="square" rtlCol="0">
            <a:spAutoFit/>
          </a:bodyPr>
          <a:lstStyle/>
          <a:p>
            <a:pPr algn="ctr"/>
            <a:r>
              <a:rPr lang="en-US" altLang="ja-JP" b="1" dirty="0">
                <a:latin typeface="HG丸ｺﾞｼｯｸM-PRO" panose="020F0600000000000000" pitchFamily="50" charset="-128"/>
                <a:ea typeface="HG丸ｺﾞｼｯｸM-PRO" panose="020F0600000000000000" pitchFamily="50" charset="-128"/>
              </a:rPr>
              <a:t>2-2</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45B2F235-8565-4522-B301-7DB37362A39E}"/>
              </a:ext>
            </a:extLst>
          </p:cNvPr>
          <p:cNvSpPr/>
          <p:nvPr/>
        </p:nvSpPr>
        <p:spPr>
          <a:xfrm>
            <a:off x="362758" y="7626620"/>
            <a:ext cx="4104456" cy="738664"/>
          </a:xfrm>
          <a:prstGeom prst="rect">
            <a:avLst/>
          </a:prstGeom>
          <a:solidFill>
            <a:schemeClr val="bg1"/>
          </a:solidFill>
        </p:spPr>
        <p:txBody>
          <a:bodyPr wrap="square">
            <a:spAutoFit/>
          </a:bodyPr>
          <a:lstStyle/>
          <a:p>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車両の消毒方法、手指の洗浄・消毒方法及び衣服・長靴・手袋の着用方法は、添付の作業手順を参照すること。</a:t>
            </a:r>
          </a:p>
        </p:txBody>
      </p:sp>
      <p:sp>
        <p:nvSpPr>
          <p:cNvPr id="35" name="正方形/長方形 34">
            <a:extLst>
              <a:ext uri="{FF2B5EF4-FFF2-40B4-BE49-F238E27FC236}">
                <a16:creationId xmlns:a16="http://schemas.microsoft.com/office/drawing/2014/main" id="{567DD5C2-220B-4A05-AA58-D1BA8E5E38E9}"/>
              </a:ext>
            </a:extLst>
          </p:cNvPr>
          <p:cNvSpPr/>
          <p:nvPr/>
        </p:nvSpPr>
        <p:spPr>
          <a:xfrm>
            <a:off x="4467214" y="8172400"/>
            <a:ext cx="2312586" cy="523220"/>
          </a:xfrm>
          <a:prstGeom prst="rect">
            <a:avLst/>
          </a:prstGeom>
          <a:solidFill>
            <a:schemeClr val="bg1"/>
          </a:solidFill>
        </p:spPr>
        <p:txBody>
          <a:bodyPr wrap="square">
            <a:spAutoFit/>
          </a:bodyPr>
          <a:lstStyle/>
          <a:p>
            <a:r>
              <a:rPr lang="ja-JP" altLang="en-US" sz="1400" dirty="0">
                <a:solidFill>
                  <a:srgbClr val="000000"/>
                </a:solidFill>
                <a:latin typeface="HG丸ｺﾞｼｯｸM-PRO" panose="020F0600000000000000" pitchFamily="50" charset="-128"/>
                <a:ea typeface="HG丸ｺﾞｼｯｸM-PRO" panose="020F0600000000000000" pitchFamily="50" charset="-128"/>
              </a:rPr>
              <a:t>消毒場所に用意している</a:t>
            </a: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a:p>
            <a:r>
              <a:rPr lang="ja-JP" altLang="en-US" sz="1400" dirty="0">
                <a:solidFill>
                  <a:srgbClr val="000000"/>
                </a:solidFill>
                <a:latin typeface="HG丸ｺﾞｼｯｸM-PRO" panose="020F0600000000000000" pitchFamily="50" charset="-128"/>
                <a:ea typeface="HG丸ｺﾞｼｯｸM-PRO" panose="020F0600000000000000" pitchFamily="50" charset="-128"/>
              </a:rPr>
              <a:t>農場専用のフロアマット</a:t>
            </a:r>
            <a:endParaRPr lang="en-US" altLang="ja-JP" sz="1400" dirty="0">
              <a:solidFill>
                <a:srgbClr val="00000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id="{0BFFB0C2-F51D-402F-80AF-0F4FFC957E90}"/>
              </a:ext>
            </a:extLst>
          </p:cNvPr>
          <p:cNvGrpSpPr/>
          <p:nvPr/>
        </p:nvGrpSpPr>
        <p:grpSpPr>
          <a:xfrm>
            <a:off x="2245024" y="5584922"/>
            <a:ext cx="2357341" cy="1326564"/>
            <a:chOff x="2132856" y="7449116"/>
            <a:chExt cx="2312587" cy="1326564"/>
          </a:xfrm>
        </p:grpSpPr>
        <p:pic>
          <p:nvPicPr>
            <p:cNvPr id="4" name="図 3">
              <a:extLst>
                <a:ext uri="{FF2B5EF4-FFF2-40B4-BE49-F238E27FC236}">
                  <a16:creationId xmlns:a16="http://schemas.microsoft.com/office/drawing/2014/main" id="{B4650AFF-E026-468E-BDBA-19E602362F74}"/>
                </a:ext>
              </a:extLst>
            </p:cNvPr>
            <p:cNvPicPr>
              <a:picLocks noChangeAspect="1"/>
            </p:cNvPicPr>
            <p:nvPr/>
          </p:nvPicPr>
          <p:blipFill>
            <a:blip r:embed="rId5"/>
            <a:stretch>
              <a:fillRect/>
            </a:stretch>
          </p:blipFill>
          <p:spPr>
            <a:xfrm>
              <a:off x="2717859" y="7644551"/>
              <a:ext cx="794116" cy="838729"/>
            </a:xfrm>
            <a:prstGeom prst="rect">
              <a:avLst/>
            </a:prstGeom>
          </p:spPr>
        </p:pic>
        <p:pic>
          <p:nvPicPr>
            <p:cNvPr id="6" name="図 5">
              <a:extLst>
                <a:ext uri="{FF2B5EF4-FFF2-40B4-BE49-F238E27FC236}">
                  <a16:creationId xmlns:a16="http://schemas.microsoft.com/office/drawing/2014/main" id="{DCFA8A3C-CA49-4A3B-963D-002E4B5A2F00}"/>
                </a:ext>
              </a:extLst>
            </p:cNvPr>
            <p:cNvPicPr>
              <a:picLocks noChangeAspect="1"/>
            </p:cNvPicPr>
            <p:nvPr/>
          </p:nvPicPr>
          <p:blipFill>
            <a:blip r:embed="rId6"/>
            <a:stretch>
              <a:fillRect/>
            </a:stretch>
          </p:blipFill>
          <p:spPr>
            <a:xfrm>
              <a:off x="3520448" y="7657455"/>
              <a:ext cx="854522" cy="825825"/>
            </a:xfrm>
            <a:prstGeom prst="rect">
              <a:avLst/>
            </a:prstGeom>
          </p:spPr>
        </p:pic>
        <p:sp>
          <p:nvSpPr>
            <p:cNvPr id="15" name="正方形/長方形 14">
              <a:extLst>
                <a:ext uri="{FF2B5EF4-FFF2-40B4-BE49-F238E27FC236}">
                  <a16:creationId xmlns:a16="http://schemas.microsoft.com/office/drawing/2014/main" id="{7FFDA881-D5C0-465A-9012-FD07FFB8B1EC}"/>
                </a:ext>
              </a:extLst>
            </p:cNvPr>
            <p:cNvSpPr/>
            <p:nvPr/>
          </p:nvSpPr>
          <p:spPr>
            <a:xfrm>
              <a:off x="2132856" y="7449116"/>
              <a:ext cx="2312587" cy="132656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2CF3C42B-4F2A-461E-A1A2-83002C6D8A6F}"/>
                </a:ext>
              </a:extLst>
            </p:cNvPr>
            <p:cNvPicPr>
              <a:picLocks noChangeAspect="1"/>
            </p:cNvPicPr>
            <p:nvPr/>
          </p:nvPicPr>
          <p:blipFill>
            <a:blip r:embed="rId7"/>
            <a:stretch>
              <a:fillRect/>
            </a:stretch>
          </p:blipFill>
          <p:spPr>
            <a:xfrm>
              <a:off x="2272459" y="7554192"/>
              <a:ext cx="445400" cy="1205202"/>
            </a:xfrm>
            <a:prstGeom prst="rect">
              <a:avLst/>
            </a:prstGeom>
          </p:spPr>
        </p:pic>
      </p:grpSp>
      <p:sp>
        <p:nvSpPr>
          <p:cNvPr id="17" name="テキスト ボックス 16">
            <a:extLst>
              <a:ext uri="{FF2B5EF4-FFF2-40B4-BE49-F238E27FC236}">
                <a16:creationId xmlns:a16="http://schemas.microsoft.com/office/drawing/2014/main" id="{824F88DB-C150-40B5-9FC5-2F1BD0B2531E}"/>
              </a:ext>
            </a:extLst>
          </p:cNvPr>
          <p:cNvSpPr txBox="1"/>
          <p:nvPr/>
        </p:nvSpPr>
        <p:spPr>
          <a:xfrm>
            <a:off x="548680" y="4696271"/>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飼養衛生管理者名</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id="{DBD01BCA-4F6F-46EA-BBA4-D10F2646E414}"/>
              </a:ext>
            </a:extLst>
          </p:cNvPr>
          <p:cNvSpPr txBox="1"/>
          <p:nvPr/>
        </p:nvSpPr>
        <p:spPr>
          <a:xfrm>
            <a:off x="4221088" y="885122"/>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a:t>
            </a:r>
          </a:p>
        </p:txBody>
      </p:sp>
      <p:pic>
        <p:nvPicPr>
          <p:cNvPr id="19" name="図 18" descr="テーブル&#10;&#10;自動的に生成された説明">
            <a:extLst>
              <a:ext uri="{FF2B5EF4-FFF2-40B4-BE49-F238E27FC236}">
                <a16:creationId xmlns:a16="http://schemas.microsoft.com/office/drawing/2014/main" id="{542C855E-E6E1-4237-8981-1990290F70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34" y="5584922"/>
            <a:ext cx="1922288" cy="1376883"/>
          </a:xfrm>
          <a:prstGeom prst="rect">
            <a:avLst/>
          </a:prstGeom>
        </p:spPr>
      </p:pic>
      <p:sp>
        <p:nvSpPr>
          <p:cNvPr id="20" name="テキスト ボックス 19">
            <a:extLst>
              <a:ext uri="{FF2B5EF4-FFF2-40B4-BE49-F238E27FC236}">
                <a16:creationId xmlns:a16="http://schemas.microsoft.com/office/drawing/2014/main" id="{E7E8CDEF-8EE5-4870-A268-360558727799}"/>
              </a:ext>
            </a:extLst>
          </p:cNvPr>
          <p:cNvSpPr txBox="1"/>
          <p:nvPr/>
        </p:nvSpPr>
        <p:spPr>
          <a:xfrm>
            <a:off x="548680" y="2940856"/>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a:t>
            </a:r>
          </a:p>
        </p:txBody>
      </p:sp>
      <p:sp>
        <p:nvSpPr>
          <p:cNvPr id="21" name="テキスト ボックス 20">
            <a:extLst>
              <a:ext uri="{FF2B5EF4-FFF2-40B4-BE49-F238E27FC236}">
                <a16:creationId xmlns:a16="http://schemas.microsoft.com/office/drawing/2014/main" id="{4D78FD45-F2DB-4C0A-905B-CE130DF085F3}"/>
              </a:ext>
            </a:extLst>
          </p:cNvPr>
          <p:cNvSpPr txBox="1"/>
          <p:nvPr/>
        </p:nvSpPr>
        <p:spPr>
          <a:xfrm>
            <a:off x="548680" y="2285283"/>
            <a:ext cx="2376264" cy="307777"/>
          </a:xfrm>
          <a:prstGeom prst="rect">
            <a:avLst/>
          </a:prstGeom>
          <a:noFill/>
          <a:ln>
            <a:solidFill>
              <a:schemeClr val="tx1"/>
            </a:solidFill>
          </a:ln>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記載</a:t>
            </a:r>
            <a:r>
              <a:rPr kumimoji="1" lang="en-US"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農場</a:t>
            </a:r>
            <a:r>
              <a:rPr kumimoji="1" lang="ja-JP" altLang="en-US" sz="1400" dirty="0">
                <a:latin typeface="HG丸ｺﾞｼｯｸM-PRO" panose="020F0600000000000000" pitchFamily="50" charset="-128"/>
                <a:ea typeface="HG丸ｺﾞｼｯｸM-PRO" panose="020F0600000000000000" pitchFamily="50" charset="-128"/>
              </a:rPr>
              <a:t>入り口　等</a:t>
            </a:r>
          </a:p>
        </p:txBody>
      </p:sp>
    </p:spTree>
    <p:extLst>
      <p:ext uri="{BB962C8B-B14F-4D97-AF65-F5344CB8AC3E}">
        <p14:creationId xmlns:p14="http://schemas.microsoft.com/office/powerpoint/2010/main" val="2052423370"/>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9356</TotalTime>
  <Words>3360</Words>
  <Application>Microsoft Office PowerPoint</Application>
  <PresentationFormat>画面に合わせる (4:3)</PresentationFormat>
  <Paragraphs>370</Paragraphs>
  <Slides>17</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HG丸ｺﾞｼｯｸM-PRO</vt:lpstr>
      <vt:lpstr>ＭＳ Ｐゴシック</vt:lpstr>
      <vt:lpstr>Arial</vt:lpstr>
      <vt:lpstr>Calibri</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久保 翔太郎</cp:lastModifiedBy>
  <cp:revision>74</cp:revision>
  <cp:lastPrinted>2021-07-01T05:44:38Z</cp:lastPrinted>
  <dcterms:created xsi:type="dcterms:W3CDTF">2018-07-17T05:28:53Z</dcterms:created>
  <dcterms:modified xsi:type="dcterms:W3CDTF">2021-07-01T06:39:00Z</dcterms:modified>
</cp:coreProperties>
</file>