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71" r:id="rId3"/>
    <p:sldId id="257" r:id="rId4"/>
    <p:sldId id="258" r:id="rId5"/>
    <p:sldId id="259" r:id="rId6"/>
    <p:sldId id="260" r:id="rId7"/>
    <p:sldId id="261" r:id="rId8"/>
    <p:sldId id="262" r:id="rId9"/>
    <p:sldId id="263" r:id="rId10"/>
    <p:sldId id="264" r:id="rId11"/>
    <p:sldId id="267" r:id="rId12"/>
    <p:sldId id="265" r:id="rId13"/>
    <p:sldId id="268" r:id="rId14"/>
    <p:sldId id="270" r:id="rId15"/>
    <p:sldId id="272" r:id="rId16"/>
  </p:sldIdLst>
  <p:sldSz cx="12192000" cy="685800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80" d="100"/>
          <a:sy n="80" d="100"/>
        </p:scale>
        <p:origin x="38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078D3E1-6994-4A1F-BC32-5E5009A0A237}"/>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78F08193-1246-496C-8CF1-8DBCBBA9754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05A982DC-236D-4D88-90C5-71B3C9A15C91}"/>
              </a:ext>
            </a:extLst>
          </p:cNvPr>
          <p:cNvSpPr>
            <a:spLocks noGrp="1"/>
          </p:cNvSpPr>
          <p:nvPr>
            <p:ph type="dt" sz="half" idx="10"/>
          </p:nvPr>
        </p:nvSpPr>
        <p:spPr/>
        <p:txBody>
          <a:bodyPr/>
          <a:lstStyle/>
          <a:p>
            <a:fld id="{137FFBD0-5220-4B30-8D5C-E28188101433}" type="datetimeFigureOut">
              <a:rPr kumimoji="1" lang="ja-JP" altLang="en-US" smtClean="0"/>
              <a:t>2024/4/24</a:t>
            </a:fld>
            <a:endParaRPr kumimoji="1" lang="ja-JP" altLang="en-US"/>
          </a:p>
        </p:txBody>
      </p:sp>
      <p:sp>
        <p:nvSpPr>
          <p:cNvPr id="5" name="フッター プレースホルダー 4">
            <a:extLst>
              <a:ext uri="{FF2B5EF4-FFF2-40B4-BE49-F238E27FC236}">
                <a16:creationId xmlns:a16="http://schemas.microsoft.com/office/drawing/2014/main" id="{6AA1A189-4CC0-4558-88C0-100901DA8DC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5A25A70-6CED-4A3B-B139-E69F396EB7B5}"/>
              </a:ext>
            </a:extLst>
          </p:cNvPr>
          <p:cNvSpPr>
            <a:spLocks noGrp="1"/>
          </p:cNvSpPr>
          <p:nvPr>
            <p:ph type="sldNum" sz="quarter" idx="12"/>
          </p:nvPr>
        </p:nvSpPr>
        <p:spPr/>
        <p:txBody>
          <a:bodyPr/>
          <a:lstStyle/>
          <a:p>
            <a:fld id="{ABF58C1D-996E-4177-8460-DC4D69976564}" type="slidenum">
              <a:rPr kumimoji="1" lang="ja-JP" altLang="en-US" smtClean="0"/>
              <a:t>‹#›</a:t>
            </a:fld>
            <a:endParaRPr kumimoji="1" lang="ja-JP" altLang="en-US"/>
          </a:p>
        </p:txBody>
      </p:sp>
    </p:spTree>
    <p:extLst>
      <p:ext uri="{BB962C8B-B14F-4D97-AF65-F5344CB8AC3E}">
        <p14:creationId xmlns:p14="http://schemas.microsoft.com/office/powerpoint/2010/main" val="19266643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41F737C-3D25-4938-B30C-F5DFE19452F0}"/>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49F67E0E-C6E5-4D7A-A55F-3182340F19D8}"/>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024633F-15A0-45F4-856F-752715333039}"/>
              </a:ext>
            </a:extLst>
          </p:cNvPr>
          <p:cNvSpPr>
            <a:spLocks noGrp="1"/>
          </p:cNvSpPr>
          <p:nvPr>
            <p:ph type="dt" sz="half" idx="10"/>
          </p:nvPr>
        </p:nvSpPr>
        <p:spPr/>
        <p:txBody>
          <a:bodyPr/>
          <a:lstStyle/>
          <a:p>
            <a:fld id="{137FFBD0-5220-4B30-8D5C-E28188101433}" type="datetimeFigureOut">
              <a:rPr kumimoji="1" lang="ja-JP" altLang="en-US" smtClean="0"/>
              <a:t>2024/4/24</a:t>
            </a:fld>
            <a:endParaRPr kumimoji="1" lang="ja-JP" altLang="en-US"/>
          </a:p>
        </p:txBody>
      </p:sp>
      <p:sp>
        <p:nvSpPr>
          <p:cNvPr id="5" name="フッター プレースホルダー 4">
            <a:extLst>
              <a:ext uri="{FF2B5EF4-FFF2-40B4-BE49-F238E27FC236}">
                <a16:creationId xmlns:a16="http://schemas.microsoft.com/office/drawing/2014/main" id="{EFE33449-D9A2-411E-A4A9-C6EA0FCEE97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B570DFF-F9E5-4762-BF84-E700A66A9FFC}"/>
              </a:ext>
            </a:extLst>
          </p:cNvPr>
          <p:cNvSpPr>
            <a:spLocks noGrp="1"/>
          </p:cNvSpPr>
          <p:nvPr>
            <p:ph type="sldNum" sz="quarter" idx="12"/>
          </p:nvPr>
        </p:nvSpPr>
        <p:spPr/>
        <p:txBody>
          <a:bodyPr/>
          <a:lstStyle/>
          <a:p>
            <a:fld id="{ABF58C1D-996E-4177-8460-DC4D69976564}" type="slidenum">
              <a:rPr kumimoji="1" lang="ja-JP" altLang="en-US" smtClean="0"/>
              <a:t>‹#›</a:t>
            </a:fld>
            <a:endParaRPr kumimoji="1" lang="ja-JP" altLang="en-US"/>
          </a:p>
        </p:txBody>
      </p:sp>
    </p:spTree>
    <p:extLst>
      <p:ext uri="{BB962C8B-B14F-4D97-AF65-F5344CB8AC3E}">
        <p14:creationId xmlns:p14="http://schemas.microsoft.com/office/powerpoint/2010/main" val="42820103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5B807ED6-AA4D-4AD6-90B8-40B2925BF174}"/>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DAF6E2C3-96BE-43BC-BC31-67AB14B18CDA}"/>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00761285-BC72-42C1-A8EA-637779A61E80}"/>
              </a:ext>
            </a:extLst>
          </p:cNvPr>
          <p:cNvSpPr>
            <a:spLocks noGrp="1"/>
          </p:cNvSpPr>
          <p:nvPr>
            <p:ph type="dt" sz="half" idx="10"/>
          </p:nvPr>
        </p:nvSpPr>
        <p:spPr/>
        <p:txBody>
          <a:bodyPr/>
          <a:lstStyle/>
          <a:p>
            <a:fld id="{137FFBD0-5220-4B30-8D5C-E28188101433}" type="datetimeFigureOut">
              <a:rPr kumimoji="1" lang="ja-JP" altLang="en-US" smtClean="0"/>
              <a:t>2024/4/24</a:t>
            </a:fld>
            <a:endParaRPr kumimoji="1" lang="ja-JP" altLang="en-US"/>
          </a:p>
        </p:txBody>
      </p:sp>
      <p:sp>
        <p:nvSpPr>
          <p:cNvPr id="5" name="フッター プレースホルダー 4">
            <a:extLst>
              <a:ext uri="{FF2B5EF4-FFF2-40B4-BE49-F238E27FC236}">
                <a16:creationId xmlns:a16="http://schemas.microsoft.com/office/drawing/2014/main" id="{0DCD5090-C950-4A8D-9A27-F6BDCE88FFB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4899FDE-8DCD-4D40-BDC9-B8BC0094A8AF}"/>
              </a:ext>
            </a:extLst>
          </p:cNvPr>
          <p:cNvSpPr>
            <a:spLocks noGrp="1"/>
          </p:cNvSpPr>
          <p:nvPr>
            <p:ph type="sldNum" sz="quarter" idx="12"/>
          </p:nvPr>
        </p:nvSpPr>
        <p:spPr/>
        <p:txBody>
          <a:bodyPr/>
          <a:lstStyle/>
          <a:p>
            <a:fld id="{ABF58C1D-996E-4177-8460-DC4D69976564}" type="slidenum">
              <a:rPr kumimoji="1" lang="ja-JP" altLang="en-US" smtClean="0"/>
              <a:t>‹#›</a:t>
            </a:fld>
            <a:endParaRPr kumimoji="1" lang="ja-JP" altLang="en-US"/>
          </a:p>
        </p:txBody>
      </p:sp>
    </p:spTree>
    <p:extLst>
      <p:ext uri="{BB962C8B-B14F-4D97-AF65-F5344CB8AC3E}">
        <p14:creationId xmlns:p14="http://schemas.microsoft.com/office/powerpoint/2010/main" val="4221319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7CE4BB8-F5CC-4BEE-B676-6A8F18E0E541}"/>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8E8F7776-EAE4-4CD3-90F8-86C0EA7BC5CB}"/>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E348DB2-AEAA-43AE-86EE-EBDAAB4D510C}"/>
              </a:ext>
            </a:extLst>
          </p:cNvPr>
          <p:cNvSpPr>
            <a:spLocks noGrp="1"/>
          </p:cNvSpPr>
          <p:nvPr>
            <p:ph type="dt" sz="half" idx="10"/>
          </p:nvPr>
        </p:nvSpPr>
        <p:spPr/>
        <p:txBody>
          <a:bodyPr/>
          <a:lstStyle/>
          <a:p>
            <a:fld id="{137FFBD0-5220-4B30-8D5C-E28188101433}" type="datetimeFigureOut">
              <a:rPr kumimoji="1" lang="ja-JP" altLang="en-US" smtClean="0"/>
              <a:t>2024/4/24</a:t>
            </a:fld>
            <a:endParaRPr kumimoji="1" lang="ja-JP" altLang="en-US"/>
          </a:p>
        </p:txBody>
      </p:sp>
      <p:sp>
        <p:nvSpPr>
          <p:cNvPr id="5" name="フッター プレースホルダー 4">
            <a:extLst>
              <a:ext uri="{FF2B5EF4-FFF2-40B4-BE49-F238E27FC236}">
                <a16:creationId xmlns:a16="http://schemas.microsoft.com/office/drawing/2014/main" id="{C3664D75-1902-4681-9D05-64BA0FB4EC3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9C1BD48-2638-4E2B-B0C8-7967779003D3}"/>
              </a:ext>
            </a:extLst>
          </p:cNvPr>
          <p:cNvSpPr>
            <a:spLocks noGrp="1"/>
          </p:cNvSpPr>
          <p:nvPr>
            <p:ph type="sldNum" sz="quarter" idx="12"/>
          </p:nvPr>
        </p:nvSpPr>
        <p:spPr/>
        <p:txBody>
          <a:bodyPr/>
          <a:lstStyle/>
          <a:p>
            <a:fld id="{ABF58C1D-996E-4177-8460-DC4D69976564}" type="slidenum">
              <a:rPr kumimoji="1" lang="ja-JP" altLang="en-US" smtClean="0"/>
              <a:t>‹#›</a:t>
            </a:fld>
            <a:endParaRPr kumimoji="1" lang="ja-JP" altLang="en-US"/>
          </a:p>
        </p:txBody>
      </p:sp>
    </p:spTree>
    <p:extLst>
      <p:ext uri="{BB962C8B-B14F-4D97-AF65-F5344CB8AC3E}">
        <p14:creationId xmlns:p14="http://schemas.microsoft.com/office/powerpoint/2010/main" val="26860010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8B69B7F-EA64-4919-AD73-0E0799264E5D}"/>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66DDA5E7-BF42-4E61-AB58-9218270A17C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4C7CD402-997A-4C3F-8E5F-EA2D2BF07C13}"/>
              </a:ext>
            </a:extLst>
          </p:cNvPr>
          <p:cNvSpPr>
            <a:spLocks noGrp="1"/>
          </p:cNvSpPr>
          <p:nvPr>
            <p:ph type="dt" sz="half" idx="10"/>
          </p:nvPr>
        </p:nvSpPr>
        <p:spPr/>
        <p:txBody>
          <a:bodyPr/>
          <a:lstStyle/>
          <a:p>
            <a:fld id="{137FFBD0-5220-4B30-8D5C-E28188101433}" type="datetimeFigureOut">
              <a:rPr kumimoji="1" lang="ja-JP" altLang="en-US" smtClean="0"/>
              <a:t>2024/4/24</a:t>
            </a:fld>
            <a:endParaRPr kumimoji="1" lang="ja-JP" altLang="en-US"/>
          </a:p>
        </p:txBody>
      </p:sp>
      <p:sp>
        <p:nvSpPr>
          <p:cNvPr id="5" name="フッター プレースホルダー 4">
            <a:extLst>
              <a:ext uri="{FF2B5EF4-FFF2-40B4-BE49-F238E27FC236}">
                <a16:creationId xmlns:a16="http://schemas.microsoft.com/office/drawing/2014/main" id="{9C0FC767-4308-4238-8368-4CD4434DADE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B710B9D-B627-4FF7-BDAA-E291ADEB94B5}"/>
              </a:ext>
            </a:extLst>
          </p:cNvPr>
          <p:cNvSpPr>
            <a:spLocks noGrp="1"/>
          </p:cNvSpPr>
          <p:nvPr>
            <p:ph type="sldNum" sz="quarter" idx="12"/>
          </p:nvPr>
        </p:nvSpPr>
        <p:spPr/>
        <p:txBody>
          <a:bodyPr/>
          <a:lstStyle/>
          <a:p>
            <a:fld id="{ABF58C1D-996E-4177-8460-DC4D69976564}" type="slidenum">
              <a:rPr kumimoji="1" lang="ja-JP" altLang="en-US" smtClean="0"/>
              <a:t>‹#›</a:t>
            </a:fld>
            <a:endParaRPr kumimoji="1" lang="ja-JP" altLang="en-US"/>
          </a:p>
        </p:txBody>
      </p:sp>
    </p:spTree>
    <p:extLst>
      <p:ext uri="{BB962C8B-B14F-4D97-AF65-F5344CB8AC3E}">
        <p14:creationId xmlns:p14="http://schemas.microsoft.com/office/powerpoint/2010/main" val="34972641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FCD7307-4BD2-4225-88D6-F9CFDE57179C}"/>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571BFE6D-B7C7-4D17-A0A1-64A7F830E3A4}"/>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35B3C055-8AB2-4CAB-8695-C7AA44EF7A8A}"/>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6571A5B6-5E45-47A8-98DB-5A4606BD18D5}"/>
              </a:ext>
            </a:extLst>
          </p:cNvPr>
          <p:cNvSpPr>
            <a:spLocks noGrp="1"/>
          </p:cNvSpPr>
          <p:nvPr>
            <p:ph type="dt" sz="half" idx="10"/>
          </p:nvPr>
        </p:nvSpPr>
        <p:spPr/>
        <p:txBody>
          <a:bodyPr/>
          <a:lstStyle/>
          <a:p>
            <a:fld id="{137FFBD0-5220-4B30-8D5C-E28188101433}" type="datetimeFigureOut">
              <a:rPr kumimoji="1" lang="ja-JP" altLang="en-US" smtClean="0"/>
              <a:t>2024/4/24</a:t>
            </a:fld>
            <a:endParaRPr kumimoji="1" lang="ja-JP" altLang="en-US"/>
          </a:p>
        </p:txBody>
      </p:sp>
      <p:sp>
        <p:nvSpPr>
          <p:cNvPr id="6" name="フッター プレースホルダー 5">
            <a:extLst>
              <a:ext uri="{FF2B5EF4-FFF2-40B4-BE49-F238E27FC236}">
                <a16:creationId xmlns:a16="http://schemas.microsoft.com/office/drawing/2014/main" id="{6D6B9386-6C14-4BBC-8AB6-16FD218173F0}"/>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6841A614-D12F-4B15-9AAF-135F3A4DAEC8}"/>
              </a:ext>
            </a:extLst>
          </p:cNvPr>
          <p:cNvSpPr>
            <a:spLocks noGrp="1"/>
          </p:cNvSpPr>
          <p:nvPr>
            <p:ph type="sldNum" sz="quarter" idx="12"/>
          </p:nvPr>
        </p:nvSpPr>
        <p:spPr/>
        <p:txBody>
          <a:bodyPr/>
          <a:lstStyle/>
          <a:p>
            <a:fld id="{ABF58C1D-996E-4177-8460-DC4D69976564}" type="slidenum">
              <a:rPr kumimoji="1" lang="ja-JP" altLang="en-US" smtClean="0"/>
              <a:t>‹#›</a:t>
            </a:fld>
            <a:endParaRPr kumimoji="1" lang="ja-JP" altLang="en-US"/>
          </a:p>
        </p:txBody>
      </p:sp>
    </p:spTree>
    <p:extLst>
      <p:ext uri="{BB962C8B-B14F-4D97-AF65-F5344CB8AC3E}">
        <p14:creationId xmlns:p14="http://schemas.microsoft.com/office/powerpoint/2010/main" val="6856347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7F4A7CF-AD59-4321-A511-1112AC2F2AFA}"/>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198B57F7-F56F-4B35-96DE-908A0B09922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16B86AC9-6EEA-4FB6-B0D4-1AE3D1806E45}"/>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F42ED1B3-B9D3-418B-A355-A43EF0568D2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A581A7D7-7981-459C-BCF1-81CBFBB45BA3}"/>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F6B1D22F-583A-4EF1-8C24-75A6D8C3C8D9}"/>
              </a:ext>
            </a:extLst>
          </p:cNvPr>
          <p:cNvSpPr>
            <a:spLocks noGrp="1"/>
          </p:cNvSpPr>
          <p:nvPr>
            <p:ph type="dt" sz="half" idx="10"/>
          </p:nvPr>
        </p:nvSpPr>
        <p:spPr/>
        <p:txBody>
          <a:bodyPr/>
          <a:lstStyle/>
          <a:p>
            <a:fld id="{137FFBD0-5220-4B30-8D5C-E28188101433}" type="datetimeFigureOut">
              <a:rPr kumimoji="1" lang="ja-JP" altLang="en-US" smtClean="0"/>
              <a:t>2024/4/24</a:t>
            </a:fld>
            <a:endParaRPr kumimoji="1" lang="ja-JP" altLang="en-US"/>
          </a:p>
        </p:txBody>
      </p:sp>
      <p:sp>
        <p:nvSpPr>
          <p:cNvPr id="8" name="フッター プレースホルダー 7">
            <a:extLst>
              <a:ext uri="{FF2B5EF4-FFF2-40B4-BE49-F238E27FC236}">
                <a16:creationId xmlns:a16="http://schemas.microsoft.com/office/drawing/2014/main" id="{E94ED733-EFA0-42A3-8769-4DF74FEA4C49}"/>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1B279BF3-21BF-4BC5-B466-E4D652C3016D}"/>
              </a:ext>
            </a:extLst>
          </p:cNvPr>
          <p:cNvSpPr>
            <a:spLocks noGrp="1"/>
          </p:cNvSpPr>
          <p:nvPr>
            <p:ph type="sldNum" sz="quarter" idx="12"/>
          </p:nvPr>
        </p:nvSpPr>
        <p:spPr/>
        <p:txBody>
          <a:bodyPr/>
          <a:lstStyle/>
          <a:p>
            <a:fld id="{ABF58C1D-996E-4177-8460-DC4D69976564}" type="slidenum">
              <a:rPr kumimoji="1" lang="ja-JP" altLang="en-US" smtClean="0"/>
              <a:t>‹#›</a:t>
            </a:fld>
            <a:endParaRPr kumimoji="1" lang="ja-JP" altLang="en-US"/>
          </a:p>
        </p:txBody>
      </p:sp>
    </p:spTree>
    <p:extLst>
      <p:ext uri="{BB962C8B-B14F-4D97-AF65-F5344CB8AC3E}">
        <p14:creationId xmlns:p14="http://schemas.microsoft.com/office/powerpoint/2010/main" val="42631770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284CF3C-5CC2-4E2A-8A8F-4FCA200A2E70}"/>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EA389156-DD67-492D-B328-02C1EB4E3011}"/>
              </a:ext>
            </a:extLst>
          </p:cNvPr>
          <p:cNvSpPr>
            <a:spLocks noGrp="1"/>
          </p:cNvSpPr>
          <p:nvPr>
            <p:ph type="dt" sz="half" idx="10"/>
          </p:nvPr>
        </p:nvSpPr>
        <p:spPr/>
        <p:txBody>
          <a:bodyPr/>
          <a:lstStyle/>
          <a:p>
            <a:fld id="{137FFBD0-5220-4B30-8D5C-E28188101433}" type="datetimeFigureOut">
              <a:rPr kumimoji="1" lang="ja-JP" altLang="en-US" smtClean="0"/>
              <a:t>2024/4/24</a:t>
            </a:fld>
            <a:endParaRPr kumimoji="1" lang="ja-JP" altLang="en-US"/>
          </a:p>
        </p:txBody>
      </p:sp>
      <p:sp>
        <p:nvSpPr>
          <p:cNvPr id="4" name="フッター プレースホルダー 3">
            <a:extLst>
              <a:ext uri="{FF2B5EF4-FFF2-40B4-BE49-F238E27FC236}">
                <a16:creationId xmlns:a16="http://schemas.microsoft.com/office/drawing/2014/main" id="{5D66A4B2-8D38-4F4A-BE94-1A446972B12F}"/>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93DE872F-AB26-4FEC-AA41-A91DAEB9B2A9}"/>
              </a:ext>
            </a:extLst>
          </p:cNvPr>
          <p:cNvSpPr>
            <a:spLocks noGrp="1"/>
          </p:cNvSpPr>
          <p:nvPr>
            <p:ph type="sldNum" sz="quarter" idx="12"/>
          </p:nvPr>
        </p:nvSpPr>
        <p:spPr/>
        <p:txBody>
          <a:bodyPr/>
          <a:lstStyle/>
          <a:p>
            <a:fld id="{ABF58C1D-996E-4177-8460-DC4D69976564}" type="slidenum">
              <a:rPr kumimoji="1" lang="ja-JP" altLang="en-US" smtClean="0"/>
              <a:t>‹#›</a:t>
            </a:fld>
            <a:endParaRPr kumimoji="1" lang="ja-JP" altLang="en-US"/>
          </a:p>
        </p:txBody>
      </p:sp>
    </p:spTree>
    <p:extLst>
      <p:ext uri="{BB962C8B-B14F-4D97-AF65-F5344CB8AC3E}">
        <p14:creationId xmlns:p14="http://schemas.microsoft.com/office/powerpoint/2010/main" val="14470163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12856275-D12B-44E6-9F40-DE2BE3BD4A52}"/>
              </a:ext>
            </a:extLst>
          </p:cNvPr>
          <p:cNvSpPr>
            <a:spLocks noGrp="1"/>
          </p:cNvSpPr>
          <p:nvPr>
            <p:ph type="dt" sz="half" idx="10"/>
          </p:nvPr>
        </p:nvSpPr>
        <p:spPr/>
        <p:txBody>
          <a:bodyPr/>
          <a:lstStyle/>
          <a:p>
            <a:fld id="{137FFBD0-5220-4B30-8D5C-E28188101433}" type="datetimeFigureOut">
              <a:rPr kumimoji="1" lang="ja-JP" altLang="en-US" smtClean="0"/>
              <a:t>2024/4/24</a:t>
            </a:fld>
            <a:endParaRPr kumimoji="1" lang="ja-JP" altLang="en-US"/>
          </a:p>
        </p:txBody>
      </p:sp>
      <p:sp>
        <p:nvSpPr>
          <p:cNvPr id="3" name="フッター プレースホルダー 2">
            <a:extLst>
              <a:ext uri="{FF2B5EF4-FFF2-40B4-BE49-F238E27FC236}">
                <a16:creationId xmlns:a16="http://schemas.microsoft.com/office/drawing/2014/main" id="{3B59DDA7-1015-4F99-BB5D-FEDEC770124A}"/>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1EF00236-1B69-4998-916C-DBA0580EA377}"/>
              </a:ext>
            </a:extLst>
          </p:cNvPr>
          <p:cNvSpPr>
            <a:spLocks noGrp="1"/>
          </p:cNvSpPr>
          <p:nvPr>
            <p:ph type="sldNum" sz="quarter" idx="12"/>
          </p:nvPr>
        </p:nvSpPr>
        <p:spPr/>
        <p:txBody>
          <a:bodyPr/>
          <a:lstStyle/>
          <a:p>
            <a:fld id="{ABF58C1D-996E-4177-8460-DC4D69976564}" type="slidenum">
              <a:rPr kumimoji="1" lang="ja-JP" altLang="en-US" smtClean="0"/>
              <a:t>‹#›</a:t>
            </a:fld>
            <a:endParaRPr kumimoji="1" lang="ja-JP" altLang="en-US"/>
          </a:p>
        </p:txBody>
      </p:sp>
    </p:spTree>
    <p:extLst>
      <p:ext uri="{BB962C8B-B14F-4D97-AF65-F5344CB8AC3E}">
        <p14:creationId xmlns:p14="http://schemas.microsoft.com/office/powerpoint/2010/main" val="4294445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D80C839-3A01-4916-A82F-C1B44A75EBB4}"/>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48D0028-B095-4DA6-8C78-5AE571CCA80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7ECE2BF0-0D85-4389-BC3A-E208880F450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F95F44FA-CF40-4399-9116-C53D44014D4B}"/>
              </a:ext>
            </a:extLst>
          </p:cNvPr>
          <p:cNvSpPr>
            <a:spLocks noGrp="1"/>
          </p:cNvSpPr>
          <p:nvPr>
            <p:ph type="dt" sz="half" idx="10"/>
          </p:nvPr>
        </p:nvSpPr>
        <p:spPr/>
        <p:txBody>
          <a:bodyPr/>
          <a:lstStyle/>
          <a:p>
            <a:fld id="{137FFBD0-5220-4B30-8D5C-E28188101433}" type="datetimeFigureOut">
              <a:rPr kumimoji="1" lang="ja-JP" altLang="en-US" smtClean="0"/>
              <a:t>2024/4/24</a:t>
            </a:fld>
            <a:endParaRPr kumimoji="1" lang="ja-JP" altLang="en-US"/>
          </a:p>
        </p:txBody>
      </p:sp>
      <p:sp>
        <p:nvSpPr>
          <p:cNvPr id="6" name="フッター プレースホルダー 5">
            <a:extLst>
              <a:ext uri="{FF2B5EF4-FFF2-40B4-BE49-F238E27FC236}">
                <a16:creationId xmlns:a16="http://schemas.microsoft.com/office/drawing/2014/main" id="{2E3D4BC6-3176-40A4-BAF3-9E4B5AA740CC}"/>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DB0F7C6E-217F-45C3-9CE0-AD482B65338F}"/>
              </a:ext>
            </a:extLst>
          </p:cNvPr>
          <p:cNvSpPr>
            <a:spLocks noGrp="1"/>
          </p:cNvSpPr>
          <p:nvPr>
            <p:ph type="sldNum" sz="quarter" idx="12"/>
          </p:nvPr>
        </p:nvSpPr>
        <p:spPr/>
        <p:txBody>
          <a:bodyPr/>
          <a:lstStyle/>
          <a:p>
            <a:fld id="{ABF58C1D-996E-4177-8460-DC4D69976564}" type="slidenum">
              <a:rPr kumimoji="1" lang="ja-JP" altLang="en-US" smtClean="0"/>
              <a:t>‹#›</a:t>
            </a:fld>
            <a:endParaRPr kumimoji="1" lang="ja-JP" altLang="en-US"/>
          </a:p>
        </p:txBody>
      </p:sp>
    </p:spTree>
    <p:extLst>
      <p:ext uri="{BB962C8B-B14F-4D97-AF65-F5344CB8AC3E}">
        <p14:creationId xmlns:p14="http://schemas.microsoft.com/office/powerpoint/2010/main" val="15591106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13CD452-40F7-4D39-BD8D-7A7188E5BD6F}"/>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4A5FBE9A-C326-4469-8C93-0765AA62CB5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837D7862-9861-4B69-BA6A-6E23C963E72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EE1DB0F9-58A3-4725-9C12-4A40D1078DC7}"/>
              </a:ext>
            </a:extLst>
          </p:cNvPr>
          <p:cNvSpPr>
            <a:spLocks noGrp="1"/>
          </p:cNvSpPr>
          <p:nvPr>
            <p:ph type="dt" sz="half" idx="10"/>
          </p:nvPr>
        </p:nvSpPr>
        <p:spPr/>
        <p:txBody>
          <a:bodyPr/>
          <a:lstStyle/>
          <a:p>
            <a:fld id="{137FFBD0-5220-4B30-8D5C-E28188101433}" type="datetimeFigureOut">
              <a:rPr kumimoji="1" lang="ja-JP" altLang="en-US" smtClean="0"/>
              <a:t>2024/4/24</a:t>
            </a:fld>
            <a:endParaRPr kumimoji="1" lang="ja-JP" altLang="en-US"/>
          </a:p>
        </p:txBody>
      </p:sp>
      <p:sp>
        <p:nvSpPr>
          <p:cNvPr id="6" name="フッター プレースホルダー 5">
            <a:extLst>
              <a:ext uri="{FF2B5EF4-FFF2-40B4-BE49-F238E27FC236}">
                <a16:creationId xmlns:a16="http://schemas.microsoft.com/office/drawing/2014/main" id="{5490416B-736C-4469-9613-3E9420167532}"/>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4431703-3BA6-44DF-9EA9-9B8C20AE49A1}"/>
              </a:ext>
            </a:extLst>
          </p:cNvPr>
          <p:cNvSpPr>
            <a:spLocks noGrp="1"/>
          </p:cNvSpPr>
          <p:nvPr>
            <p:ph type="sldNum" sz="quarter" idx="12"/>
          </p:nvPr>
        </p:nvSpPr>
        <p:spPr/>
        <p:txBody>
          <a:bodyPr/>
          <a:lstStyle/>
          <a:p>
            <a:fld id="{ABF58C1D-996E-4177-8460-DC4D69976564}" type="slidenum">
              <a:rPr kumimoji="1" lang="ja-JP" altLang="en-US" smtClean="0"/>
              <a:t>‹#›</a:t>
            </a:fld>
            <a:endParaRPr kumimoji="1" lang="ja-JP" altLang="en-US"/>
          </a:p>
        </p:txBody>
      </p:sp>
    </p:spTree>
    <p:extLst>
      <p:ext uri="{BB962C8B-B14F-4D97-AF65-F5344CB8AC3E}">
        <p14:creationId xmlns:p14="http://schemas.microsoft.com/office/powerpoint/2010/main" val="7324485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C3C72698-FD48-4177-826E-36C3B62717D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A0FF11EA-9249-4CA3-96D4-2FB20F013B2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00B1EA9-36E9-44F5-95A7-0C479096E6B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7FFBD0-5220-4B30-8D5C-E28188101433}" type="datetimeFigureOut">
              <a:rPr kumimoji="1" lang="ja-JP" altLang="en-US" smtClean="0"/>
              <a:t>2024/4/24</a:t>
            </a:fld>
            <a:endParaRPr kumimoji="1" lang="ja-JP" altLang="en-US"/>
          </a:p>
        </p:txBody>
      </p:sp>
      <p:sp>
        <p:nvSpPr>
          <p:cNvPr id="5" name="フッター プレースホルダー 4">
            <a:extLst>
              <a:ext uri="{FF2B5EF4-FFF2-40B4-BE49-F238E27FC236}">
                <a16:creationId xmlns:a16="http://schemas.microsoft.com/office/drawing/2014/main" id="{DCB96EA1-38C4-4C67-8F34-13A3F9793D4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6B90CFD8-07D1-4960-8618-A665AF730FA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F58C1D-996E-4177-8460-DC4D69976564}" type="slidenum">
              <a:rPr kumimoji="1" lang="ja-JP" altLang="en-US" smtClean="0"/>
              <a:t>‹#›</a:t>
            </a:fld>
            <a:endParaRPr kumimoji="1" lang="ja-JP" altLang="en-US"/>
          </a:p>
        </p:txBody>
      </p:sp>
    </p:spTree>
    <p:extLst>
      <p:ext uri="{BB962C8B-B14F-4D97-AF65-F5344CB8AC3E}">
        <p14:creationId xmlns:p14="http://schemas.microsoft.com/office/powerpoint/2010/main" val="3953577694"/>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med-login.mhlw.go.jp/s/login/" TargetMode="External"/><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med-login.mhlw.go.jp/s/login/" TargetMode="External"/><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pref.nagasaki.jp/object/tetsuduki-shinsei/tetsuduki-shinseikankei/660903.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g-mis.mhlw.go.jp/user-Registration-For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med-login.mhlw.go.jp/s/login/" TargetMode="External"/><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6C3C2B5-503F-4E73-B235-2E66D009A25C}"/>
              </a:ext>
            </a:extLst>
          </p:cNvPr>
          <p:cNvSpPr>
            <a:spLocks noGrp="1"/>
          </p:cNvSpPr>
          <p:nvPr>
            <p:ph type="ctrTitle"/>
          </p:nvPr>
        </p:nvSpPr>
        <p:spPr>
          <a:xfrm>
            <a:off x="538970" y="190161"/>
            <a:ext cx="11114057" cy="2088181"/>
          </a:xfrm>
        </p:spPr>
        <p:txBody>
          <a:bodyPr anchor="ctr" anchorCtr="1">
            <a:normAutofit/>
          </a:bodyPr>
          <a:lstStyle/>
          <a:p>
            <a:r>
              <a:rPr lang="ja-JP" altLang="en-US" dirty="0">
                <a:latin typeface="UD デジタル 教科書体 NP-R" panose="02020400000000000000" pitchFamily="18" charset="-128"/>
                <a:ea typeface="UD デジタル 教科書体 NP-R" panose="02020400000000000000" pitchFamily="18" charset="-128"/>
              </a:rPr>
              <a:t>薬局機能情報の報告について</a:t>
            </a:r>
            <a:endParaRPr kumimoji="1" lang="ja-JP" altLang="en-US" dirty="0">
              <a:latin typeface="UD デジタル 教科書体 NP-R" panose="02020400000000000000" pitchFamily="18" charset="-128"/>
              <a:ea typeface="UD デジタル 教科書体 NP-R" panose="02020400000000000000" pitchFamily="18" charset="-128"/>
            </a:endParaRPr>
          </a:p>
        </p:txBody>
      </p:sp>
      <p:sp>
        <p:nvSpPr>
          <p:cNvPr id="4" name="テキスト ボックス 3">
            <a:extLst>
              <a:ext uri="{FF2B5EF4-FFF2-40B4-BE49-F238E27FC236}">
                <a16:creationId xmlns:a16="http://schemas.microsoft.com/office/drawing/2014/main" id="{00B5076F-717F-4DCC-86B7-919906E35571}"/>
              </a:ext>
            </a:extLst>
          </p:cNvPr>
          <p:cNvSpPr txBox="1"/>
          <p:nvPr/>
        </p:nvSpPr>
        <p:spPr>
          <a:xfrm>
            <a:off x="447063" y="2076618"/>
            <a:ext cx="11297873" cy="4524315"/>
          </a:xfrm>
          <a:prstGeom prst="rect">
            <a:avLst/>
          </a:prstGeom>
          <a:noFill/>
          <a:ln>
            <a:solidFill>
              <a:schemeClr val="tx1"/>
            </a:solidFill>
          </a:ln>
        </p:spPr>
        <p:txBody>
          <a:bodyPr wrap="square" anchor="ctr" anchorCtr="1">
            <a:spAutoFit/>
          </a:bodyPr>
          <a:lstStyle/>
          <a:p>
            <a:pPr algn="just"/>
            <a:endParaRPr lang="en-US" altLang="ja-JP" sz="2400" kern="100" dirty="0">
              <a:effectLst/>
              <a:latin typeface="游明朝" panose="02020400000000000000" pitchFamily="18" charset="-128"/>
              <a:ea typeface="UD デジタル 教科書体 NP-R" panose="02020400000000000000" pitchFamily="18" charset="-128"/>
              <a:cs typeface="Times New Roman" panose="02020603050405020304" pitchFamily="18" charset="0"/>
            </a:endParaRPr>
          </a:p>
          <a:p>
            <a:pPr algn="just"/>
            <a:r>
              <a:rPr lang="ja-JP" altLang="en-US" sz="2400" kern="100" dirty="0">
                <a:effectLst/>
                <a:latin typeface="游明朝" panose="02020400000000000000" pitchFamily="18" charset="-128"/>
                <a:ea typeface="UD デジタル 教科書体 NP-R" panose="02020400000000000000" pitchFamily="18" charset="-128"/>
                <a:cs typeface="Times New Roman" panose="02020603050405020304" pitchFamily="18" charset="0"/>
              </a:rPr>
              <a:t>◆</a:t>
            </a:r>
            <a:r>
              <a:rPr lang="ja-JP" altLang="ja-JP" sz="2400" kern="100" dirty="0">
                <a:effectLst/>
                <a:latin typeface="游明朝" panose="02020400000000000000" pitchFamily="18" charset="-128"/>
                <a:ea typeface="UD デジタル 教科書体 NP-R" panose="02020400000000000000" pitchFamily="18" charset="-128"/>
                <a:cs typeface="Times New Roman" panose="02020603050405020304" pitchFamily="18" charset="0"/>
              </a:rPr>
              <a:t>薬局開設者は、医薬品医療機器等法第８条の２の規定に基づき、医療を受ける</a:t>
            </a:r>
            <a:r>
              <a:rPr lang="en-US" altLang="ja-JP" sz="2400" kern="100" dirty="0">
                <a:effectLst/>
                <a:latin typeface="游明朝" panose="02020400000000000000" pitchFamily="18" charset="-128"/>
                <a:ea typeface="UD デジタル 教科書体 NP-R" panose="02020400000000000000" pitchFamily="18" charset="-128"/>
                <a:cs typeface="Times New Roman" panose="02020603050405020304" pitchFamily="18" charset="0"/>
              </a:rPr>
              <a:t> </a:t>
            </a:r>
          </a:p>
          <a:p>
            <a:pPr algn="just"/>
            <a:r>
              <a:rPr lang="en-US" altLang="ja-JP" sz="2400" kern="100" dirty="0">
                <a:latin typeface="游明朝" panose="02020400000000000000" pitchFamily="18" charset="-128"/>
                <a:ea typeface="UD デジタル 教科書体 NP-R" panose="02020400000000000000" pitchFamily="18" charset="-128"/>
                <a:cs typeface="Times New Roman" panose="02020603050405020304" pitchFamily="18" charset="0"/>
              </a:rPr>
              <a:t>    </a:t>
            </a:r>
            <a:r>
              <a:rPr lang="ja-JP" altLang="ja-JP" sz="2400" kern="100" dirty="0">
                <a:effectLst/>
                <a:latin typeface="游明朝" panose="02020400000000000000" pitchFamily="18" charset="-128"/>
                <a:ea typeface="UD デジタル 教科書体 NP-R" panose="02020400000000000000" pitchFamily="18" charset="-128"/>
                <a:cs typeface="Times New Roman" panose="02020603050405020304" pitchFamily="18" charset="0"/>
              </a:rPr>
              <a:t>者が薬局の選択を適切に行うために必要な情報を県知事に報告することとなっ</a:t>
            </a:r>
            <a:endParaRPr lang="en-US" altLang="ja-JP" sz="2400" kern="100" dirty="0">
              <a:effectLst/>
              <a:latin typeface="游明朝" panose="02020400000000000000" pitchFamily="18" charset="-128"/>
              <a:ea typeface="UD デジタル 教科書体 NP-R" panose="02020400000000000000" pitchFamily="18" charset="-128"/>
              <a:cs typeface="Times New Roman" panose="02020603050405020304" pitchFamily="18" charset="0"/>
            </a:endParaRPr>
          </a:p>
          <a:p>
            <a:pPr algn="just"/>
            <a:r>
              <a:rPr lang="en-US" altLang="ja-JP" sz="2400" kern="100" dirty="0">
                <a:latin typeface="游明朝" panose="02020400000000000000" pitchFamily="18" charset="-128"/>
                <a:ea typeface="UD デジタル 教科書体 NP-R" panose="02020400000000000000" pitchFamily="18" charset="-128"/>
                <a:cs typeface="Times New Roman" panose="02020603050405020304" pitchFamily="18" charset="0"/>
              </a:rPr>
              <a:t>    </a:t>
            </a:r>
            <a:r>
              <a:rPr lang="ja-JP" altLang="ja-JP" sz="2400" kern="100" dirty="0">
                <a:effectLst/>
                <a:latin typeface="游明朝" panose="02020400000000000000" pitchFamily="18" charset="-128"/>
                <a:ea typeface="UD デジタル 教科書体 NP-R" panose="02020400000000000000" pitchFamily="18" charset="-128"/>
                <a:cs typeface="Times New Roman" panose="02020603050405020304" pitchFamily="18" charset="0"/>
              </a:rPr>
              <a:t>ています。</a:t>
            </a:r>
            <a:endParaRPr lang="en-US" altLang="ja-JP" sz="2400" kern="100" dirty="0">
              <a:effectLst/>
              <a:latin typeface="游明朝" panose="02020400000000000000" pitchFamily="18" charset="-128"/>
              <a:ea typeface="UD デジタル 教科書体 NP-R" panose="02020400000000000000" pitchFamily="18" charset="-128"/>
              <a:cs typeface="Times New Roman" panose="02020603050405020304" pitchFamily="18" charset="0"/>
            </a:endParaRPr>
          </a:p>
          <a:p>
            <a:pPr algn="just"/>
            <a:endParaRPr lang="en-US" altLang="ja-JP" sz="2400" kern="100" dirty="0">
              <a:latin typeface="游明朝" panose="02020400000000000000" pitchFamily="18" charset="-128"/>
              <a:ea typeface="UD デジタル 教科書体 NP-R" panose="02020400000000000000" pitchFamily="18" charset="-128"/>
              <a:cs typeface="Times New Roman" panose="02020603050405020304" pitchFamily="18" charset="0"/>
            </a:endParaRPr>
          </a:p>
          <a:p>
            <a:pPr algn="just"/>
            <a:r>
              <a:rPr lang="ja-JP" altLang="en-US" sz="2400" kern="100" dirty="0">
                <a:effectLst/>
                <a:latin typeface="游明朝" panose="02020400000000000000" pitchFamily="18" charset="-128"/>
                <a:ea typeface="UD デジタル 教科書体 NP-R" panose="02020400000000000000" pitchFamily="18" charset="-128"/>
                <a:cs typeface="Times New Roman" panose="02020603050405020304" pitchFamily="18" charset="0"/>
              </a:rPr>
              <a:t>◆</a:t>
            </a:r>
            <a:r>
              <a:rPr lang="ja-JP" altLang="ja-JP" sz="2400" kern="100" dirty="0">
                <a:effectLst/>
                <a:latin typeface="游明朝" panose="02020400000000000000" pitchFamily="18" charset="-128"/>
                <a:ea typeface="UD デジタル 教科書体 NP-R" panose="02020400000000000000" pitchFamily="18" charset="-128"/>
                <a:cs typeface="Times New Roman" panose="02020603050405020304" pitchFamily="18" charset="0"/>
              </a:rPr>
              <a:t>令和５年１１月１日付けで報告方法等について改正があり、「</a:t>
            </a:r>
            <a:r>
              <a:rPr lang="ja-JP" altLang="ja-JP" sz="2400" kern="100" dirty="0">
                <a:solidFill>
                  <a:srgbClr val="FF0000"/>
                </a:solidFill>
                <a:effectLst/>
                <a:latin typeface="游明朝" panose="02020400000000000000" pitchFamily="18" charset="-128"/>
                <a:ea typeface="UD デジタル 教科書体 NP-R" panose="02020400000000000000" pitchFamily="18" charset="-128"/>
                <a:cs typeface="Times New Roman" panose="02020603050405020304" pitchFamily="18" charset="0"/>
              </a:rPr>
              <a:t>医療機関等情報</a:t>
            </a:r>
            <a:endParaRPr lang="en-US" altLang="ja-JP" sz="2400" kern="100" dirty="0">
              <a:solidFill>
                <a:srgbClr val="FF0000"/>
              </a:solidFill>
              <a:effectLst/>
              <a:latin typeface="游明朝" panose="02020400000000000000" pitchFamily="18" charset="-128"/>
              <a:ea typeface="UD デジタル 教科書体 NP-R" panose="02020400000000000000" pitchFamily="18" charset="-128"/>
              <a:cs typeface="Times New Roman" panose="02020603050405020304" pitchFamily="18" charset="0"/>
            </a:endParaRPr>
          </a:p>
          <a:p>
            <a:pPr algn="just"/>
            <a:r>
              <a:rPr lang="en-US" altLang="ja-JP" sz="2400" kern="100" dirty="0">
                <a:solidFill>
                  <a:srgbClr val="FF0000"/>
                </a:solidFill>
                <a:latin typeface="游明朝" panose="02020400000000000000" pitchFamily="18" charset="-128"/>
                <a:ea typeface="UD デジタル 教科書体 NP-R" panose="02020400000000000000" pitchFamily="18" charset="-128"/>
                <a:cs typeface="Times New Roman" panose="02020603050405020304" pitchFamily="18" charset="0"/>
              </a:rPr>
              <a:t>    </a:t>
            </a:r>
            <a:r>
              <a:rPr lang="ja-JP" altLang="ja-JP" sz="2400" kern="100" dirty="0">
                <a:solidFill>
                  <a:srgbClr val="FF0000"/>
                </a:solidFill>
                <a:effectLst/>
                <a:latin typeface="游明朝" panose="02020400000000000000" pitchFamily="18" charset="-128"/>
                <a:ea typeface="UD デジタル 教科書体 NP-R" panose="02020400000000000000" pitchFamily="18" charset="-128"/>
                <a:cs typeface="Times New Roman" panose="02020603050405020304" pitchFamily="18" charset="0"/>
              </a:rPr>
              <a:t>支援システム（</a:t>
            </a:r>
            <a:r>
              <a:rPr lang="en-US" altLang="ja-JP" sz="2400" kern="100" dirty="0">
                <a:solidFill>
                  <a:srgbClr val="FF0000"/>
                </a:solidFill>
                <a:effectLst/>
                <a:latin typeface="游明朝" panose="02020400000000000000" pitchFamily="18" charset="-128"/>
                <a:ea typeface="UD デジタル 教科書体 NP-R" panose="02020400000000000000" pitchFamily="18" charset="-128"/>
                <a:cs typeface="Times New Roman" panose="02020603050405020304" pitchFamily="18" charset="0"/>
              </a:rPr>
              <a:t>G-MIS</a:t>
            </a:r>
            <a:r>
              <a:rPr lang="ja-JP" altLang="ja-JP" sz="2400" kern="100" dirty="0">
                <a:solidFill>
                  <a:srgbClr val="FF0000"/>
                </a:solidFill>
                <a:effectLst/>
                <a:latin typeface="游明朝" panose="02020400000000000000" pitchFamily="18" charset="-128"/>
                <a:ea typeface="UD デジタル 教科書体 NP-R" panose="02020400000000000000" pitchFamily="18" charset="-128"/>
                <a:cs typeface="Times New Roman" panose="02020603050405020304" pitchFamily="18" charset="0"/>
              </a:rPr>
              <a:t>）」を用いた報告</a:t>
            </a:r>
            <a:r>
              <a:rPr lang="ja-JP" altLang="ja-JP" sz="2400" kern="100" dirty="0">
                <a:effectLst/>
                <a:latin typeface="游明朝" panose="02020400000000000000" pitchFamily="18" charset="-128"/>
                <a:ea typeface="UD デジタル 教科書体 NP-R" panose="02020400000000000000" pitchFamily="18" charset="-128"/>
                <a:cs typeface="Times New Roman" panose="02020603050405020304" pitchFamily="18" charset="0"/>
              </a:rPr>
              <a:t>（新規報告、随時報告、定期報告）を</a:t>
            </a:r>
            <a:endParaRPr lang="en-US" altLang="ja-JP" sz="2400" kern="100" dirty="0">
              <a:effectLst/>
              <a:latin typeface="游明朝" panose="02020400000000000000" pitchFamily="18" charset="-128"/>
              <a:ea typeface="UD デジタル 教科書体 NP-R" panose="02020400000000000000" pitchFamily="18" charset="-128"/>
              <a:cs typeface="Times New Roman" panose="02020603050405020304" pitchFamily="18" charset="0"/>
            </a:endParaRPr>
          </a:p>
          <a:p>
            <a:pPr algn="just"/>
            <a:r>
              <a:rPr lang="en-US" altLang="ja-JP" sz="2400" kern="100" dirty="0">
                <a:latin typeface="游明朝" panose="02020400000000000000" pitchFamily="18" charset="-128"/>
                <a:ea typeface="UD デジタル 教科書体 NP-R" panose="02020400000000000000" pitchFamily="18" charset="-128"/>
                <a:cs typeface="Times New Roman" panose="02020603050405020304" pitchFamily="18" charset="0"/>
              </a:rPr>
              <a:t>    </a:t>
            </a:r>
            <a:r>
              <a:rPr lang="ja-JP" altLang="ja-JP" sz="2400" kern="100" dirty="0">
                <a:effectLst/>
                <a:latin typeface="游明朝" panose="02020400000000000000" pitchFamily="18" charset="-128"/>
                <a:ea typeface="UD デジタル 教科書体 NP-R" panose="02020400000000000000" pitchFamily="18" charset="-128"/>
                <a:cs typeface="Times New Roman" panose="02020603050405020304" pitchFamily="18" charset="0"/>
              </a:rPr>
              <a:t>していただくこととしています。</a:t>
            </a:r>
            <a:endParaRPr lang="en-US" altLang="ja-JP" sz="2400" kern="100" dirty="0">
              <a:effectLst/>
              <a:latin typeface="游明朝" panose="02020400000000000000" pitchFamily="18" charset="-128"/>
              <a:ea typeface="UD デジタル 教科書体 NP-R" panose="02020400000000000000" pitchFamily="18" charset="-128"/>
              <a:cs typeface="Times New Roman" panose="02020603050405020304" pitchFamily="18" charset="0"/>
            </a:endParaRPr>
          </a:p>
          <a:p>
            <a:pPr algn="just"/>
            <a:endParaRPr lang="en-US" altLang="ja-JP" sz="2400" kern="100" dirty="0">
              <a:effectLst/>
              <a:latin typeface="游明朝" panose="02020400000000000000" pitchFamily="18" charset="-128"/>
              <a:ea typeface="UD デジタル 教科書体 NP-R" panose="02020400000000000000" pitchFamily="18" charset="-128"/>
              <a:cs typeface="Times New Roman" panose="02020603050405020304" pitchFamily="18" charset="0"/>
            </a:endParaRPr>
          </a:p>
          <a:p>
            <a:pPr algn="just"/>
            <a:r>
              <a:rPr lang="ja-JP" altLang="en-US" sz="2400" kern="100" dirty="0">
                <a:effectLst/>
                <a:latin typeface="游明朝" panose="02020400000000000000" pitchFamily="18" charset="-128"/>
                <a:ea typeface="UD デジタル 教科書体 NP-R" panose="02020400000000000000" pitchFamily="18" charset="-128"/>
                <a:cs typeface="Times New Roman" panose="02020603050405020304" pitchFamily="18" charset="0"/>
              </a:rPr>
              <a:t>◆</a:t>
            </a:r>
            <a:r>
              <a:rPr lang="ja-JP" altLang="ja-JP" sz="2400" kern="100" dirty="0">
                <a:effectLst/>
                <a:latin typeface="游明朝" panose="02020400000000000000" pitchFamily="18" charset="-128"/>
                <a:ea typeface="UD デジタル 教科書体 NP-R" panose="02020400000000000000" pitchFamily="18" charset="-128"/>
                <a:cs typeface="Times New Roman" panose="02020603050405020304" pitchFamily="18" charset="0"/>
              </a:rPr>
              <a:t>「</a:t>
            </a:r>
            <a:r>
              <a:rPr lang="en-US" altLang="ja-JP" sz="2400" kern="100" dirty="0">
                <a:effectLst/>
                <a:latin typeface="游明朝" panose="02020400000000000000" pitchFamily="18" charset="-128"/>
                <a:ea typeface="UD デジタル 教科書体 NP-R" panose="02020400000000000000" pitchFamily="18" charset="-128"/>
                <a:cs typeface="Times New Roman" panose="02020603050405020304" pitchFamily="18" charset="0"/>
              </a:rPr>
              <a:t>G-MIS</a:t>
            </a:r>
            <a:r>
              <a:rPr lang="ja-JP" altLang="ja-JP" sz="2400" kern="100" dirty="0">
                <a:effectLst/>
                <a:latin typeface="游明朝" panose="02020400000000000000" pitchFamily="18" charset="-128"/>
                <a:ea typeface="UD デジタル 教科書体 NP-R" panose="02020400000000000000" pitchFamily="18" charset="-128"/>
                <a:cs typeface="Times New Roman" panose="02020603050405020304" pitchFamily="18" charset="0"/>
              </a:rPr>
              <a:t>」を用いた報告について簡潔にまとめています</a:t>
            </a:r>
            <a:r>
              <a:rPr lang="ja-JP" altLang="en-US" sz="2400" kern="100" dirty="0">
                <a:effectLst/>
                <a:latin typeface="游明朝" panose="02020400000000000000" pitchFamily="18" charset="-128"/>
                <a:ea typeface="UD デジタル 教科書体 NP-R" panose="02020400000000000000" pitchFamily="18" charset="-128"/>
                <a:cs typeface="Times New Roman" panose="02020603050405020304" pitchFamily="18" charset="0"/>
              </a:rPr>
              <a:t>ので、業務の参考にご</a:t>
            </a:r>
            <a:endParaRPr lang="en-US" altLang="ja-JP" sz="2400" kern="100" dirty="0">
              <a:effectLst/>
              <a:latin typeface="游明朝" panose="02020400000000000000" pitchFamily="18" charset="-128"/>
              <a:ea typeface="UD デジタル 教科書体 NP-R" panose="02020400000000000000" pitchFamily="18" charset="-128"/>
              <a:cs typeface="Times New Roman" panose="02020603050405020304" pitchFamily="18" charset="0"/>
            </a:endParaRPr>
          </a:p>
          <a:p>
            <a:pPr algn="just"/>
            <a:r>
              <a:rPr lang="en-US" altLang="ja-JP" sz="2400" kern="100" dirty="0">
                <a:latin typeface="游明朝" panose="02020400000000000000" pitchFamily="18" charset="-128"/>
                <a:ea typeface="UD デジタル 教科書体 NP-R" panose="02020400000000000000" pitchFamily="18" charset="-128"/>
                <a:cs typeface="Times New Roman" panose="02020603050405020304" pitchFamily="18" charset="0"/>
              </a:rPr>
              <a:t>    </a:t>
            </a:r>
            <a:r>
              <a:rPr lang="ja-JP" altLang="en-US" sz="2400" kern="100" dirty="0">
                <a:effectLst/>
                <a:latin typeface="游明朝" panose="02020400000000000000" pitchFamily="18" charset="-128"/>
                <a:ea typeface="UD デジタル 教科書体 NP-R" panose="02020400000000000000" pitchFamily="18" charset="-128"/>
                <a:cs typeface="Times New Roman" panose="02020603050405020304" pitchFamily="18" charset="0"/>
              </a:rPr>
              <a:t>活用ください。</a:t>
            </a:r>
            <a:endParaRPr lang="ja-JP" altLang="ja-JP"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endParaRPr lang="en-US" altLang="ja-JP" sz="2400" kern="100" dirty="0">
              <a:effectLst/>
              <a:latin typeface="游明朝" panose="02020400000000000000" pitchFamily="18" charset="-128"/>
              <a:ea typeface="UD デジタル 教科書体 NP-R" panose="02020400000000000000" pitchFamily="18" charset="-128"/>
              <a:cs typeface="Times New Roman" panose="02020603050405020304" pitchFamily="18" charset="0"/>
            </a:endParaRPr>
          </a:p>
        </p:txBody>
      </p:sp>
    </p:spTree>
    <p:extLst>
      <p:ext uri="{BB962C8B-B14F-4D97-AF65-F5344CB8AC3E}">
        <p14:creationId xmlns:p14="http://schemas.microsoft.com/office/powerpoint/2010/main" val="19953617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コンテンツ プレースホルダー 2">
            <a:extLst>
              <a:ext uri="{FF2B5EF4-FFF2-40B4-BE49-F238E27FC236}">
                <a16:creationId xmlns:a16="http://schemas.microsoft.com/office/drawing/2014/main" id="{C922637C-C487-43F6-90D6-7B0F6C613F94}"/>
              </a:ext>
            </a:extLst>
          </p:cNvPr>
          <p:cNvSpPr>
            <a:spLocks noGrp="1"/>
          </p:cNvSpPr>
          <p:nvPr>
            <p:ph idx="1"/>
          </p:nvPr>
        </p:nvSpPr>
        <p:spPr>
          <a:xfrm>
            <a:off x="158692" y="2764383"/>
            <a:ext cx="5114487" cy="3884102"/>
          </a:xfrm>
        </p:spPr>
        <p:txBody>
          <a:bodyPr>
            <a:noAutofit/>
          </a:bodyPr>
          <a:lstStyle/>
          <a:p>
            <a:pPr marL="0" indent="0">
              <a:buNone/>
            </a:pPr>
            <a:r>
              <a:rPr kumimoji="1" lang="en-US" altLang="ja-JP" sz="2400" dirty="0">
                <a:latin typeface="UD デジタル 教科書体 NP-R" panose="02020400000000000000" pitchFamily="18" charset="-128"/>
                <a:ea typeface="UD デジタル 教科書体 NP-R" panose="02020400000000000000" pitchFamily="18" charset="-128"/>
              </a:rPr>
              <a:t>(1)</a:t>
            </a:r>
            <a:r>
              <a:rPr kumimoji="1" lang="ja-JP" altLang="en-US" sz="2400" dirty="0">
                <a:latin typeface="UD デジタル 教科書体 NP-R" panose="02020400000000000000" pitchFamily="18" charset="-128"/>
                <a:ea typeface="UD デジタル 教科書体 NP-R" panose="02020400000000000000" pitchFamily="18" charset="-128"/>
              </a:rPr>
              <a:t>薬局の名称</a:t>
            </a:r>
          </a:p>
          <a:p>
            <a:pPr marL="0" indent="0">
              <a:buNone/>
            </a:pPr>
            <a:r>
              <a:rPr kumimoji="1" lang="en-US" altLang="ja-JP" sz="2400" dirty="0">
                <a:latin typeface="UD デジタル 教科書体 NP-R" panose="02020400000000000000" pitchFamily="18" charset="-128"/>
                <a:ea typeface="UD デジタル 教科書体 NP-R" panose="02020400000000000000" pitchFamily="18" charset="-128"/>
              </a:rPr>
              <a:t>(2)</a:t>
            </a:r>
            <a:r>
              <a:rPr kumimoji="1" lang="ja-JP" altLang="en-US" sz="2400" dirty="0">
                <a:latin typeface="UD デジタル 教科書体 NP-R" panose="02020400000000000000" pitchFamily="18" charset="-128"/>
                <a:ea typeface="UD デジタル 教科書体 NP-R" panose="02020400000000000000" pitchFamily="18" charset="-128"/>
              </a:rPr>
              <a:t>薬局開設者</a:t>
            </a:r>
          </a:p>
          <a:p>
            <a:pPr marL="0" indent="0">
              <a:buNone/>
            </a:pPr>
            <a:r>
              <a:rPr kumimoji="1" lang="en-US" altLang="ja-JP" sz="2400" dirty="0">
                <a:latin typeface="UD デジタル 教科書体 NP-R" panose="02020400000000000000" pitchFamily="18" charset="-128"/>
                <a:ea typeface="UD デジタル 教科書体 NP-R" panose="02020400000000000000" pitchFamily="18" charset="-128"/>
              </a:rPr>
              <a:t>(3)</a:t>
            </a:r>
            <a:r>
              <a:rPr kumimoji="1" lang="ja-JP" altLang="en-US" sz="2400" dirty="0">
                <a:latin typeface="UD デジタル 教科書体 NP-R" panose="02020400000000000000" pitchFamily="18" charset="-128"/>
                <a:ea typeface="UD デジタル 教科書体 NP-R" panose="02020400000000000000" pitchFamily="18" charset="-128"/>
              </a:rPr>
              <a:t>薬局の管理者</a:t>
            </a:r>
          </a:p>
          <a:p>
            <a:pPr marL="0" indent="0">
              <a:buNone/>
            </a:pPr>
            <a:r>
              <a:rPr kumimoji="1" lang="en-US" altLang="ja-JP" sz="2400" dirty="0">
                <a:latin typeface="UD デジタル 教科書体 NP-R" panose="02020400000000000000" pitchFamily="18" charset="-128"/>
                <a:ea typeface="UD デジタル 教科書体 NP-R" panose="02020400000000000000" pitchFamily="18" charset="-128"/>
              </a:rPr>
              <a:t>(4)</a:t>
            </a:r>
            <a:r>
              <a:rPr kumimoji="1" lang="ja-JP" altLang="en-US" sz="2400" dirty="0">
                <a:latin typeface="UD デジタル 教科書体 NP-R" panose="02020400000000000000" pitchFamily="18" charset="-128"/>
                <a:ea typeface="UD デジタル 教科書体 NP-R" panose="02020400000000000000" pitchFamily="18" charset="-128"/>
              </a:rPr>
              <a:t>薬局の所在地</a:t>
            </a:r>
          </a:p>
          <a:p>
            <a:pPr marL="0" indent="0">
              <a:buNone/>
            </a:pPr>
            <a:r>
              <a:rPr kumimoji="1" lang="en-US" altLang="ja-JP" sz="2400" dirty="0">
                <a:latin typeface="UD デジタル 教科書体 NP-R" panose="02020400000000000000" pitchFamily="18" charset="-128"/>
                <a:ea typeface="UD デジタル 教科書体 NP-R" panose="02020400000000000000" pitchFamily="18" charset="-128"/>
              </a:rPr>
              <a:t>(5)</a:t>
            </a:r>
            <a:r>
              <a:rPr kumimoji="1" lang="ja-JP" altLang="en-US" sz="2400" dirty="0">
                <a:latin typeface="UD デジタル 教科書体 NP-R" panose="02020400000000000000" pitchFamily="18" charset="-128"/>
                <a:ea typeface="UD デジタル 教科書体 NP-R" panose="02020400000000000000" pitchFamily="18" charset="-128"/>
              </a:rPr>
              <a:t>薬局の面積</a:t>
            </a:r>
          </a:p>
          <a:p>
            <a:pPr marL="0" indent="0">
              <a:buNone/>
            </a:pPr>
            <a:r>
              <a:rPr kumimoji="1" lang="en-US" altLang="ja-JP" sz="2400" dirty="0">
                <a:latin typeface="UD デジタル 教科書体 NP-R" panose="02020400000000000000" pitchFamily="18" charset="-128"/>
                <a:ea typeface="UD デジタル 教科書体 NP-R" panose="02020400000000000000" pitchFamily="18" charset="-128"/>
              </a:rPr>
              <a:t>(6)</a:t>
            </a:r>
            <a:r>
              <a:rPr kumimoji="1" lang="ja-JP" altLang="en-US" sz="2400" dirty="0">
                <a:latin typeface="UD デジタル 教科書体 NP-R" panose="02020400000000000000" pitchFamily="18" charset="-128"/>
                <a:ea typeface="UD デジタル 教科書体 NP-R" panose="02020400000000000000" pitchFamily="18" charset="-128"/>
              </a:rPr>
              <a:t>店舗販売業の併設の有無</a:t>
            </a:r>
          </a:p>
          <a:p>
            <a:pPr marL="0" indent="0">
              <a:buNone/>
            </a:pPr>
            <a:r>
              <a:rPr kumimoji="1" lang="en-US" altLang="ja-JP" sz="2400" dirty="0">
                <a:latin typeface="UD デジタル 教科書体 NP-R" panose="02020400000000000000" pitchFamily="18" charset="-128"/>
                <a:ea typeface="UD デジタル 教科書体 NP-R" panose="02020400000000000000" pitchFamily="18" charset="-128"/>
              </a:rPr>
              <a:t>(7)</a:t>
            </a:r>
            <a:r>
              <a:rPr kumimoji="1" lang="ja-JP" altLang="en-US" sz="2400" dirty="0">
                <a:latin typeface="UD デジタル 教科書体 NP-R" panose="02020400000000000000" pitchFamily="18" charset="-128"/>
                <a:ea typeface="UD デジタル 教科書体 NP-R" panose="02020400000000000000" pitchFamily="18" charset="-128"/>
              </a:rPr>
              <a:t>電話番号、ファクシミリ番号</a:t>
            </a:r>
          </a:p>
          <a:p>
            <a:pPr marL="0" indent="0">
              <a:buNone/>
            </a:pPr>
            <a:r>
              <a:rPr kumimoji="1" lang="en-US" altLang="ja-JP" sz="2400" dirty="0">
                <a:latin typeface="UD デジタル 教科書体 NP-R" panose="02020400000000000000" pitchFamily="18" charset="-128"/>
                <a:ea typeface="UD デジタル 教科書体 NP-R" panose="02020400000000000000" pitchFamily="18" charset="-128"/>
              </a:rPr>
              <a:t>(8)</a:t>
            </a:r>
            <a:r>
              <a:rPr kumimoji="1" lang="ja-JP" altLang="en-US" sz="2400" dirty="0">
                <a:latin typeface="UD デジタル 教科書体 NP-R" panose="02020400000000000000" pitchFamily="18" charset="-128"/>
                <a:ea typeface="UD デジタル 教科書体 NP-R" panose="02020400000000000000" pitchFamily="18" charset="-128"/>
              </a:rPr>
              <a:t>電子メールアドレス</a:t>
            </a:r>
          </a:p>
        </p:txBody>
      </p:sp>
      <p:sp>
        <p:nvSpPr>
          <p:cNvPr id="7" name="コンテンツ プレースホルダー 2">
            <a:extLst>
              <a:ext uri="{FF2B5EF4-FFF2-40B4-BE49-F238E27FC236}">
                <a16:creationId xmlns:a16="http://schemas.microsoft.com/office/drawing/2014/main" id="{2F8F7501-22CB-421D-A5EF-9AAD02FC93D7}"/>
              </a:ext>
            </a:extLst>
          </p:cNvPr>
          <p:cNvSpPr txBox="1">
            <a:spLocks/>
          </p:cNvSpPr>
          <p:nvPr/>
        </p:nvSpPr>
        <p:spPr>
          <a:xfrm>
            <a:off x="158692" y="1218025"/>
            <a:ext cx="11745286" cy="95672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2400" dirty="0">
                <a:latin typeface="UD デジタル 教科書体 NP-R" panose="02020400000000000000" pitchFamily="18" charset="-128"/>
                <a:ea typeface="UD デジタル 教科書体 NP-R" panose="02020400000000000000" pitchFamily="18" charset="-128"/>
              </a:rPr>
              <a:t>▶ 薬局機能情報のうち基本情報等（以下の項目）に変更が生じた場合は、変更後、</a:t>
            </a:r>
            <a:endParaRPr lang="en-US" altLang="ja-JP" sz="2400" dirty="0">
              <a:latin typeface="UD デジタル 教科書体 NP-R" panose="02020400000000000000" pitchFamily="18" charset="-128"/>
              <a:ea typeface="UD デジタル 教科書体 NP-R" panose="02020400000000000000" pitchFamily="18" charset="-128"/>
            </a:endParaRPr>
          </a:p>
          <a:p>
            <a:pPr marL="0" indent="0">
              <a:buNone/>
            </a:pPr>
            <a:r>
              <a:rPr lang="ja-JP" altLang="en-US" sz="2400" dirty="0">
                <a:latin typeface="UD デジタル 教科書体 NP-R" panose="02020400000000000000" pitchFamily="18" charset="-128"/>
                <a:ea typeface="UD デジタル 教科書体 NP-R" panose="02020400000000000000" pitchFamily="18" charset="-128"/>
              </a:rPr>
              <a:t>　速やかに報告してください。</a:t>
            </a:r>
          </a:p>
        </p:txBody>
      </p:sp>
      <p:sp>
        <p:nvSpPr>
          <p:cNvPr id="10" name="コンテンツ プレースホルダー 2">
            <a:extLst>
              <a:ext uri="{FF2B5EF4-FFF2-40B4-BE49-F238E27FC236}">
                <a16:creationId xmlns:a16="http://schemas.microsoft.com/office/drawing/2014/main" id="{4F9BA744-CB93-4EF0-B8E1-DC359CE2425B}"/>
              </a:ext>
            </a:extLst>
          </p:cNvPr>
          <p:cNvSpPr txBox="1">
            <a:spLocks/>
          </p:cNvSpPr>
          <p:nvPr/>
        </p:nvSpPr>
        <p:spPr>
          <a:xfrm>
            <a:off x="5389927" y="2744869"/>
            <a:ext cx="6732165" cy="405188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en-US" altLang="ja-JP" sz="2400" dirty="0">
                <a:latin typeface="UD デジタル 教科書体 NP-R" panose="02020400000000000000" pitchFamily="18" charset="-128"/>
                <a:ea typeface="UD デジタル 教科書体 NP-R" panose="02020400000000000000" pitchFamily="18" charset="-128"/>
              </a:rPr>
              <a:t>(9)</a:t>
            </a:r>
            <a:r>
              <a:rPr lang="ja-JP" altLang="en-US" sz="2400" dirty="0">
                <a:latin typeface="UD デジタル 教科書体 NP-R" panose="02020400000000000000" pitchFamily="18" charset="-128"/>
                <a:ea typeface="UD デジタル 教科書体 NP-R" panose="02020400000000000000" pitchFamily="18" charset="-128"/>
              </a:rPr>
              <a:t>営業日</a:t>
            </a:r>
          </a:p>
          <a:p>
            <a:pPr marL="0" indent="0">
              <a:buFont typeface="Arial" panose="020B0604020202020204" pitchFamily="34" charset="0"/>
              <a:buNone/>
            </a:pPr>
            <a:r>
              <a:rPr lang="en-US" altLang="ja-JP" sz="2400" dirty="0">
                <a:latin typeface="UD デジタル 教科書体 NP-R" panose="02020400000000000000" pitchFamily="18" charset="-128"/>
                <a:ea typeface="UD デジタル 教科書体 NP-R" panose="02020400000000000000" pitchFamily="18" charset="-128"/>
              </a:rPr>
              <a:t>(10)</a:t>
            </a:r>
            <a:r>
              <a:rPr lang="ja-JP" altLang="en-US" sz="2400" dirty="0">
                <a:latin typeface="UD デジタル 教科書体 NP-R" panose="02020400000000000000" pitchFamily="18" charset="-128"/>
                <a:ea typeface="UD デジタル 教科書体 NP-R" panose="02020400000000000000" pitchFamily="18" charset="-128"/>
              </a:rPr>
              <a:t>開店時間</a:t>
            </a:r>
          </a:p>
          <a:p>
            <a:pPr marL="0" indent="0">
              <a:buFont typeface="Arial" panose="020B0604020202020204" pitchFamily="34" charset="0"/>
              <a:buNone/>
            </a:pPr>
            <a:r>
              <a:rPr lang="en-US" altLang="ja-JP" sz="2400" dirty="0">
                <a:latin typeface="UD デジタル 教科書体 NP-R" panose="02020400000000000000" pitchFamily="18" charset="-128"/>
                <a:ea typeface="UD デジタル 教科書体 NP-R" panose="02020400000000000000" pitchFamily="18" charset="-128"/>
              </a:rPr>
              <a:t>(11)</a:t>
            </a:r>
            <a:r>
              <a:rPr lang="ja-JP" altLang="en-US" sz="2400" dirty="0">
                <a:latin typeface="UD デジタル 教科書体 NP-R" panose="02020400000000000000" pitchFamily="18" charset="-128"/>
                <a:ea typeface="UD デジタル 教科書体 NP-R" panose="02020400000000000000" pitchFamily="18" charset="-128"/>
              </a:rPr>
              <a:t>開店時間外で相談できる時間</a:t>
            </a:r>
          </a:p>
          <a:p>
            <a:pPr marL="0" indent="0">
              <a:buFont typeface="Arial" panose="020B0604020202020204" pitchFamily="34" charset="0"/>
              <a:buNone/>
            </a:pPr>
            <a:r>
              <a:rPr lang="en-US" altLang="ja-JP" sz="2400" dirty="0">
                <a:latin typeface="UD デジタル 教科書体 NP-R" panose="02020400000000000000" pitchFamily="18" charset="-128"/>
                <a:ea typeface="UD デジタル 教科書体 NP-R" panose="02020400000000000000" pitchFamily="18" charset="-128"/>
              </a:rPr>
              <a:t>(12)</a:t>
            </a:r>
            <a:r>
              <a:rPr lang="ja-JP" altLang="en-US" sz="2400" dirty="0">
                <a:latin typeface="UD デジタル 教科書体 NP-R" panose="02020400000000000000" pitchFamily="18" charset="-128"/>
                <a:ea typeface="UD デジタル 教科書体 NP-R" panose="02020400000000000000" pitchFamily="18" charset="-128"/>
              </a:rPr>
              <a:t>健康サポート薬局である旨の表示の有無</a:t>
            </a:r>
          </a:p>
          <a:p>
            <a:pPr marL="0" indent="0">
              <a:buFont typeface="Arial" panose="020B0604020202020204" pitchFamily="34" charset="0"/>
              <a:buNone/>
            </a:pPr>
            <a:r>
              <a:rPr lang="en-US" altLang="ja-JP" sz="2400" dirty="0">
                <a:latin typeface="UD デジタル 教科書体 NP-R" panose="02020400000000000000" pitchFamily="18" charset="-128"/>
                <a:ea typeface="UD デジタル 教科書体 NP-R" panose="02020400000000000000" pitchFamily="18" charset="-128"/>
              </a:rPr>
              <a:t>(13)</a:t>
            </a:r>
            <a:r>
              <a:rPr lang="ja-JP" altLang="en-US" sz="2400" dirty="0">
                <a:latin typeface="UD デジタル 教科書体 NP-R" panose="02020400000000000000" pitchFamily="18" charset="-128"/>
                <a:ea typeface="UD デジタル 教科書体 NP-R" panose="02020400000000000000" pitchFamily="18" charset="-128"/>
              </a:rPr>
              <a:t>地域連携薬局の認定の有無</a:t>
            </a:r>
          </a:p>
          <a:p>
            <a:pPr marL="0" indent="0">
              <a:buFont typeface="Arial" panose="020B0604020202020204" pitchFamily="34" charset="0"/>
              <a:buNone/>
            </a:pPr>
            <a:r>
              <a:rPr lang="en-US" altLang="ja-JP" sz="2400" dirty="0">
                <a:latin typeface="UD デジタル 教科書体 NP-R" panose="02020400000000000000" pitchFamily="18" charset="-128"/>
                <a:ea typeface="UD デジタル 教科書体 NP-R" panose="02020400000000000000" pitchFamily="18" charset="-128"/>
              </a:rPr>
              <a:t>(14)</a:t>
            </a:r>
            <a:r>
              <a:rPr lang="ja-JP" altLang="en-US" sz="2400" dirty="0">
                <a:latin typeface="UD デジタル 教科書体 NP-R" panose="02020400000000000000" pitchFamily="18" charset="-128"/>
                <a:ea typeface="UD デジタル 教科書体 NP-R" panose="02020400000000000000" pitchFamily="18" charset="-128"/>
              </a:rPr>
              <a:t>専門医療機関連携薬局の認定の有無及び</a:t>
            </a:r>
            <a:endParaRPr lang="en-US" altLang="ja-JP" sz="2400" dirty="0">
              <a:latin typeface="UD デジタル 教科書体 NP-R" panose="02020400000000000000" pitchFamily="18" charset="-128"/>
              <a:ea typeface="UD デジタル 教科書体 NP-R" panose="02020400000000000000" pitchFamily="18" charset="-128"/>
            </a:endParaRPr>
          </a:p>
          <a:p>
            <a:pPr marL="0" indent="0">
              <a:buFont typeface="Arial" panose="020B0604020202020204" pitchFamily="34" charset="0"/>
              <a:buNone/>
            </a:pPr>
            <a:r>
              <a:rPr lang="ja-JP" altLang="en-US" sz="2400" dirty="0">
                <a:latin typeface="UD デジタル 教科書体 NP-R" panose="02020400000000000000" pitchFamily="18" charset="-128"/>
                <a:ea typeface="UD デジタル 教科書体 NP-R" panose="02020400000000000000" pitchFamily="18" charset="-128"/>
              </a:rPr>
              <a:t>　　 認定の区分</a:t>
            </a:r>
          </a:p>
          <a:p>
            <a:pPr marL="0" indent="0">
              <a:buFont typeface="Arial" panose="020B0604020202020204" pitchFamily="34" charset="0"/>
              <a:buNone/>
            </a:pPr>
            <a:r>
              <a:rPr lang="en-US" altLang="ja-JP" sz="2400" dirty="0">
                <a:latin typeface="UD デジタル 教科書体 NP-R" panose="02020400000000000000" pitchFamily="18" charset="-128"/>
                <a:ea typeface="UD デジタル 教科書体 NP-R" panose="02020400000000000000" pitchFamily="18" charset="-128"/>
              </a:rPr>
              <a:t>(15)</a:t>
            </a:r>
            <a:r>
              <a:rPr lang="ja-JP" altLang="en-US" sz="2400" dirty="0">
                <a:latin typeface="UD デジタル 教科書体 NP-R" panose="02020400000000000000" pitchFamily="18" charset="-128"/>
                <a:ea typeface="UD デジタル 教科書体 NP-R" panose="02020400000000000000" pitchFamily="18" charset="-128"/>
              </a:rPr>
              <a:t>薬剤師不在時間の有無</a:t>
            </a:r>
          </a:p>
        </p:txBody>
      </p:sp>
      <p:sp>
        <p:nvSpPr>
          <p:cNvPr id="11" name="コンテンツ プレースホルダー 2">
            <a:extLst>
              <a:ext uri="{FF2B5EF4-FFF2-40B4-BE49-F238E27FC236}">
                <a16:creationId xmlns:a16="http://schemas.microsoft.com/office/drawing/2014/main" id="{C3EA4A07-7C33-466B-B232-3AC17E133E83}"/>
              </a:ext>
            </a:extLst>
          </p:cNvPr>
          <p:cNvSpPr txBox="1">
            <a:spLocks/>
          </p:cNvSpPr>
          <p:nvPr/>
        </p:nvSpPr>
        <p:spPr>
          <a:xfrm>
            <a:off x="158692" y="2110040"/>
            <a:ext cx="11745286" cy="55932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2400" dirty="0">
                <a:latin typeface="UD デジタル 教科書体 NP-R" panose="02020400000000000000" pitchFamily="18" charset="-128"/>
                <a:ea typeface="UD デジタル 教科書体 NP-R" panose="02020400000000000000" pitchFamily="18" charset="-128"/>
              </a:rPr>
              <a:t>▶ 薬局を廃止した場合も随時報告から報告をしてください。</a:t>
            </a:r>
            <a:endParaRPr lang="en-US" altLang="ja-JP" sz="2400" dirty="0">
              <a:latin typeface="UD デジタル 教科書体 NP-R" panose="02020400000000000000" pitchFamily="18" charset="-128"/>
              <a:ea typeface="UD デジタル 教科書体 NP-R" panose="02020400000000000000" pitchFamily="18" charset="-128"/>
            </a:endParaRPr>
          </a:p>
        </p:txBody>
      </p:sp>
      <p:sp>
        <p:nvSpPr>
          <p:cNvPr id="9" name="タイトル 1">
            <a:extLst>
              <a:ext uri="{FF2B5EF4-FFF2-40B4-BE49-F238E27FC236}">
                <a16:creationId xmlns:a16="http://schemas.microsoft.com/office/drawing/2014/main" id="{FE66123E-4FD0-438E-B9A0-CB5366236AAF}"/>
              </a:ext>
            </a:extLst>
          </p:cNvPr>
          <p:cNvSpPr txBox="1">
            <a:spLocks/>
          </p:cNvSpPr>
          <p:nvPr/>
        </p:nvSpPr>
        <p:spPr>
          <a:xfrm>
            <a:off x="0" y="-1"/>
            <a:ext cx="12192000" cy="1106723"/>
          </a:xfrm>
          <a:prstGeom prst="rect">
            <a:avLst/>
          </a:prstGeom>
          <a:solidFill>
            <a:srgbClr val="00B0F0"/>
          </a:solidFill>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3200" dirty="0">
                <a:latin typeface="UD デジタル 教科書体 NP-R" panose="02020400000000000000" pitchFamily="18" charset="-128"/>
                <a:ea typeface="UD デジタル 教科書体 NP-R" panose="02020400000000000000" pitchFamily="18" charset="-128"/>
              </a:rPr>
              <a:t>５．随時報告</a:t>
            </a:r>
          </a:p>
        </p:txBody>
      </p:sp>
    </p:spTree>
    <p:extLst>
      <p:ext uri="{BB962C8B-B14F-4D97-AF65-F5344CB8AC3E}">
        <p14:creationId xmlns:p14="http://schemas.microsoft.com/office/powerpoint/2010/main" val="13446958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テキスト ボックス 20">
            <a:extLst>
              <a:ext uri="{FF2B5EF4-FFF2-40B4-BE49-F238E27FC236}">
                <a16:creationId xmlns:a16="http://schemas.microsoft.com/office/drawing/2014/main" id="{1134A670-F044-4266-AB9A-7A0E46F7A0EF}"/>
              </a:ext>
            </a:extLst>
          </p:cNvPr>
          <p:cNvSpPr txBox="1"/>
          <p:nvPr/>
        </p:nvSpPr>
        <p:spPr>
          <a:xfrm>
            <a:off x="4392973" y="2335256"/>
            <a:ext cx="7625901" cy="646331"/>
          </a:xfrm>
          <a:prstGeom prst="rect">
            <a:avLst/>
          </a:prstGeom>
          <a:noFill/>
        </p:spPr>
        <p:txBody>
          <a:bodyPr wrap="square" anchor="ctr" anchorCtr="0">
            <a:spAutoFit/>
          </a:bodyPr>
          <a:lstStyle/>
          <a:p>
            <a:r>
              <a:rPr lang="ja-JP" altLang="en-US" dirty="0">
                <a:latin typeface="UD デジタル 教科書体 NP-R" panose="02020400000000000000" pitchFamily="18" charset="-128"/>
                <a:ea typeface="UD デジタル 教科書体 NP-R" panose="02020400000000000000" pitchFamily="18" charset="-128"/>
              </a:rPr>
              <a:t>▽ 下記の</a:t>
            </a:r>
            <a:r>
              <a:rPr lang="en-US" altLang="ja-JP" dirty="0">
                <a:latin typeface="UD デジタル 教科書体 NP-R" panose="02020400000000000000" pitchFamily="18" charset="-128"/>
                <a:ea typeface="UD デジタル 教科書体 NP-R" panose="02020400000000000000" pitchFamily="18" charset="-128"/>
              </a:rPr>
              <a:t>URL</a:t>
            </a:r>
            <a:r>
              <a:rPr lang="ja-JP" altLang="en-US" dirty="0">
                <a:latin typeface="UD デジタル 教科書体 NP-R" panose="02020400000000000000" pitchFamily="18" charset="-128"/>
                <a:ea typeface="UD デジタル 教科書体 NP-R" panose="02020400000000000000" pitchFamily="18" charset="-128"/>
              </a:rPr>
              <a:t>からログイン</a:t>
            </a:r>
            <a:r>
              <a:rPr lang="en-US" altLang="ja-JP" dirty="0">
                <a:latin typeface="UD デジタル 教科書体 NP-R" panose="02020400000000000000" pitchFamily="18" charset="-128"/>
                <a:ea typeface="UD デジタル 教科書体 NP-R" panose="02020400000000000000" pitchFamily="18" charset="-128"/>
              </a:rPr>
              <a:t>ID</a:t>
            </a:r>
            <a:r>
              <a:rPr lang="ja-JP" altLang="en-US" dirty="0">
                <a:latin typeface="UD デジタル 教科書体 NP-R" panose="02020400000000000000" pitchFamily="18" charset="-128"/>
                <a:ea typeface="UD デジタル 教科書体 NP-R" panose="02020400000000000000" pitchFamily="18" charset="-128"/>
              </a:rPr>
              <a:t>（ユーザー名）と設定したパスワードを</a:t>
            </a:r>
            <a:endParaRPr lang="en-US" altLang="ja-JP" dirty="0">
              <a:latin typeface="UD デジタル 教科書体 NP-R" panose="02020400000000000000" pitchFamily="18" charset="-128"/>
              <a:ea typeface="UD デジタル 教科書体 NP-R" panose="02020400000000000000" pitchFamily="18" charset="-128"/>
            </a:endParaRPr>
          </a:p>
          <a:p>
            <a:r>
              <a:rPr lang="ja-JP" altLang="en-US" dirty="0">
                <a:latin typeface="UD デジタル 教科書体 NP-R" panose="02020400000000000000" pitchFamily="18" charset="-128"/>
                <a:ea typeface="UD デジタル 教科書体 NP-R" panose="02020400000000000000" pitchFamily="18" charset="-128"/>
              </a:rPr>
              <a:t>　 使って、「</a:t>
            </a:r>
            <a:r>
              <a:rPr lang="en-US" altLang="ja-JP" dirty="0">
                <a:latin typeface="UD デジタル 教科書体 NP-R" panose="02020400000000000000" pitchFamily="18" charset="-128"/>
                <a:ea typeface="UD デジタル 教科書体 NP-R" panose="02020400000000000000" pitchFamily="18" charset="-128"/>
              </a:rPr>
              <a:t>G-MIS</a:t>
            </a:r>
            <a:r>
              <a:rPr lang="ja-JP" altLang="en-US" dirty="0">
                <a:latin typeface="UD デジタル 教科書体 NP-R" panose="02020400000000000000" pitchFamily="18" charset="-128"/>
                <a:ea typeface="UD デジタル 教科書体 NP-R" panose="02020400000000000000" pitchFamily="18" charset="-128"/>
              </a:rPr>
              <a:t>」にログインしてください。</a:t>
            </a:r>
            <a:endParaRPr lang="en-US" altLang="ja-JP" dirty="0">
              <a:latin typeface="UD デジタル 教科書体 NP-R" panose="02020400000000000000" pitchFamily="18" charset="-128"/>
              <a:ea typeface="UD デジタル 教科書体 NP-R" panose="02020400000000000000" pitchFamily="18" charset="-128"/>
            </a:endParaRPr>
          </a:p>
        </p:txBody>
      </p:sp>
      <p:pic>
        <p:nvPicPr>
          <p:cNvPr id="4" name="図 3">
            <a:extLst>
              <a:ext uri="{FF2B5EF4-FFF2-40B4-BE49-F238E27FC236}">
                <a16:creationId xmlns:a16="http://schemas.microsoft.com/office/drawing/2014/main" id="{25299B7A-ED6B-4ECE-8F7B-D83B31A776D6}"/>
              </a:ext>
            </a:extLst>
          </p:cNvPr>
          <p:cNvPicPr>
            <a:picLocks noChangeAspect="1"/>
          </p:cNvPicPr>
          <p:nvPr/>
        </p:nvPicPr>
        <p:blipFill>
          <a:blip r:embed="rId2"/>
          <a:stretch>
            <a:fillRect/>
          </a:stretch>
        </p:blipFill>
        <p:spPr>
          <a:xfrm>
            <a:off x="299142" y="1084867"/>
            <a:ext cx="3970920" cy="5730655"/>
          </a:xfrm>
          <a:prstGeom prst="rect">
            <a:avLst/>
          </a:prstGeom>
        </p:spPr>
      </p:pic>
      <p:sp>
        <p:nvSpPr>
          <p:cNvPr id="13" name="テキスト ボックス 12">
            <a:extLst>
              <a:ext uri="{FF2B5EF4-FFF2-40B4-BE49-F238E27FC236}">
                <a16:creationId xmlns:a16="http://schemas.microsoft.com/office/drawing/2014/main" id="{EDBBA51B-FF50-45E1-AA8A-ADB67BE852B1}"/>
              </a:ext>
            </a:extLst>
          </p:cNvPr>
          <p:cNvSpPr txBox="1"/>
          <p:nvPr/>
        </p:nvSpPr>
        <p:spPr>
          <a:xfrm>
            <a:off x="4602697" y="3244334"/>
            <a:ext cx="6157518" cy="369332"/>
          </a:xfrm>
          <a:prstGeom prst="rect">
            <a:avLst/>
          </a:prstGeom>
          <a:noFill/>
        </p:spPr>
        <p:txBody>
          <a:bodyPr wrap="square">
            <a:spAutoFit/>
          </a:bodyPr>
          <a:lstStyle/>
          <a:p>
            <a:r>
              <a:rPr lang="en-US" altLang="ja-JP" dirty="0">
                <a:hlinkClick r:id="rId3"/>
              </a:rPr>
              <a:t>https://www.med-login.mhlw.go.jp/s/login/</a:t>
            </a:r>
            <a:endParaRPr lang="ja-JP" altLang="en-US" dirty="0"/>
          </a:p>
        </p:txBody>
      </p:sp>
      <p:sp>
        <p:nvSpPr>
          <p:cNvPr id="8" name="タイトル 1">
            <a:extLst>
              <a:ext uri="{FF2B5EF4-FFF2-40B4-BE49-F238E27FC236}">
                <a16:creationId xmlns:a16="http://schemas.microsoft.com/office/drawing/2014/main" id="{FE414C1D-DCF4-4C8C-B201-1A63B56E4E9E}"/>
              </a:ext>
            </a:extLst>
          </p:cNvPr>
          <p:cNvSpPr txBox="1">
            <a:spLocks/>
          </p:cNvSpPr>
          <p:nvPr/>
        </p:nvSpPr>
        <p:spPr>
          <a:xfrm>
            <a:off x="0" y="-1"/>
            <a:ext cx="12192000" cy="1106723"/>
          </a:xfrm>
          <a:prstGeom prst="rect">
            <a:avLst/>
          </a:prstGeom>
          <a:solidFill>
            <a:srgbClr val="00B0F0"/>
          </a:solidFill>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3200" dirty="0">
                <a:latin typeface="UD デジタル 教科書体 NP-R" panose="02020400000000000000" pitchFamily="18" charset="-128"/>
                <a:ea typeface="UD デジタル 教科書体 NP-R" panose="02020400000000000000" pitchFamily="18" charset="-128"/>
              </a:rPr>
              <a:t>５．随時報告</a:t>
            </a:r>
          </a:p>
        </p:txBody>
      </p:sp>
    </p:spTree>
    <p:extLst>
      <p:ext uri="{BB962C8B-B14F-4D97-AF65-F5344CB8AC3E}">
        <p14:creationId xmlns:p14="http://schemas.microsoft.com/office/powerpoint/2010/main" val="30376788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テキスト ボックス 20">
            <a:extLst>
              <a:ext uri="{FF2B5EF4-FFF2-40B4-BE49-F238E27FC236}">
                <a16:creationId xmlns:a16="http://schemas.microsoft.com/office/drawing/2014/main" id="{1134A670-F044-4266-AB9A-7A0E46F7A0EF}"/>
              </a:ext>
            </a:extLst>
          </p:cNvPr>
          <p:cNvSpPr txBox="1"/>
          <p:nvPr/>
        </p:nvSpPr>
        <p:spPr>
          <a:xfrm>
            <a:off x="351899" y="5707597"/>
            <a:ext cx="4689884" cy="646331"/>
          </a:xfrm>
          <a:prstGeom prst="rect">
            <a:avLst/>
          </a:prstGeom>
          <a:noFill/>
        </p:spPr>
        <p:txBody>
          <a:bodyPr wrap="square" anchor="ctr" anchorCtr="0">
            <a:spAutoFit/>
          </a:bodyPr>
          <a:lstStyle/>
          <a:p>
            <a:r>
              <a:rPr lang="ja-JP" altLang="en-US" dirty="0">
                <a:latin typeface="UD デジタル 教科書体 NP-R" panose="02020400000000000000" pitchFamily="18" charset="-128"/>
                <a:ea typeface="UD デジタル 教科書体 NP-R" panose="02020400000000000000" pitchFamily="18" charset="-128"/>
              </a:rPr>
              <a:t>▽ </a:t>
            </a:r>
            <a:r>
              <a:rPr lang="en-US" altLang="ja-JP" dirty="0">
                <a:latin typeface="UD デジタル 教科書体 NP-R" panose="02020400000000000000" pitchFamily="18" charset="-128"/>
                <a:ea typeface="UD デジタル 教科書体 NP-R" panose="02020400000000000000" pitchFamily="18" charset="-128"/>
              </a:rPr>
              <a:t>G-MIS</a:t>
            </a:r>
            <a:r>
              <a:rPr lang="ja-JP" altLang="en-US" dirty="0">
                <a:latin typeface="UD デジタル 教科書体 NP-R" panose="02020400000000000000" pitchFamily="18" charset="-128"/>
                <a:ea typeface="UD デジタル 教科書体 NP-R" panose="02020400000000000000" pitchFamily="18" charset="-128"/>
              </a:rPr>
              <a:t>ホーム画面から</a:t>
            </a:r>
            <a:r>
              <a:rPr lang="ja-JP" altLang="en-US" dirty="0">
                <a:solidFill>
                  <a:schemeClr val="accent6"/>
                </a:solidFill>
                <a:latin typeface="UD デジタル 教科書体 NP-R" panose="02020400000000000000" pitchFamily="18" charset="-128"/>
                <a:ea typeface="UD デジタル 教科書体 NP-R" panose="02020400000000000000" pitchFamily="18" charset="-128"/>
              </a:rPr>
              <a:t>薬局機能情報提供</a:t>
            </a:r>
            <a:endParaRPr lang="en-US" altLang="ja-JP" dirty="0">
              <a:solidFill>
                <a:schemeClr val="accent6"/>
              </a:solidFill>
              <a:latin typeface="UD デジタル 教科書体 NP-R" panose="02020400000000000000" pitchFamily="18" charset="-128"/>
              <a:ea typeface="UD デジタル 教科書体 NP-R" panose="02020400000000000000" pitchFamily="18" charset="-128"/>
            </a:endParaRPr>
          </a:p>
          <a:p>
            <a:r>
              <a:rPr lang="ja-JP" altLang="en-US" dirty="0">
                <a:solidFill>
                  <a:schemeClr val="accent6"/>
                </a:solidFill>
                <a:latin typeface="UD デジタル 教科書体 NP-R" panose="02020400000000000000" pitchFamily="18" charset="-128"/>
                <a:ea typeface="UD デジタル 教科書体 NP-R" panose="02020400000000000000" pitchFamily="18" charset="-128"/>
              </a:rPr>
              <a:t>　 制度</a:t>
            </a:r>
            <a:r>
              <a:rPr lang="ja-JP" altLang="en-US" dirty="0">
                <a:latin typeface="UD デジタル 教科書体 NP-R" panose="02020400000000000000" pitchFamily="18" charset="-128"/>
                <a:ea typeface="UD デジタル 教科書体 NP-R" panose="02020400000000000000" pitchFamily="18" charset="-128"/>
              </a:rPr>
              <a:t>をクリックしてください。</a:t>
            </a:r>
            <a:endParaRPr lang="en-US" altLang="ja-JP" dirty="0">
              <a:latin typeface="UD デジタル 教科書体 NP-R" panose="02020400000000000000" pitchFamily="18" charset="-128"/>
              <a:ea typeface="UD デジタル 教科書体 NP-R" panose="02020400000000000000" pitchFamily="18" charset="-128"/>
            </a:endParaRPr>
          </a:p>
        </p:txBody>
      </p:sp>
      <p:pic>
        <p:nvPicPr>
          <p:cNvPr id="5" name="図 4">
            <a:extLst>
              <a:ext uri="{FF2B5EF4-FFF2-40B4-BE49-F238E27FC236}">
                <a16:creationId xmlns:a16="http://schemas.microsoft.com/office/drawing/2014/main" id="{D9227143-8992-43F8-8E16-118F2AF6B90C}"/>
              </a:ext>
            </a:extLst>
          </p:cNvPr>
          <p:cNvPicPr>
            <a:picLocks noChangeAspect="1"/>
          </p:cNvPicPr>
          <p:nvPr/>
        </p:nvPicPr>
        <p:blipFill>
          <a:blip r:embed="rId2"/>
          <a:stretch>
            <a:fillRect/>
          </a:stretch>
        </p:blipFill>
        <p:spPr>
          <a:xfrm>
            <a:off x="126474" y="1154964"/>
            <a:ext cx="5140734" cy="4437400"/>
          </a:xfrm>
          <a:prstGeom prst="rect">
            <a:avLst/>
          </a:prstGeom>
        </p:spPr>
      </p:pic>
      <p:sp>
        <p:nvSpPr>
          <p:cNvPr id="11" name="テキスト ボックス 10">
            <a:extLst>
              <a:ext uri="{FF2B5EF4-FFF2-40B4-BE49-F238E27FC236}">
                <a16:creationId xmlns:a16="http://schemas.microsoft.com/office/drawing/2014/main" id="{CDD41E5A-15D2-4DB2-89E6-A5290745F0DF}"/>
              </a:ext>
            </a:extLst>
          </p:cNvPr>
          <p:cNvSpPr txBox="1"/>
          <p:nvPr/>
        </p:nvSpPr>
        <p:spPr>
          <a:xfrm>
            <a:off x="5492632" y="5486181"/>
            <a:ext cx="6167775" cy="646331"/>
          </a:xfrm>
          <a:prstGeom prst="rect">
            <a:avLst/>
          </a:prstGeom>
          <a:noFill/>
        </p:spPr>
        <p:txBody>
          <a:bodyPr wrap="square" anchor="ctr" anchorCtr="0">
            <a:spAutoFit/>
          </a:bodyPr>
          <a:lstStyle/>
          <a:p>
            <a:r>
              <a:rPr lang="ja-JP" altLang="en-US" dirty="0">
                <a:latin typeface="UD デジタル 教科書体 NP-R" panose="02020400000000000000" pitchFamily="18" charset="-128"/>
                <a:ea typeface="UD デジタル 教科書体 NP-R" panose="02020400000000000000" pitchFamily="18" charset="-128"/>
              </a:rPr>
              <a:t>▽ 報告画面から</a:t>
            </a:r>
            <a:r>
              <a:rPr lang="ja-JP" altLang="en-US" dirty="0">
                <a:solidFill>
                  <a:srgbClr val="0000FF"/>
                </a:solidFill>
                <a:latin typeface="UD デジタル 教科書体 NP-R" panose="02020400000000000000" pitchFamily="18" charset="-128"/>
                <a:ea typeface="UD デジタル 教科書体 NP-R" panose="02020400000000000000" pitchFamily="18" charset="-128"/>
              </a:rPr>
              <a:t>随時報告</a:t>
            </a:r>
            <a:r>
              <a:rPr lang="ja-JP" altLang="en-US" dirty="0">
                <a:latin typeface="UD デジタル 教科書体 NP-R" panose="02020400000000000000" pitchFamily="18" charset="-128"/>
                <a:ea typeface="UD デジタル 教科書体 NP-R" panose="02020400000000000000" pitchFamily="18" charset="-128"/>
              </a:rPr>
              <a:t>をクリックして、変更後の基本</a:t>
            </a:r>
            <a:endParaRPr lang="en-US" altLang="ja-JP" dirty="0">
              <a:latin typeface="UD デジタル 教科書体 NP-R" panose="02020400000000000000" pitchFamily="18" charset="-128"/>
              <a:ea typeface="UD デジタル 教科書体 NP-R" panose="02020400000000000000" pitchFamily="18" charset="-128"/>
            </a:endParaRPr>
          </a:p>
          <a:p>
            <a:r>
              <a:rPr lang="en-US" altLang="ja-JP" dirty="0">
                <a:latin typeface="UD デジタル 教科書体 NP-R" panose="02020400000000000000" pitchFamily="18" charset="-128"/>
                <a:ea typeface="UD デジタル 教科書体 NP-R" panose="02020400000000000000" pitchFamily="18" charset="-128"/>
              </a:rPr>
              <a:t>    </a:t>
            </a:r>
            <a:r>
              <a:rPr lang="ja-JP" altLang="en-US" dirty="0">
                <a:latin typeface="UD デジタル 教科書体 NP-R" panose="02020400000000000000" pitchFamily="18" charset="-128"/>
                <a:ea typeface="UD デジタル 教科書体 NP-R" panose="02020400000000000000" pitchFamily="18" charset="-128"/>
              </a:rPr>
              <a:t>情報の入力をしてください。</a:t>
            </a:r>
            <a:endParaRPr lang="en-US" altLang="ja-JP" dirty="0">
              <a:latin typeface="UD デジタル 教科書体 NP-R" panose="02020400000000000000" pitchFamily="18" charset="-128"/>
              <a:ea typeface="UD デジタル 教科書体 NP-R" panose="02020400000000000000" pitchFamily="18" charset="-128"/>
            </a:endParaRPr>
          </a:p>
        </p:txBody>
      </p:sp>
      <p:sp>
        <p:nvSpPr>
          <p:cNvPr id="12" name="テキスト ボックス 11">
            <a:extLst>
              <a:ext uri="{FF2B5EF4-FFF2-40B4-BE49-F238E27FC236}">
                <a16:creationId xmlns:a16="http://schemas.microsoft.com/office/drawing/2014/main" id="{E486532C-E83F-41E7-97CC-6405F325CEEA}"/>
              </a:ext>
            </a:extLst>
          </p:cNvPr>
          <p:cNvSpPr txBox="1"/>
          <p:nvPr/>
        </p:nvSpPr>
        <p:spPr>
          <a:xfrm>
            <a:off x="5492632" y="6011171"/>
            <a:ext cx="6612682" cy="646331"/>
          </a:xfrm>
          <a:prstGeom prst="rect">
            <a:avLst/>
          </a:prstGeom>
          <a:noFill/>
        </p:spPr>
        <p:txBody>
          <a:bodyPr wrap="square" anchor="ctr" anchorCtr="0">
            <a:spAutoFit/>
          </a:bodyPr>
          <a:lstStyle/>
          <a:p>
            <a:r>
              <a:rPr lang="en-US" altLang="ja-JP" dirty="0">
                <a:latin typeface="UD デジタル 教科書体 NP-R" panose="02020400000000000000" pitchFamily="18" charset="-128"/>
                <a:ea typeface="UD デジタル 教科書体 NP-R" panose="02020400000000000000" pitchFamily="18" charset="-128"/>
              </a:rPr>
              <a:t>※</a:t>
            </a:r>
            <a:r>
              <a:rPr lang="ja-JP" altLang="en-US" dirty="0">
                <a:latin typeface="UD デジタル 教科書体 NP-R" panose="02020400000000000000" pitchFamily="18" charset="-128"/>
                <a:ea typeface="UD デジタル 教科書体 NP-R" panose="02020400000000000000" pitchFamily="18" charset="-128"/>
              </a:rPr>
              <a:t>変更後の基本情報の入力が全て終わりましたら、</a:t>
            </a:r>
            <a:r>
              <a:rPr lang="ja-JP" altLang="en-US" dirty="0">
                <a:solidFill>
                  <a:srgbClr val="FF0000"/>
                </a:solidFill>
                <a:latin typeface="UD デジタル 教科書体 NP-R" panose="02020400000000000000" pitchFamily="18" charset="-128"/>
                <a:ea typeface="UD デジタル 教科書体 NP-R" panose="02020400000000000000" pitchFamily="18" charset="-128"/>
              </a:rPr>
              <a:t>薬務行政室</a:t>
            </a:r>
            <a:endParaRPr lang="en-US" altLang="ja-JP" dirty="0">
              <a:solidFill>
                <a:srgbClr val="FF0000"/>
              </a:solidFill>
              <a:latin typeface="UD デジタル 教科書体 NP-R" panose="02020400000000000000" pitchFamily="18" charset="-128"/>
              <a:ea typeface="UD デジタル 教科書体 NP-R" panose="02020400000000000000" pitchFamily="18" charset="-128"/>
            </a:endParaRPr>
          </a:p>
          <a:p>
            <a:r>
              <a:rPr lang="ja-JP" altLang="en-US" dirty="0">
                <a:solidFill>
                  <a:srgbClr val="FF0000"/>
                </a:solidFill>
                <a:latin typeface="UD デジタル 教科書体 NP-R" panose="02020400000000000000" pitchFamily="18" charset="-128"/>
                <a:ea typeface="UD デジタル 教科書体 NP-R" panose="02020400000000000000" pitchFamily="18" charset="-128"/>
              </a:rPr>
              <a:t>　に連絡してください。</a:t>
            </a:r>
            <a:r>
              <a:rPr lang="ja-JP" altLang="en-US" dirty="0">
                <a:latin typeface="UD デジタル 教科書体 NP-R" panose="02020400000000000000" pitchFamily="18" charset="-128"/>
                <a:ea typeface="UD デジタル 教科書体 NP-R" panose="02020400000000000000" pitchFamily="18" charset="-128"/>
              </a:rPr>
              <a:t>薬務行政室連絡先：</a:t>
            </a:r>
            <a:r>
              <a:rPr lang="en-US" altLang="ja-JP" dirty="0">
                <a:latin typeface="UD デジタル 教科書体 NP-R" panose="02020400000000000000" pitchFamily="18" charset="-128"/>
                <a:ea typeface="UD デジタル 教科書体 NP-R" panose="02020400000000000000" pitchFamily="18" charset="-128"/>
              </a:rPr>
              <a:t>095-895-2469</a:t>
            </a:r>
          </a:p>
        </p:txBody>
      </p:sp>
      <p:pic>
        <p:nvPicPr>
          <p:cNvPr id="4" name="図 3">
            <a:extLst>
              <a:ext uri="{FF2B5EF4-FFF2-40B4-BE49-F238E27FC236}">
                <a16:creationId xmlns:a16="http://schemas.microsoft.com/office/drawing/2014/main" id="{BD04796E-E71F-420A-BB7B-002CD9225CFF}"/>
              </a:ext>
            </a:extLst>
          </p:cNvPr>
          <p:cNvPicPr>
            <a:picLocks noChangeAspect="1"/>
          </p:cNvPicPr>
          <p:nvPr/>
        </p:nvPicPr>
        <p:blipFill>
          <a:blip r:embed="rId3"/>
          <a:stretch>
            <a:fillRect/>
          </a:stretch>
        </p:blipFill>
        <p:spPr>
          <a:xfrm>
            <a:off x="5327047" y="1176492"/>
            <a:ext cx="6377343" cy="4339823"/>
          </a:xfrm>
          <a:prstGeom prst="rect">
            <a:avLst/>
          </a:prstGeom>
        </p:spPr>
      </p:pic>
      <p:sp>
        <p:nvSpPr>
          <p:cNvPr id="10" name="タイトル 1">
            <a:extLst>
              <a:ext uri="{FF2B5EF4-FFF2-40B4-BE49-F238E27FC236}">
                <a16:creationId xmlns:a16="http://schemas.microsoft.com/office/drawing/2014/main" id="{DF65F77E-219B-4D9C-8CB0-5F80459F5E3A}"/>
              </a:ext>
            </a:extLst>
          </p:cNvPr>
          <p:cNvSpPr txBox="1">
            <a:spLocks/>
          </p:cNvSpPr>
          <p:nvPr/>
        </p:nvSpPr>
        <p:spPr>
          <a:xfrm>
            <a:off x="0" y="-1"/>
            <a:ext cx="12192000" cy="1106723"/>
          </a:xfrm>
          <a:prstGeom prst="rect">
            <a:avLst/>
          </a:prstGeom>
          <a:solidFill>
            <a:srgbClr val="00B0F0"/>
          </a:solidFill>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3200" dirty="0">
                <a:latin typeface="UD デジタル 教科書体 NP-R" panose="02020400000000000000" pitchFamily="18" charset="-128"/>
                <a:ea typeface="UD デジタル 教科書体 NP-R" panose="02020400000000000000" pitchFamily="18" charset="-128"/>
              </a:rPr>
              <a:t>５．随時報告</a:t>
            </a:r>
          </a:p>
        </p:txBody>
      </p:sp>
    </p:spTree>
    <p:extLst>
      <p:ext uri="{BB962C8B-B14F-4D97-AF65-F5344CB8AC3E}">
        <p14:creationId xmlns:p14="http://schemas.microsoft.com/office/powerpoint/2010/main" val="25099936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EA646DEF-7057-47ED-ACDF-283705E43143}"/>
              </a:ext>
            </a:extLst>
          </p:cNvPr>
          <p:cNvSpPr txBox="1"/>
          <p:nvPr/>
        </p:nvSpPr>
        <p:spPr>
          <a:xfrm>
            <a:off x="0" y="1295148"/>
            <a:ext cx="12192000" cy="954107"/>
          </a:xfrm>
          <a:prstGeom prst="rect">
            <a:avLst/>
          </a:prstGeom>
          <a:noFill/>
        </p:spPr>
        <p:txBody>
          <a:bodyPr wrap="square">
            <a:spAutoFit/>
          </a:bodyPr>
          <a:lstStyle/>
          <a:p>
            <a:r>
              <a:rPr lang="ja-JP" altLang="en-US" sz="2800" dirty="0">
                <a:latin typeface="UD デジタル 教科書体 NP-R" panose="02020400000000000000" pitchFamily="18" charset="-128"/>
                <a:ea typeface="UD デジタル 教科書体 NP-R" panose="02020400000000000000" pitchFamily="18" charset="-128"/>
              </a:rPr>
              <a:t>▶ 毎年</a:t>
            </a:r>
            <a:r>
              <a:rPr lang="en-US" altLang="ja-JP" sz="2800" dirty="0">
                <a:latin typeface="UD デジタル 教科書体 NP-R" panose="02020400000000000000" pitchFamily="18" charset="-128"/>
                <a:ea typeface="UD デジタル 教科書体 NP-R" panose="02020400000000000000" pitchFamily="18" charset="-128"/>
              </a:rPr>
              <a:t>3</a:t>
            </a:r>
            <a:r>
              <a:rPr lang="ja-JP" altLang="en-US" sz="2800" dirty="0">
                <a:latin typeface="UD デジタル 教科書体 NP-R" panose="02020400000000000000" pitchFamily="18" charset="-128"/>
                <a:ea typeface="UD デジタル 教科書体 NP-R" panose="02020400000000000000" pitchFamily="18" charset="-128"/>
              </a:rPr>
              <a:t>月</a:t>
            </a:r>
            <a:r>
              <a:rPr lang="en-US" altLang="ja-JP" sz="2800" dirty="0">
                <a:latin typeface="UD デジタル 教科書体 NP-R" panose="02020400000000000000" pitchFamily="18" charset="-128"/>
                <a:ea typeface="UD デジタル 教科書体 NP-R" panose="02020400000000000000" pitchFamily="18" charset="-128"/>
              </a:rPr>
              <a:t>31</a:t>
            </a:r>
            <a:r>
              <a:rPr lang="ja-JP" altLang="en-US" sz="2800" dirty="0">
                <a:latin typeface="UD デジタル 教科書体 NP-R" panose="02020400000000000000" pitchFamily="18" charset="-128"/>
                <a:ea typeface="UD デジタル 教科書体 NP-R" panose="02020400000000000000" pitchFamily="18" charset="-128"/>
              </a:rPr>
              <a:t>日までに、前年の</a:t>
            </a:r>
            <a:r>
              <a:rPr lang="en-US" altLang="ja-JP" sz="2800" dirty="0">
                <a:latin typeface="UD デジタル 教科書体 NP-R" panose="02020400000000000000" pitchFamily="18" charset="-128"/>
                <a:ea typeface="UD デジタル 教科書体 NP-R" panose="02020400000000000000" pitchFamily="18" charset="-128"/>
              </a:rPr>
              <a:t>12</a:t>
            </a:r>
            <a:r>
              <a:rPr lang="ja-JP" altLang="en-US" sz="2800" dirty="0">
                <a:latin typeface="UD デジタル 教科書体 NP-R" panose="02020400000000000000" pitchFamily="18" charset="-128"/>
                <a:ea typeface="UD デジタル 教科書体 NP-R" panose="02020400000000000000" pitchFamily="18" charset="-128"/>
              </a:rPr>
              <a:t>月</a:t>
            </a:r>
            <a:r>
              <a:rPr lang="en-US" altLang="ja-JP" sz="2800" dirty="0">
                <a:latin typeface="UD デジタル 教科書体 NP-R" panose="02020400000000000000" pitchFamily="18" charset="-128"/>
                <a:ea typeface="UD デジタル 教科書体 NP-R" panose="02020400000000000000" pitchFamily="18" charset="-128"/>
              </a:rPr>
              <a:t>31</a:t>
            </a:r>
            <a:r>
              <a:rPr lang="ja-JP" altLang="en-US" sz="2800" dirty="0">
                <a:latin typeface="UD デジタル 教科書体 NP-R" panose="02020400000000000000" pitchFamily="18" charset="-128"/>
                <a:ea typeface="UD デジタル 教科書体 NP-R" panose="02020400000000000000" pitchFamily="18" charset="-128"/>
              </a:rPr>
              <a:t>日時点での状況について報告して　　</a:t>
            </a:r>
            <a:endParaRPr lang="en-US" altLang="ja-JP" sz="2800" dirty="0">
              <a:latin typeface="UD デジタル 教科書体 NP-R" panose="02020400000000000000" pitchFamily="18" charset="-128"/>
              <a:ea typeface="UD デジタル 教科書体 NP-R" panose="02020400000000000000" pitchFamily="18" charset="-128"/>
            </a:endParaRPr>
          </a:p>
          <a:p>
            <a:r>
              <a:rPr lang="ja-JP" altLang="en-US" sz="2800" dirty="0">
                <a:latin typeface="UD デジタル 教科書体 NP-R" panose="02020400000000000000" pitchFamily="18" charset="-128"/>
                <a:ea typeface="UD デジタル 教科書体 NP-R" panose="02020400000000000000" pitchFamily="18" charset="-128"/>
              </a:rPr>
              <a:t>　ください。（報告の案内については、薬務行政室から連絡があります） </a:t>
            </a:r>
          </a:p>
        </p:txBody>
      </p:sp>
      <p:sp>
        <p:nvSpPr>
          <p:cNvPr id="5" name="テキスト ボックス 4">
            <a:extLst>
              <a:ext uri="{FF2B5EF4-FFF2-40B4-BE49-F238E27FC236}">
                <a16:creationId xmlns:a16="http://schemas.microsoft.com/office/drawing/2014/main" id="{EE02AB47-0602-4A86-8F73-C1200C37981F}"/>
              </a:ext>
            </a:extLst>
          </p:cNvPr>
          <p:cNvSpPr txBox="1"/>
          <p:nvPr/>
        </p:nvSpPr>
        <p:spPr>
          <a:xfrm>
            <a:off x="4300694" y="2704588"/>
            <a:ext cx="7625901" cy="646331"/>
          </a:xfrm>
          <a:prstGeom prst="rect">
            <a:avLst/>
          </a:prstGeom>
          <a:noFill/>
        </p:spPr>
        <p:txBody>
          <a:bodyPr wrap="square" anchor="ctr" anchorCtr="0">
            <a:spAutoFit/>
          </a:bodyPr>
          <a:lstStyle/>
          <a:p>
            <a:r>
              <a:rPr lang="ja-JP" altLang="en-US" dirty="0">
                <a:latin typeface="UD デジタル 教科書体 NP-R" panose="02020400000000000000" pitchFamily="18" charset="-128"/>
                <a:ea typeface="UD デジタル 教科書体 NP-R" panose="02020400000000000000" pitchFamily="18" charset="-128"/>
              </a:rPr>
              <a:t>▽ 下記の</a:t>
            </a:r>
            <a:r>
              <a:rPr lang="en-US" altLang="ja-JP" dirty="0">
                <a:latin typeface="UD デジタル 教科書体 NP-R" panose="02020400000000000000" pitchFamily="18" charset="-128"/>
                <a:ea typeface="UD デジタル 教科書体 NP-R" panose="02020400000000000000" pitchFamily="18" charset="-128"/>
              </a:rPr>
              <a:t>URL</a:t>
            </a:r>
            <a:r>
              <a:rPr lang="ja-JP" altLang="en-US" dirty="0">
                <a:latin typeface="UD デジタル 教科書体 NP-R" panose="02020400000000000000" pitchFamily="18" charset="-128"/>
                <a:ea typeface="UD デジタル 教科書体 NP-R" panose="02020400000000000000" pitchFamily="18" charset="-128"/>
              </a:rPr>
              <a:t>からログイン</a:t>
            </a:r>
            <a:r>
              <a:rPr lang="en-US" altLang="ja-JP" dirty="0">
                <a:latin typeface="UD デジタル 教科書体 NP-R" panose="02020400000000000000" pitchFamily="18" charset="-128"/>
                <a:ea typeface="UD デジタル 教科書体 NP-R" panose="02020400000000000000" pitchFamily="18" charset="-128"/>
              </a:rPr>
              <a:t>ID</a:t>
            </a:r>
            <a:r>
              <a:rPr lang="ja-JP" altLang="en-US" dirty="0">
                <a:latin typeface="UD デジタル 教科書体 NP-R" panose="02020400000000000000" pitchFamily="18" charset="-128"/>
                <a:ea typeface="UD デジタル 教科書体 NP-R" panose="02020400000000000000" pitchFamily="18" charset="-128"/>
              </a:rPr>
              <a:t>（ユーザー名）と設定したパスワードを</a:t>
            </a:r>
            <a:endParaRPr lang="en-US" altLang="ja-JP" dirty="0">
              <a:latin typeface="UD デジタル 教科書体 NP-R" panose="02020400000000000000" pitchFamily="18" charset="-128"/>
              <a:ea typeface="UD デジタル 教科書体 NP-R" panose="02020400000000000000" pitchFamily="18" charset="-128"/>
            </a:endParaRPr>
          </a:p>
          <a:p>
            <a:r>
              <a:rPr lang="ja-JP" altLang="en-US" dirty="0">
                <a:latin typeface="UD デジタル 教科書体 NP-R" panose="02020400000000000000" pitchFamily="18" charset="-128"/>
                <a:ea typeface="UD デジタル 教科書体 NP-R" panose="02020400000000000000" pitchFamily="18" charset="-128"/>
              </a:rPr>
              <a:t>　 使って、「</a:t>
            </a:r>
            <a:r>
              <a:rPr lang="en-US" altLang="ja-JP" dirty="0">
                <a:latin typeface="UD デジタル 教科書体 NP-R" panose="02020400000000000000" pitchFamily="18" charset="-128"/>
                <a:ea typeface="UD デジタル 教科書体 NP-R" panose="02020400000000000000" pitchFamily="18" charset="-128"/>
              </a:rPr>
              <a:t>G-MIS</a:t>
            </a:r>
            <a:r>
              <a:rPr lang="ja-JP" altLang="en-US" dirty="0">
                <a:latin typeface="UD デジタル 教科書体 NP-R" panose="02020400000000000000" pitchFamily="18" charset="-128"/>
                <a:ea typeface="UD デジタル 教科書体 NP-R" panose="02020400000000000000" pitchFamily="18" charset="-128"/>
              </a:rPr>
              <a:t>」にログインしてください。</a:t>
            </a:r>
            <a:endParaRPr lang="en-US" altLang="ja-JP" dirty="0">
              <a:latin typeface="UD デジタル 教科書体 NP-R" panose="02020400000000000000" pitchFamily="18" charset="-128"/>
              <a:ea typeface="UD デジタル 教科書体 NP-R" panose="02020400000000000000" pitchFamily="18" charset="-128"/>
            </a:endParaRPr>
          </a:p>
        </p:txBody>
      </p:sp>
      <p:pic>
        <p:nvPicPr>
          <p:cNvPr id="6" name="図 5">
            <a:extLst>
              <a:ext uri="{FF2B5EF4-FFF2-40B4-BE49-F238E27FC236}">
                <a16:creationId xmlns:a16="http://schemas.microsoft.com/office/drawing/2014/main" id="{71D487E2-32DD-4CDC-8B7B-BB3A26D360FE}"/>
              </a:ext>
            </a:extLst>
          </p:cNvPr>
          <p:cNvPicPr>
            <a:picLocks noChangeAspect="1"/>
          </p:cNvPicPr>
          <p:nvPr/>
        </p:nvPicPr>
        <p:blipFill rotWithShape="1">
          <a:blip r:embed="rId2"/>
          <a:srcRect t="1936" b="51630"/>
          <a:stretch/>
        </p:blipFill>
        <p:spPr>
          <a:xfrm>
            <a:off x="488888" y="2591482"/>
            <a:ext cx="3501070" cy="2346156"/>
          </a:xfrm>
          <a:prstGeom prst="rect">
            <a:avLst/>
          </a:prstGeom>
        </p:spPr>
      </p:pic>
      <p:sp>
        <p:nvSpPr>
          <p:cNvPr id="7" name="テキスト ボックス 6">
            <a:extLst>
              <a:ext uri="{FF2B5EF4-FFF2-40B4-BE49-F238E27FC236}">
                <a16:creationId xmlns:a16="http://schemas.microsoft.com/office/drawing/2014/main" id="{3CBEF474-AAE6-4861-8F56-F88C5CC0B05B}"/>
              </a:ext>
            </a:extLst>
          </p:cNvPr>
          <p:cNvSpPr txBox="1"/>
          <p:nvPr/>
        </p:nvSpPr>
        <p:spPr>
          <a:xfrm>
            <a:off x="4426529" y="3579894"/>
            <a:ext cx="6157518" cy="369332"/>
          </a:xfrm>
          <a:prstGeom prst="rect">
            <a:avLst/>
          </a:prstGeom>
          <a:noFill/>
        </p:spPr>
        <p:txBody>
          <a:bodyPr wrap="square">
            <a:spAutoFit/>
          </a:bodyPr>
          <a:lstStyle/>
          <a:p>
            <a:r>
              <a:rPr lang="en-US" altLang="ja-JP" dirty="0">
                <a:hlinkClick r:id="rId3"/>
              </a:rPr>
              <a:t>https://www.med-login.mhlw.go.jp/s/login/</a:t>
            </a:r>
            <a:endParaRPr lang="ja-JP" altLang="en-US" dirty="0"/>
          </a:p>
        </p:txBody>
      </p:sp>
      <p:sp>
        <p:nvSpPr>
          <p:cNvPr id="9" name="タイトル 1">
            <a:extLst>
              <a:ext uri="{FF2B5EF4-FFF2-40B4-BE49-F238E27FC236}">
                <a16:creationId xmlns:a16="http://schemas.microsoft.com/office/drawing/2014/main" id="{BDE008D5-F765-4064-B95C-880DF32652CB}"/>
              </a:ext>
            </a:extLst>
          </p:cNvPr>
          <p:cNvSpPr txBox="1">
            <a:spLocks/>
          </p:cNvSpPr>
          <p:nvPr/>
        </p:nvSpPr>
        <p:spPr>
          <a:xfrm>
            <a:off x="0" y="-1"/>
            <a:ext cx="12192000" cy="1106723"/>
          </a:xfrm>
          <a:prstGeom prst="rect">
            <a:avLst/>
          </a:prstGeom>
          <a:solidFill>
            <a:srgbClr val="00B0F0"/>
          </a:solidFill>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3200" dirty="0">
                <a:latin typeface="UD デジタル 教科書体 NP-R" panose="02020400000000000000" pitchFamily="18" charset="-128"/>
                <a:ea typeface="UD デジタル 教科書体 NP-R" panose="02020400000000000000" pitchFamily="18" charset="-128"/>
              </a:rPr>
              <a:t>６．定期報告</a:t>
            </a:r>
          </a:p>
        </p:txBody>
      </p:sp>
    </p:spTree>
    <p:extLst>
      <p:ext uri="{BB962C8B-B14F-4D97-AF65-F5344CB8AC3E}">
        <p14:creationId xmlns:p14="http://schemas.microsoft.com/office/powerpoint/2010/main" val="39228431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テキスト ボックス 20">
            <a:extLst>
              <a:ext uri="{FF2B5EF4-FFF2-40B4-BE49-F238E27FC236}">
                <a16:creationId xmlns:a16="http://schemas.microsoft.com/office/drawing/2014/main" id="{1134A670-F044-4266-AB9A-7A0E46F7A0EF}"/>
              </a:ext>
            </a:extLst>
          </p:cNvPr>
          <p:cNvSpPr txBox="1"/>
          <p:nvPr/>
        </p:nvSpPr>
        <p:spPr>
          <a:xfrm>
            <a:off x="351899" y="5960265"/>
            <a:ext cx="4689884" cy="646331"/>
          </a:xfrm>
          <a:prstGeom prst="rect">
            <a:avLst/>
          </a:prstGeom>
          <a:noFill/>
        </p:spPr>
        <p:txBody>
          <a:bodyPr wrap="square" anchor="ctr" anchorCtr="0">
            <a:spAutoFit/>
          </a:bodyPr>
          <a:lstStyle/>
          <a:p>
            <a:r>
              <a:rPr lang="ja-JP" altLang="en-US" dirty="0">
                <a:latin typeface="UD デジタル 教科書体 NP-R" panose="02020400000000000000" pitchFamily="18" charset="-128"/>
                <a:ea typeface="UD デジタル 教科書体 NP-R" panose="02020400000000000000" pitchFamily="18" charset="-128"/>
              </a:rPr>
              <a:t>▽ </a:t>
            </a:r>
            <a:r>
              <a:rPr lang="en-US" altLang="ja-JP" dirty="0">
                <a:latin typeface="UD デジタル 教科書体 NP-R" panose="02020400000000000000" pitchFamily="18" charset="-128"/>
                <a:ea typeface="UD デジタル 教科書体 NP-R" panose="02020400000000000000" pitchFamily="18" charset="-128"/>
              </a:rPr>
              <a:t>G-MIS</a:t>
            </a:r>
            <a:r>
              <a:rPr lang="ja-JP" altLang="en-US" dirty="0">
                <a:latin typeface="UD デジタル 教科書体 NP-R" panose="02020400000000000000" pitchFamily="18" charset="-128"/>
                <a:ea typeface="UD デジタル 教科書体 NP-R" panose="02020400000000000000" pitchFamily="18" charset="-128"/>
              </a:rPr>
              <a:t>ホーム画面から</a:t>
            </a:r>
            <a:r>
              <a:rPr lang="ja-JP" altLang="en-US" dirty="0">
                <a:solidFill>
                  <a:schemeClr val="accent6"/>
                </a:solidFill>
                <a:latin typeface="UD デジタル 教科書体 NP-R" panose="02020400000000000000" pitchFamily="18" charset="-128"/>
                <a:ea typeface="UD デジタル 教科書体 NP-R" panose="02020400000000000000" pitchFamily="18" charset="-128"/>
              </a:rPr>
              <a:t>薬局機能情報提供</a:t>
            </a:r>
            <a:endParaRPr lang="en-US" altLang="ja-JP" dirty="0">
              <a:solidFill>
                <a:schemeClr val="accent6"/>
              </a:solidFill>
              <a:latin typeface="UD デジタル 教科書体 NP-R" panose="02020400000000000000" pitchFamily="18" charset="-128"/>
              <a:ea typeface="UD デジタル 教科書体 NP-R" panose="02020400000000000000" pitchFamily="18" charset="-128"/>
            </a:endParaRPr>
          </a:p>
          <a:p>
            <a:r>
              <a:rPr lang="ja-JP" altLang="en-US" dirty="0">
                <a:solidFill>
                  <a:schemeClr val="accent6"/>
                </a:solidFill>
                <a:latin typeface="UD デジタル 教科書体 NP-R" panose="02020400000000000000" pitchFamily="18" charset="-128"/>
                <a:ea typeface="UD デジタル 教科書体 NP-R" panose="02020400000000000000" pitchFamily="18" charset="-128"/>
              </a:rPr>
              <a:t>　 制度</a:t>
            </a:r>
            <a:r>
              <a:rPr lang="ja-JP" altLang="en-US" dirty="0">
                <a:latin typeface="UD デジタル 教科書体 NP-R" panose="02020400000000000000" pitchFamily="18" charset="-128"/>
                <a:ea typeface="UD デジタル 教科書体 NP-R" panose="02020400000000000000" pitchFamily="18" charset="-128"/>
              </a:rPr>
              <a:t>をクリックしてください。</a:t>
            </a:r>
            <a:endParaRPr lang="en-US" altLang="ja-JP" dirty="0">
              <a:latin typeface="UD デジタル 教科書体 NP-R" panose="02020400000000000000" pitchFamily="18" charset="-128"/>
              <a:ea typeface="UD デジタル 教科書体 NP-R" panose="02020400000000000000" pitchFamily="18" charset="-128"/>
            </a:endParaRPr>
          </a:p>
        </p:txBody>
      </p:sp>
      <p:pic>
        <p:nvPicPr>
          <p:cNvPr id="5" name="図 4">
            <a:extLst>
              <a:ext uri="{FF2B5EF4-FFF2-40B4-BE49-F238E27FC236}">
                <a16:creationId xmlns:a16="http://schemas.microsoft.com/office/drawing/2014/main" id="{D9227143-8992-43F8-8E16-118F2AF6B90C}"/>
              </a:ext>
            </a:extLst>
          </p:cNvPr>
          <p:cNvPicPr>
            <a:picLocks noChangeAspect="1"/>
          </p:cNvPicPr>
          <p:nvPr/>
        </p:nvPicPr>
        <p:blipFill>
          <a:blip r:embed="rId2"/>
          <a:stretch>
            <a:fillRect/>
          </a:stretch>
        </p:blipFill>
        <p:spPr>
          <a:xfrm>
            <a:off x="126474" y="1455753"/>
            <a:ext cx="5140734" cy="4437400"/>
          </a:xfrm>
          <a:prstGeom prst="rect">
            <a:avLst/>
          </a:prstGeom>
        </p:spPr>
      </p:pic>
      <p:sp>
        <p:nvSpPr>
          <p:cNvPr id="11" name="テキスト ボックス 10">
            <a:extLst>
              <a:ext uri="{FF2B5EF4-FFF2-40B4-BE49-F238E27FC236}">
                <a16:creationId xmlns:a16="http://schemas.microsoft.com/office/drawing/2014/main" id="{CDD41E5A-15D2-4DB2-89E6-A5290745F0DF}"/>
              </a:ext>
            </a:extLst>
          </p:cNvPr>
          <p:cNvSpPr txBox="1"/>
          <p:nvPr/>
        </p:nvSpPr>
        <p:spPr>
          <a:xfrm>
            <a:off x="5267208" y="5906350"/>
            <a:ext cx="6612682" cy="646331"/>
          </a:xfrm>
          <a:prstGeom prst="rect">
            <a:avLst/>
          </a:prstGeom>
          <a:noFill/>
        </p:spPr>
        <p:txBody>
          <a:bodyPr wrap="square" anchor="ctr" anchorCtr="0">
            <a:spAutoFit/>
          </a:bodyPr>
          <a:lstStyle/>
          <a:p>
            <a:r>
              <a:rPr lang="ja-JP" altLang="en-US" dirty="0">
                <a:latin typeface="UD デジタル 教科書体 NP-R" panose="02020400000000000000" pitchFamily="18" charset="-128"/>
                <a:ea typeface="UD デジタル 教科書体 NP-R" panose="02020400000000000000" pitchFamily="18" charset="-128"/>
              </a:rPr>
              <a:t>▽ 報告画面から</a:t>
            </a:r>
            <a:r>
              <a:rPr lang="ja-JP" altLang="en-US" dirty="0">
                <a:solidFill>
                  <a:srgbClr val="0000FF"/>
                </a:solidFill>
                <a:latin typeface="UD デジタル 教科書体 NP-R" panose="02020400000000000000" pitchFamily="18" charset="-128"/>
                <a:ea typeface="UD デジタル 教科書体 NP-R" panose="02020400000000000000" pitchFamily="18" charset="-128"/>
              </a:rPr>
              <a:t>定期報告</a:t>
            </a:r>
            <a:r>
              <a:rPr lang="ja-JP" altLang="en-US" dirty="0">
                <a:latin typeface="UD デジタル 教科書体 NP-R" panose="02020400000000000000" pitchFamily="18" charset="-128"/>
                <a:ea typeface="UD デジタル 教科書体 NP-R" panose="02020400000000000000" pitchFamily="18" charset="-128"/>
              </a:rPr>
              <a:t>をクリックして、前年</a:t>
            </a:r>
            <a:r>
              <a:rPr lang="en-US" altLang="ja-JP" dirty="0">
                <a:latin typeface="UD デジタル 教科書体 NP-R" panose="02020400000000000000" pitchFamily="18" charset="-128"/>
                <a:ea typeface="UD デジタル 教科書体 NP-R" panose="02020400000000000000" pitchFamily="18" charset="-128"/>
              </a:rPr>
              <a:t>12</a:t>
            </a:r>
            <a:r>
              <a:rPr lang="ja-JP" altLang="en-US" dirty="0">
                <a:latin typeface="UD デジタル 教科書体 NP-R" panose="02020400000000000000" pitchFamily="18" charset="-128"/>
                <a:ea typeface="UD デジタル 教科書体 NP-R" panose="02020400000000000000" pitchFamily="18" charset="-128"/>
              </a:rPr>
              <a:t>月</a:t>
            </a:r>
            <a:r>
              <a:rPr lang="en-US" altLang="ja-JP" dirty="0">
                <a:latin typeface="UD デジタル 教科書体 NP-R" panose="02020400000000000000" pitchFamily="18" charset="-128"/>
                <a:ea typeface="UD デジタル 教科書体 NP-R" panose="02020400000000000000" pitchFamily="18" charset="-128"/>
              </a:rPr>
              <a:t>31</a:t>
            </a:r>
            <a:r>
              <a:rPr lang="ja-JP" altLang="en-US" dirty="0">
                <a:latin typeface="UD デジタル 教科書体 NP-R" panose="02020400000000000000" pitchFamily="18" charset="-128"/>
                <a:ea typeface="UD デジタル 教科書体 NP-R" panose="02020400000000000000" pitchFamily="18" charset="-128"/>
              </a:rPr>
              <a:t>日時点</a:t>
            </a:r>
            <a:endParaRPr lang="en-US" altLang="ja-JP" dirty="0">
              <a:latin typeface="UD デジタル 教科書体 NP-R" panose="02020400000000000000" pitchFamily="18" charset="-128"/>
              <a:ea typeface="UD デジタル 教科書体 NP-R" panose="02020400000000000000" pitchFamily="18" charset="-128"/>
            </a:endParaRPr>
          </a:p>
          <a:p>
            <a:r>
              <a:rPr lang="ja-JP" altLang="en-US" dirty="0">
                <a:latin typeface="UD デジタル 教科書体 NP-R" panose="02020400000000000000" pitchFamily="18" charset="-128"/>
                <a:ea typeface="UD デジタル 教科書体 NP-R" panose="02020400000000000000" pitchFamily="18" charset="-128"/>
              </a:rPr>
              <a:t>　 の状況について入力してください。</a:t>
            </a:r>
            <a:endParaRPr lang="en-US" altLang="ja-JP" dirty="0">
              <a:latin typeface="UD デジタル 教科書体 NP-R" panose="02020400000000000000" pitchFamily="18" charset="-128"/>
              <a:ea typeface="UD デジタル 教科書体 NP-R" panose="02020400000000000000" pitchFamily="18" charset="-128"/>
            </a:endParaRPr>
          </a:p>
        </p:txBody>
      </p:sp>
      <p:pic>
        <p:nvPicPr>
          <p:cNvPr id="6" name="図 5">
            <a:extLst>
              <a:ext uri="{FF2B5EF4-FFF2-40B4-BE49-F238E27FC236}">
                <a16:creationId xmlns:a16="http://schemas.microsoft.com/office/drawing/2014/main" id="{799952AA-884D-4E45-BC1C-30B5640B7971}"/>
              </a:ext>
            </a:extLst>
          </p:cNvPr>
          <p:cNvPicPr>
            <a:picLocks noChangeAspect="1"/>
          </p:cNvPicPr>
          <p:nvPr/>
        </p:nvPicPr>
        <p:blipFill>
          <a:blip r:embed="rId3"/>
          <a:stretch>
            <a:fillRect/>
          </a:stretch>
        </p:blipFill>
        <p:spPr>
          <a:xfrm>
            <a:off x="5343826" y="1523195"/>
            <a:ext cx="6123924" cy="4140939"/>
          </a:xfrm>
          <a:prstGeom prst="rect">
            <a:avLst/>
          </a:prstGeom>
        </p:spPr>
      </p:pic>
      <p:sp>
        <p:nvSpPr>
          <p:cNvPr id="9" name="タイトル 1">
            <a:extLst>
              <a:ext uri="{FF2B5EF4-FFF2-40B4-BE49-F238E27FC236}">
                <a16:creationId xmlns:a16="http://schemas.microsoft.com/office/drawing/2014/main" id="{45159CC1-4DAB-4A10-9547-1BF1E359D978}"/>
              </a:ext>
            </a:extLst>
          </p:cNvPr>
          <p:cNvSpPr txBox="1">
            <a:spLocks/>
          </p:cNvSpPr>
          <p:nvPr/>
        </p:nvSpPr>
        <p:spPr>
          <a:xfrm>
            <a:off x="0" y="-1"/>
            <a:ext cx="12192000" cy="1106723"/>
          </a:xfrm>
          <a:prstGeom prst="rect">
            <a:avLst/>
          </a:prstGeom>
          <a:solidFill>
            <a:srgbClr val="00B0F0"/>
          </a:solidFill>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3200" dirty="0">
                <a:latin typeface="UD デジタル 教科書体 NP-R" panose="02020400000000000000" pitchFamily="18" charset="-128"/>
                <a:ea typeface="UD デジタル 教科書体 NP-R" panose="02020400000000000000" pitchFamily="18" charset="-128"/>
              </a:rPr>
              <a:t>６．定期報告</a:t>
            </a:r>
          </a:p>
        </p:txBody>
      </p:sp>
    </p:spTree>
    <p:extLst>
      <p:ext uri="{BB962C8B-B14F-4D97-AF65-F5344CB8AC3E}">
        <p14:creationId xmlns:p14="http://schemas.microsoft.com/office/powerpoint/2010/main" val="23421331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テキスト ボックス 20">
            <a:extLst>
              <a:ext uri="{FF2B5EF4-FFF2-40B4-BE49-F238E27FC236}">
                <a16:creationId xmlns:a16="http://schemas.microsoft.com/office/drawing/2014/main" id="{1134A670-F044-4266-AB9A-7A0E46F7A0EF}"/>
              </a:ext>
            </a:extLst>
          </p:cNvPr>
          <p:cNvSpPr txBox="1"/>
          <p:nvPr/>
        </p:nvSpPr>
        <p:spPr>
          <a:xfrm>
            <a:off x="309953" y="1372098"/>
            <a:ext cx="11501745" cy="1077218"/>
          </a:xfrm>
          <a:prstGeom prst="rect">
            <a:avLst/>
          </a:prstGeom>
          <a:noFill/>
        </p:spPr>
        <p:txBody>
          <a:bodyPr wrap="square" anchor="ctr" anchorCtr="0">
            <a:spAutoFit/>
          </a:bodyPr>
          <a:lstStyle/>
          <a:p>
            <a:r>
              <a:rPr lang="ja-JP" altLang="en-US" sz="3200" dirty="0">
                <a:latin typeface="UD デジタル 教科書体 NP-R" panose="02020400000000000000" pitchFamily="18" charset="-128"/>
                <a:ea typeface="UD デジタル 教科書体 NP-R" panose="02020400000000000000" pitchFamily="18" charset="-128"/>
              </a:rPr>
              <a:t>▶ 長崎県ホームページに操作マニュアルを掲載しています</a:t>
            </a:r>
            <a:endParaRPr lang="en-US" altLang="ja-JP" sz="3200" dirty="0">
              <a:latin typeface="UD デジタル 教科書体 NP-R" panose="02020400000000000000" pitchFamily="18" charset="-128"/>
              <a:ea typeface="UD デジタル 教科書体 NP-R" panose="02020400000000000000" pitchFamily="18" charset="-128"/>
            </a:endParaRPr>
          </a:p>
          <a:p>
            <a:r>
              <a:rPr lang="ja-JP" altLang="en-US" sz="3200" dirty="0">
                <a:latin typeface="UD デジタル 教科書体 NP-R" panose="02020400000000000000" pitchFamily="18" charset="-128"/>
                <a:ea typeface="UD デジタル 教科書体 NP-R" panose="02020400000000000000" pitchFamily="18" charset="-128"/>
              </a:rPr>
              <a:t>　 ので、ご確認ください。</a:t>
            </a:r>
            <a:endParaRPr lang="en-US" altLang="ja-JP" sz="3200" dirty="0">
              <a:latin typeface="UD デジタル 教科書体 NP-R" panose="02020400000000000000" pitchFamily="18" charset="-128"/>
              <a:ea typeface="UD デジタル 教科書体 NP-R" panose="02020400000000000000" pitchFamily="18" charset="-128"/>
            </a:endParaRPr>
          </a:p>
        </p:txBody>
      </p:sp>
      <p:sp>
        <p:nvSpPr>
          <p:cNvPr id="7" name="テキスト ボックス 6">
            <a:extLst>
              <a:ext uri="{FF2B5EF4-FFF2-40B4-BE49-F238E27FC236}">
                <a16:creationId xmlns:a16="http://schemas.microsoft.com/office/drawing/2014/main" id="{48D797C7-C8A7-4E2A-9A02-9AE3CA872015}"/>
              </a:ext>
            </a:extLst>
          </p:cNvPr>
          <p:cNvSpPr txBox="1"/>
          <p:nvPr/>
        </p:nvSpPr>
        <p:spPr>
          <a:xfrm>
            <a:off x="309953" y="3558677"/>
            <a:ext cx="11709853" cy="1077218"/>
          </a:xfrm>
          <a:prstGeom prst="rect">
            <a:avLst/>
          </a:prstGeom>
          <a:noFill/>
        </p:spPr>
        <p:txBody>
          <a:bodyPr wrap="square" anchor="ctr" anchorCtr="0">
            <a:spAutoFit/>
          </a:bodyPr>
          <a:lstStyle/>
          <a:p>
            <a:r>
              <a:rPr lang="ja-JP" altLang="en-US" sz="3200" dirty="0">
                <a:latin typeface="UD デジタル 教科書体 NP-R" panose="02020400000000000000" pitchFamily="18" charset="-128"/>
                <a:ea typeface="UD デジタル 教科書体 NP-R" panose="02020400000000000000" pitchFamily="18" charset="-128"/>
              </a:rPr>
              <a:t>▶ マニュアルで解決しない場合は、薬務行政室にお問い合わせ</a:t>
            </a:r>
            <a:endParaRPr lang="en-US" altLang="ja-JP" sz="3200" dirty="0">
              <a:latin typeface="UD デジタル 教科書体 NP-R" panose="02020400000000000000" pitchFamily="18" charset="-128"/>
              <a:ea typeface="UD デジタル 教科書体 NP-R" panose="02020400000000000000" pitchFamily="18" charset="-128"/>
            </a:endParaRPr>
          </a:p>
          <a:p>
            <a:r>
              <a:rPr lang="en-US" altLang="ja-JP" sz="3200" dirty="0">
                <a:latin typeface="UD デジタル 教科書体 NP-R" panose="02020400000000000000" pitchFamily="18" charset="-128"/>
                <a:ea typeface="UD デジタル 教科書体 NP-R" panose="02020400000000000000" pitchFamily="18" charset="-128"/>
              </a:rPr>
              <a:t>    </a:t>
            </a:r>
            <a:r>
              <a:rPr lang="ja-JP" altLang="en-US" sz="3200" dirty="0">
                <a:latin typeface="UD デジタル 教科書体 NP-R" panose="02020400000000000000" pitchFamily="18" charset="-128"/>
                <a:ea typeface="UD デジタル 教科書体 NP-R" panose="02020400000000000000" pitchFamily="18" charset="-128"/>
              </a:rPr>
              <a:t>ください。</a:t>
            </a:r>
            <a:endParaRPr lang="en-US" altLang="ja-JP" sz="3200" dirty="0">
              <a:latin typeface="UD デジタル 教科書体 NP-R" panose="02020400000000000000" pitchFamily="18" charset="-128"/>
              <a:ea typeface="UD デジタル 教科書体 NP-R" panose="02020400000000000000" pitchFamily="18" charset="-128"/>
            </a:endParaRPr>
          </a:p>
        </p:txBody>
      </p:sp>
      <p:sp>
        <p:nvSpPr>
          <p:cNvPr id="12" name="テキスト ボックス 11">
            <a:extLst>
              <a:ext uri="{FF2B5EF4-FFF2-40B4-BE49-F238E27FC236}">
                <a16:creationId xmlns:a16="http://schemas.microsoft.com/office/drawing/2014/main" id="{A1BC8B00-10D2-45DD-8379-A3F8B8F33184}"/>
              </a:ext>
            </a:extLst>
          </p:cNvPr>
          <p:cNvSpPr txBox="1"/>
          <p:nvPr/>
        </p:nvSpPr>
        <p:spPr>
          <a:xfrm>
            <a:off x="687896" y="2603886"/>
            <a:ext cx="11811701" cy="400110"/>
          </a:xfrm>
          <a:prstGeom prst="rect">
            <a:avLst/>
          </a:prstGeom>
          <a:noFill/>
        </p:spPr>
        <p:txBody>
          <a:bodyPr wrap="square">
            <a:spAutoFit/>
          </a:bodyPr>
          <a:lstStyle/>
          <a:p>
            <a:r>
              <a:rPr lang="en-US" altLang="ja-JP" sz="2000" dirty="0">
                <a:hlinkClick r:id="rId2"/>
              </a:rPr>
              <a:t>https://www.pref.nagasaki.jp/object/tetsuduki-shinsei/tetsuduki-shinseikankei/660903.html</a:t>
            </a:r>
            <a:endParaRPr lang="ja-JP" altLang="en-US" sz="2000" dirty="0"/>
          </a:p>
        </p:txBody>
      </p:sp>
      <p:sp>
        <p:nvSpPr>
          <p:cNvPr id="13" name="テキスト ボックス 12">
            <a:extLst>
              <a:ext uri="{FF2B5EF4-FFF2-40B4-BE49-F238E27FC236}">
                <a16:creationId xmlns:a16="http://schemas.microsoft.com/office/drawing/2014/main" id="{EC5F99C2-09EF-47D2-AFCB-AFD14FD2302D}"/>
              </a:ext>
            </a:extLst>
          </p:cNvPr>
          <p:cNvSpPr txBox="1"/>
          <p:nvPr/>
        </p:nvSpPr>
        <p:spPr>
          <a:xfrm>
            <a:off x="828352" y="4834435"/>
            <a:ext cx="8365981" cy="523220"/>
          </a:xfrm>
          <a:prstGeom prst="rect">
            <a:avLst/>
          </a:prstGeom>
          <a:noFill/>
        </p:spPr>
        <p:txBody>
          <a:bodyPr wrap="square" anchor="ctr" anchorCtr="0">
            <a:spAutoFit/>
          </a:bodyPr>
          <a:lstStyle/>
          <a:p>
            <a:r>
              <a:rPr lang="ja-JP" altLang="en-US" sz="2800" dirty="0">
                <a:latin typeface="UD デジタル 教科書体 NP-R" panose="02020400000000000000" pitchFamily="18" charset="-128"/>
                <a:ea typeface="UD デジタル 教科書体 NP-R" panose="02020400000000000000" pitchFamily="18" charset="-128"/>
              </a:rPr>
              <a:t>薬務行政室連絡先：</a:t>
            </a:r>
            <a:r>
              <a:rPr lang="en-US" altLang="ja-JP" sz="2800" dirty="0">
                <a:latin typeface="UD デジタル 教科書体 NP-R" panose="02020400000000000000" pitchFamily="18" charset="-128"/>
                <a:ea typeface="UD デジタル 教科書体 NP-R" panose="02020400000000000000" pitchFamily="18" charset="-128"/>
              </a:rPr>
              <a:t>095-895-2469</a:t>
            </a:r>
          </a:p>
        </p:txBody>
      </p:sp>
      <p:sp>
        <p:nvSpPr>
          <p:cNvPr id="9" name="タイトル 1">
            <a:extLst>
              <a:ext uri="{FF2B5EF4-FFF2-40B4-BE49-F238E27FC236}">
                <a16:creationId xmlns:a16="http://schemas.microsoft.com/office/drawing/2014/main" id="{FF63BDA6-3355-46B6-ABA5-ECC4E174614B}"/>
              </a:ext>
            </a:extLst>
          </p:cNvPr>
          <p:cNvSpPr txBox="1">
            <a:spLocks/>
          </p:cNvSpPr>
          <p:nvPr/>
        </p:nvSpPr>
        <p:spPr>
          <a:xfrm>
            <a:off x="0" y="-1"/>
            <a:ext cx="12192000" cy="1106723"/>
          </a:xfrm>
          <a:prstGeom prst="rect">
            <a:avLst/>
          </a:prstGeom>
          <a:solidFill>
            <a:srgbClr val="00B0F0"/>
          </a:solidFill>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3200" dirty="0">
                <a:latin typeface="UD デジタル 教科書体 NP-R" panose="02020400000000000000" pitchFamily="18" charset="-128"/>
                <a:ea typeface="UD デジタル 教科書体 NP-R" panose="02020400000000000000" pitchFamily="18" charset="-128"/>
              </a:rPr>
              <a:t>６．困ったときは</a:t>
            </a:r>
          </a:p>
        </p:txBody>
      </p:sp>
    </p:spTree>
    <p:extLst>
      <p:ext uri="{BB962C8B-B14F-4D97-AF65-F5344CB8AC3E}">
        <p14:creationId xmlns:p14="http://schemas.microsoft.com/office/powerpoint/2010/main" val="21169237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576B56E6-019A-4604-BD7C-2EE2A7D19660}"/>
              </a:ext>
            </a:extLst>
          </p:cNvPr>
          <p:cNvSpPr txBox="1"/>
          <p:nvPr/>
        </p:nvSpPr>
        <p:spPr>
          <a:xfrm>
            <a:off x="149477" y="1361632"/>
            <a:ext cx="5789505" cy="584775"/>
          </a:xfrm>
          <a:prstGeom prst="rect">
            <a:avLst/>
          </a:prstGeom>
          <a:noFill/>
        </p:spPr>
        <p:txBody>
          <a:bodyPr wrap="square" anchor="ctr" anchorCtr="0">
            <a:spAutoFit/>
          </a:bodyPr>
          <a:lstStyle/>
          <a:p>
            <a:r>
              <a:rPr lang="ja-JP" altLang="en-US" sz="3200" dirty="0">
                <a:latin typeface="UD デジタル 教科書体 NP-R" panose="02020400000000000000" pitchFamily="18" charset="-128"/>
                <a:ea typeface="UD デジタル 教科書体 NP-R" panose="02020400000000000000" pitchFamily="18" charset="-128"/>
              </a:rPr>
              <a:t>〇 薬局を新たに開局した場合</a:t>
            </a:r>
          </a:p>
        </p:txBody>
      </p:sp>
      <p:sp>
        <p:nvSpPr>
          <p:cNvPr id="18" name="テキスト ボックス 17">
            <a:extLst>
              <a:ext uri="{FF2B5EF4-FFF2-40B4-BE49-F238E27FC236}">
                <a16:creationId xmlns:a16="http://schemas.microsoft.com/office/drawing/2014/main" id="{963E3735-A8D7-4551-9CAC-0A33ECCB4D42}"/>
              </a:ext>
            </a:extLst>
          </p:cNvPr>
          <p:cNvSpPr txBox="1"/>
          <p:nvPr/>
        </p:nvSpPr>
        <p:spPr>
          <a:xfrm>
            <a:off x="149476" y="2667002"/>
            <a:ext cx="7295031" cy="584775"/>
          </a:xfrm>
          <a:prstGeom prst="rect">
            <a:avLst/>
          </a:prstGeom>
          <a:noFill/>
        </p:spPr>
        <p:txBody>
          <a:bodyPr wrap="square" anchor="ctr" anchorCtr="0">
            <a:spAutoFit/>
          </a:bodyPr>
          <a:lstStyle/>
          <a:p>
            <a:r>
              <a:rPr lang="ja-JP" altLang="en-US" sz="3200" dirty="0">
                <a:latin typeface="UD デジタル 教科書体 NP-R" panose="02020400000000000000" pitchFamily="18" charset="-128"/>
                <a:ea typeface="UD デジタル 教科書体 NP-R" panose="02020400000000000000" pitchFamily="18" charset="-128"/>
              </a:rPr>
              <a:t>〇 薬局の基本情報に変更があった場合</a:t>
            </a:r>
          </a:p>
        </p:txBody>
      </p:sp>
      <p:sp>
        <p:nvSpPr>
          <p:cNvPr id="19" name="テキスト ボックス 18">
            <a:extLst>
              <a:ext uri="{FF2B5EF4-FFF2-40B4-BE49-F238E27FC236}">
                <a16:creationId xmlns:a16="http://schemas.microsoft.com/office/drawing/2014/main" id="{318622EA-32CE-4357-87DF-F150962B8AEF}"/>
              </a:ext>
            </a:extLst>
          </p:cNvPr>
          <p:cNvSpPr txBox="1"/>
          <p:nvPr/>
        </p:nvSpPr>
        <p:spPr>
          <a:xfrm>
            <a:off x="149477" y="5206060"/>
            <a:ext cx="7295031" cy="584775"/>
          </a:xfrm>
          <a:prstGeom prst="rect">
            <a:avLst/>
          </a:prstGeom>
          <a:noFill/>
        </p:spPr>
        <p:txBody>
          <a:bodyPr wrap="square" anchor="ctr" anchorCtr="0">
            <a:spAutoFit/>
          </a:bodyPr>
          <a:lstStyle/>
          <a:p>
            <a:r>
              <a:rPr lang="ja-JP" altLang="en-US" sz="3200" dirty="0">
                <a:latin typeface="UD デジタル 教科書体 NP-R" panose="02020400000000000000" pitchFamily="18" charset="-128"/>
                <a:ea typeface="UD デジタル 教科書体 NP-R" panose="02020400000000000000" pitchFamily="18" charset="-128"/>
              </a:rPr>
              <a:t>〇 薬局を閉局した場合</a:t>
            </a:r>
          </a:p>
        </p:txBody>
      </p:sp>
      <p:sp>
        <p:nvSpPr>
          <p:cNvPr id="20" name="テキスト ボックス 19">
            <a:extLst>
              <a:ext uri="{FF2B5EF4-FFF2-40B4-BE49-F238E27FC236}">
                <a16:creationId xmlns:a16="http://schemas.microsoft.com/office/drawing/2014/main" id="{26FBCC4D-51C2-4C99-9D84-3FD2B56A7E1D}"/>
              </a:ext>
            </a:extLst>
          </p:cNvPr>
          <p:cNvSpPr txBox="1"/>
          <p:nvPr/>
        </p:nvSpPr>
        <p:spPr>
          <a:xfrm>
            <a:off x="149477" y="3936531"/>
            <a:ext cx="4921287" cy="584775"/>
          </a:xfrm>
          <a:prstGeom prst="rect">
            <a:avLst/>
          </a:prstGeom>
          <a:noFill/>
        </p:spPr>
        <p:txBody>
          <a:bodyPr wrap="square" anchor="ctr" anchorCtr="0">
            <a:spAutoFit/>
          </a:bodyPr>
          <a:lstStyle/>
          <a:p>
            <a:r>
              <a:rPr lang="ja-JP" altLang="en-US" sz="3200" dirty="0">
                <a:latin typeface="UD デジタル 教科書体 NP-R" panose="02020400000000000000" pitchFamily="18" charset="-128"/>
                <a:ea typeface="UD デジタル 教科書体 NP-R" panose="02020400000000000000" pitchFamily="18" charset="-128"/>
              </a:rPr>
              <a:t>〇 定期報告をする場合</a:t>
            </a:r>
          </a:p>
        </p:txBody>
      </p:sp>
      <p:sp>
        <p:nvSpPr>
          <p:cNvPr id="21" name="テキスト ボックス 20">
            <a:extLst>
              <a:ext uri="{FF2B5EF4-FFF2-40B4-BE49-F238E27FC236}">
                <a16:creationId xmlns:a16="http://schemas.microsoft.com/office/drawing/2014/main" id="{A0D3E5A8-F2DB-4C9F-86AA-FB8B73AEB22A}"/>
              </a:ext>
            </a:extLst>
          </p:cNvPr>
          <p:cNvSpPr txBox="1"/>
          <p:nvPr/>
        </p:nvSpPr>
        <p:spPr>
          <a:xfrm>
            <a:off x="9367362" y="1369074"/>
            <a:ext cx="1984124" cy="584775"/>
          </a:xfrm>
          <a:prstGeom prst="rect">
            <a:avLst/>
          </a:prstGeom>
          <a:noFill/>
          <a:ln>
            <a:solidFill>
              <a:schemeClr val="tx1"/>
            </a:solidFill>
          </a:ln>
        </p:spPr>
        <p:txBody>
          <a:bodyPr wrap="square" anchor="ctr" anchorCtr="0">
            <a:spAutoFit/>
          </a:bodyPr>
          <a:lstStyle/>
          <a:p>
            <a:r>
              <a:rPr lang="ja-JP" altLang="en-US" sz="3200" dirty="0">
                <a:latin typeface="UD デジタル 教科書体 NP-R" panose="02020400000000000000" pitchFamily="18" charset="-128"/>
                <a:ea typeface="UD デジタル 教科書体 NP-R" panose="02020400000000000000" pitchFamily="18" charset="-128"/>
              </a:rPr>
              <a:t>新規報告</a:t>
            </a:r>
          </a:p>
        </p:txBody>
      </p:sp>
      <p:sp>
        <p:nvSpPr>
          <p:cNvPr id="22" name="テキスト ボックス 21">
            <a:extLst>
              <a:ext uri="{FF2B5EF4-FFF2-40B4-BE49-F238E27FC236}">
                <a16:creationId xmlns:a16="http://schemas.microsoft.com/office/drawing/2014/main" id="{C15E225D-AFDF-4DCA-B077-7F8099C03A8D}"/>
              </a:ext>
            </a:extLst>
          </p:cNvPr>
          <p:cNvSpPr txBox="1"/>
          <p:nvPr/>
        </p:nvSpPr>
        <p:spPr>
          <a:xfrm>
            <a:off x="9367362" y="2620708"/>
            <a:ext cx="1984124" cy="584775"/>
          </a:xfrm>
          <a:prstGeom prst="rect">
            <a:avLst/>
          </a:prstGeom>
          <a:noFill/>
          <a:ln>
            <a:solidFill>
              <a:schemeClr val="tx1"/>
            </a:solidFill>
          </a:ln>
        </p:spPr>
        <p:txBody>
          <a:bodyPr wrap="square" anchor="ctr" anchorCtr="0">
            <a:spAutoFit/>
          </a:bodyPr>
          <a:lstStyle/>
          <a:p>
            <a:r>
              <a:rPr lang="ja-JP" altLang="en-US" sz="3200" dirty="0">
                <a:latin typeface="UD デジタル 教科書体 NP-R" panose="02020400000000000000" pitchFamily="18" charset="-128"/>
                <a:ea typeface="UD デジタル 教科書体 NP-R" panose="02020400000000000000" pitchFamily="18" charset="-128"/>
              </a:rPr>
              <a:t>随時報告</a:t>
            </a:r>
          </a:p>
        </p:txBody>
      </p:sp>
      <p:sp>
        <p:nvSpPr>
          <p:cNvPr id="23" name="テキスト ボックス 22">
            <a:extLst>
              <a:ext uri="{FF2B5EF4-FFF2-40B4-BE49-F238E27FC236}">
                <a16:creationId xmlns:a16="http://schemas.microsoft.com/office/drawing/2014/main" id="{B54B3B8E-4999-4847-BA2A-E568CE83EC9C}"/>
              </a:ext>
            </a:extLst>
          </p:cNvPr>
          <p:cNvSpPr txBox="1"/>
          <p:nvPr/>
        </p:nvSpPr>
        <p:spPr>
          <a:xfrm>
            <a:off x="9367362" y="5175103"/>
            <a:ext cx="1984124" cy="584775"/>
          </a:xfrm>
          <a:prstGeom prst="rect">
            <a:avLst/>
          </a:prstGeom>
          <a:noFill/>
          <a:ln>
            <a:solidFill>
              <a:schemeClr val="tx1"/>
            </a:solidFill>
          </a:ln>
        </p:spPr>
        <p:txBody>
          <a:bodyPr wrap="square" anchor="ctr" anchorCtr="0">
            <a:spAutoFit/>
          </a:bodyPr>
          <a:lstStyle/>
          <a:p>
            <a:r>
              <a:rPr lang="ja-JP" altLang="en-US" sz="3200" dirty="0">
                <a:latin typeface="UD デジタル 教科書体 NP-R" panose="02020400000000000000" pitchFamily="18" charset="-128"/>
                <a:ea typeface="UD デジタル 教科書体 NP-R" panose="02020400000000000000" pitchFamily="18" charset="-128"/>
              </a:rPr>
              <a:t>随時報告</a:t>
            </a:r>
          </a:p>
        </p:txBody>
      </p:sp>
      <p:sp>
        <p:nvSpPr>
          <p:cNvPr id="24" name="テキスト ボックス 23">
            <a:extLst>
              <a:ext uri="{FF2B5EF4-FFF2-40B4-BE49-F238E27FC236}">
                <a16:creationId xmlns:a16="http://schemas.microsoft.com/office/drawing/2014/main" id="{E52890E7-6EF9-4F9F-ACBF-317B614616B0}"/>
              </a:ext>
            </a:extLst>
          </p:cNvPr>
          <p:cNvSpPr txBox="1"/>
          <p:nvPr/>
        </p:nvSpPr>
        <p:spPr>
          <a:xfrm>
            <a:off x="9367362" y="3798451"/>
            <a:ext cx="1984124" cy="584775"/>
          </a:xfrm>
          <a:prstGeom prst="rect">
            <a:avLst/>
          </a:prstGeom>
          <a:noFill/>
          <a:ln>
            <a:solidFill>
              <a:schemeClr val="tx1"/>
            </a:solidFill>
          </a:ln>
        </p:spPr>
        <p:txBody>
          <a:bodyPr wrap="square" anchor="ctr" anchorCtr="0">
            <a:spAutoFit/>
          </a:bodyPr>
          <a:lstStyle/>
          <a:p>
            <a:r>
              <a:rPr lang="ja-JP" altLang="en-US" sz="3200" dirty="0">
                <a:latin typeface="UD デジタル 教科書体 NP-R" panose="02020400000000000000" pitchFamily="18" charset="-128"/>
                <a:ea typeface="UD デジタル 教科書体 NP-R" panose="02020400000000000000" pitchFamily="18" charset="-128"/>
              </a:rPr>
              <a:t>定期報告</a:t>
            </a:r>
          </a:p>
        </p:txBody>
      </p:sp>
      <p:sp>
        <p:nvSpPr>
          <p:cNvPr id="25" name="矢印: 下 24">
            <a:extLst>
              <a:ext uri="{FF2B5EF4-FFF2-40B4-BE49-F238E27FC236}">
                <a16:creationId xmlns:a16="http://schemas.microsoft.com/office/drawing/2014/main" id="{6B688069-EF34-43DF-9008-8C468B1FDCF7}"/>
              </a:ext>
            </a:extLst>
          </p:cNvPr>
          <p:cNvSpPr/>
          <p:nvPr/>
        </p:nvSpPr>
        <p:spPr>
          <a:xfrm rot="16200000">
            <a:off x="8209494" y="931945"/>
            <a:ext cx="446609" cy="144414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矢印: 下 25">
            <a:extLst>
              <a:ext uri="{FF2B5EF4-FFF2-40B4-BE49-F238E27FC236}">
                <a16:creationId xmlns:a16="http://schemas.microsoft.com/office/drawing/2014/main" id="{13ED5094-0FF8-4DFC-832A-87FA74CD07C8}"/>
              </a:ext>
            </a:extLst>
          </p:cNvPr>
          <p:cNvSpPr/>
          <p:nvPr/>
        </p:nvSpPr>
        <p:spPr>
          <a:xfrm rot="16200000">
            <a:off x="8209494" y="2154545"/>
            <a:ext cx="446609" cy="144414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矢印: 下 26">
            <a:extLst>
              <a:ext uri="{FF2B5EF4-FFF2-40B4-BE49-F238E27FC236}">
                <a16:creationId xmlns:a16="http://schemas.microsoft.com/office/drawing/2014/main" id="{A067A1AE-2C2B-4B0B-9794-7A412BF43A6E}"/>
              </a:ext>
            </a:extLst>
          </p:cNvPr>
          <p:cNvSpPr/>
          <p:nvPr/>
        </p:nvSpPr>
        <p:spPr>
          <a:xfrm rot="16200000">
            <a:off x="8209493" y="3368764"/>
            <a:ext cx="446609" cy="144414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矢印: 下 27">
            <a:extLst>
              <a:ext uri="{FF2B5EF4-FFF2-40B4-BE49-F238E27FC236}">
                <a16:creationId xmlns:a16="http://schemas.microsoft.com/office/drawing/2014/main" id="{4EC59F7F-D31E-4CA1-9A6E-F2AAC86F6FA2}"/>
              </a:ext>
            </a:extLst>
          </p:cNvPr>
          <p:cNvSpPr/>
          <p:nvPr/>
        </p:nvSpPr>
        <p:spPr>
          <a:xfrm rot="16200000">
            <a:off x="8209492" y="4707291"/>
            <a:ext cx="446609" cy="144414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タイトル 1">
            <a:extLst>
              <a:ext uri="{FF2B5EF4-FFF2-40B4-BE49-F238E27FC236}">
                <a16:creationId xmlns:a16="http://schemas.microsoft.com/office/drawing/2014/main" id="{0790352F-A129-4E37-9F88-C897C6A142A1}"/>
              </a:ext>
            </a:extLst>
          </p:cNvPr>
          <p:cNvSpPr txBox="1">
            <a:spLocks/>
          </p:cNvSpPr>
          <p:nvPr/>
        </p:nvSpPr>
        <p:spPr>
          <a:xfrm>
            <a:off x="0" y="-1"/>
            <a:ext cx="12192000" cy="1106723"/>
          </a:xfrm>
          <a:prstGeom prst="rect">
            <a:avLst/>
          </a:prstGeom>
          <a:solidFill>
            <a:srgbClr val="00B0F0"/>
          </a:solidFill>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3200" dirty="0">
                <a:latin typeface="UD デジタル 教科書体 NP-R" panose="02020400000000000000" pitchFamily="18" charset="-128"/>
                <a:ea typeface="UD デジタル 教科書体 NP-R" panose="02020400000000000000" pitchFamily="18" charset="-128"/>
              </a:rPr>
              <a:t>１．報告の種類</a:t>
            </a:r>
          </a:p>
        </p:txBody>
      </p:sp>
    </p:spTree>
    <p:extLst>
      <p:ext uri="{BB962C8B-B14F-4D97-AF65-F5344CB8AC3E}">
        <p14:creationId xmlns:p14="http://schemas.microsoft.com/office/powerpoint/2010/main" val="17124566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576B56E6-019A-4604-BD7C-2EE2A7D19660}"/>
              </a:ext>
            </a:extLst>
          </p:cNvPr>
          <p:cNvSpPr txBox="1"/>
          <p:nvPr/>
        </p:nvSpPr>
        <p:spPr>
          <a:xfrm>
            <a:off x="232605" y="1792470"/>
            <a:ext cx="7998690" cy="584775"/>
          </a:xfrm>
          <a:prstGeom prst="rect">
            <a:avLst/>
          </a:prstGeom>
          <a:noFill/>
        </p:spPr>
        <p:txBody>
          <a:bodyPr wrap="square" anchor="ctr" anchorCtr="0">
            <a:spAutoFit/>
          </a:bodyPr>
          <a:lstStyle/>
          <a:p>
            <a:r>
              <a:rPr lang="ja-JP" altLang="en-US" sz="3200" dirty="0">
                <a:latin typeface="UD デジタル 教科書体 NP-R" panose="02020400000000000000" pitchFamily="18" charset="-128"/>
                <a:ea typeface="UD デジタル 教科書体 NP-R" panose="02020400000000000000" pitchFamily="18" charset="-128"/>
              </a:rPr>
              <a:t>① 報告準備</a:t>
            </a:r>
          </a:p>
        </p:txBody>
      </p:sp>
      <p:sp>
        <p:nvSpPr>
          <p:cNvPr id="8" name="テキスト ボックス 7">
            <a:extLst>
              <a:ext uri="{FF2B5EF4-FFF2-40B4-BE49-F238E27FC236}">
                <a16:creationId xmlns:a16="http://schemas.microsoft.com/office/drawing/2014/main" id="{81F63E60-A702-4B9A-B71C-2F353633072A}"/>
              </a:ext>
            </a:extLst>
          </p:cNvPr>
          <p:cNvSpPr txBox="1"/>
          <p:nvPr/>
        </p:nvSpPr>
        <p:spPr>
          <a:xfrm>
            <a:off x="1613441" y="2339557"/>
            <a:ext cx="7998690" cy="461665"/>
          </a:xfrm>
          <a:prstGeom prst="rect">
            <a:avLst/>
          </a:prstGeom>
          <a:noFill/>
        </p:spPr>
        <p:txBody>
          <a:bodyPr wrap="square" anchor="ctr" anchorCtr="0">
            <a:spAutoFit/>
          </a:bodyPr>
          <a:lstStyle/>
          <a:p>
            <a:r>
              <a:rPr lang="ja-JP" altLang="en-US" sz="2400" dirty="0">
                <a:latin typeface="UD デジタル 教科書体 NP-R" panose="02020400000000000000" pitchFamily="18" charset="-128"/>
                <a:ea typeface="UD デジタル 教科書体 NP-R" panose="02020400000000000000" pitchFamily="18" charset="-128"/>
              </a:rPr>
              <a:t>▶ 薬局による新規ユーザー登録申請</a:t>
            </a:r>
          </a:p>
        </p:txBody>
      </p:sp>
      <p:sp>
        <p:nvSpPr>
          <p:cNvPr id="9" name="テキスト ボックス 8">
            <a:extLst>
              <a:ext uri="{FF2B5EF4-FFF2-40B4-BE49-F238E27FC236}">
                <a16:creationId xmlns:a16="http://schemas.microsoft.com/office/drawing/2014/main" id="{3C9E74BA-3B63-474E-96E2-71C432120A75}"/>
              </a:ext>
            </a:extLst>
          </p:cNvPr>
          <p:cNvSpPr txBox="1"/>
          <p:nvPr/>
        </p:nvSpPr>
        <p:spPr>
          <a:xfrm>
            <a:off x="1613441" y="2849774"/>
            <a:ext cx="7998690" cy="461665"/>
          </a:xfrm>
          <a:prstGeom prst="rect">
            <a:avLst/>
          </a:prstGeom>
          <a:noFill/>
        </p:spPr>
        <p:txBody>
          <a:bodyPr wrap="square" anchor="ctr" anchorCtr="0">
            <a:spAutoFit/>
          </a:bodyPr>
          <a:lstStyle/>
          <a:p>
            <a:r>
              <a:rPr lang="ja-JP" altLang="en-US" sz="2400" dirty="0">
                <a:latin typeface="UD デジタル 教科書体 NP-R" panose="02020400000000000000" pitchFamily="18" charset="-128"/>
                <a:ea typeface="UD デジタル 教科書体 NP-R" panose="02020400000000000000" pitchFamily="18" charset="-128"/>
              </a:rPr>
              <a:t>▶ 厚生労働省によるアカウント発行</a:t>
            </a:r>
          </a:p>
        </p:txBody>
      </p:sp>
      <p:sp>
        <p:nvSpPr>
          <p:cNvPr id="10" name="テキスト ボックス 9">
            <a:extLst>
              <a:ext uri="{FF2B5EF4-FFF2-40B4-BE49-F238E27FC236}">
                <a16:creationId xmlns:a16="http://schemas.microsoft.com/office/drawing/2014/main" id="{A0A50786-32C4-4941-A88A-876B9F47BD0B}"/>
              </a:ext>
            </a:extLst>
          </p:cNvPr>
          <p:cNvSpPr txBox="1"/>
          <p:nvPr/>
        </p:nvSpPr>
        <p:spPr>
          <a:xfrm>
            <a:off x="1622677" y="3359991"/>
            <a:ext cx="7998690" cy="461665"/>
          </a:xfrm>
          <a:prstGeom prst="rect">
            <a:avLst/>
          </a:prstGeom>
          <a:noFill/>
        </p:spPr>
        <p:txBody>
          <a:bodyPr wrap="square" anchor="ctr" anchorCtr="0">
            <a:spAutoFit/>
          </a:bodyPr>
          <a:lstStyle/>
          <a:p>
            <a:r>
              <a:rPr lang="ja-JP" altLang="en-US" sz="2400" dirty="0">
                <a:latin typeface="UD デジタル 教科書体 NP-R" panose="02020400000000000000" pitchFamily="18" charset="-128"/>
                <a:ea typeface="UD デジタル 教科書体 NP-R" panose="02020400000000000000" pitchFamily="18" charset="-128"/>
              </a:rPr>
              <a:t>▶ 薬局によるパスワード設定</a:t>
            </a:r>
          </a:p>
        </p:txBody>
      </p:sp>
      <p:sp>
        <p:nvSpPr>
          <p:cNvPr id="11" name="テキスト ボックス 10">
            <a:extLst>
              <a:ext uri="{FF2B5EF4-FFF2-40B4-BE49-F238E27FC236}">
                <a16:creationId xmlns:a16="http://schemas.microsoft.com/office/drawing/2014/main" id="{F7882AF8-68FF-437A-A841-FC52986BB17A}"/>
              </a:ext>
            </a:extLst>
          </p:cNvPr>
          <p:cNvSpPr txBox="1"/>
          <p:nvPr/>
        </p:nvSpPr>
        <p:spPr>
          <a:xfrm>
            <a:off x="232605" y="4039485"/>
            <a:ext cx="7998690" cy="584775"/>
          </a:xfrm>
          <a:prstGeom prst="rect">
            <a:avLst/>
          </a:prstGeom>
          <a:noFill/>
        </p:spPr>
        <p:txBody>
          <a:bodyPr wrap="square" anchor="ctr" anchorCtr="0">
            <a:spAutoFit/>
          </a:bodyPr>
          <a:lstStyle/>
          <a:p>
            <a:r>
              <a:rPr lang="ja-JP" altLang="en-US" sz="3200" dirty="0">
                <a:latin typeface="UD デジタル 教科書体 NP-R" panose="02020400000000000000" pitchFamily="18" charset="-128"/>
                <a:ea typeface="UD デジタル 教科書体 NP-R" panose="02020400000000000000" pitchFamily="18" charset="-128"/>
              </a:rPr>
              <a:t>② 報告</a:t>
            </a:r>
          </a:p>
        </p:txBody>
      </p:sp>
      <p:sp>
        <p:nvSpPr>
          <p:cNvPr id="12" name="テキスト ボックス 11">
            <a:extLst>
              <a:ext uri="{FF2B5EF4-FFF2-40B4-BE49-F238E27FC236}">
                <a16:creationId xmlns:a16="http://schemas.microsoft.com/office/drawing/2014/main" id="{E013C89F-DDA3-4640-8D3B-537DA296D827}"/>
              </a:ext>
            </a:extLst>
          </p:cNvPr>
          <p:cNvSpPr txBox="1"/>
          <p:nvPr/>
        </p:nvSpPr>
        <p:spPr>
          <a:xfrm>
            <a:off x="1631913" y="4752899"/>
            <a:ext cx="7998690" cy="461665"/>
          </a:xfrm>
          <a:prstGeom prst="rect">
            <a:avLst/>
          </a:prstGeom>
          <a:noFill/>
        </p:spPr>
        <p:txBody>
          <a:bodyPr wrap="square" anchor="ctr" anchorCtr="0">
            <a:spAutoFit/>
          </a:bodyPr>
          <a:lstStyle/>
          <a:p>
            <a:r>
              <a:rPr lang="ja-JP" altLang="en-US" sz="2400" dirty="0">
                <a:latin typeface="UD デジタル 教科書体 NP-R" panose="02020400000000000000" pitchFamily="18" charset="-128"/>
                <a:ea typeface="UD デジタル 教科書体 NP-R" panose="02020400000000000000" pitchFamily="18" charset="-128"/>
              </a:rPr>
              <a:t>▶ </a:t>
            </a:r>
            <a:r>
              <a:rPr lang="en-US" altLang="ja-JP" sz="2400" dirty="0">
                <a:latin typeface="UD デジタル 教科書体 NP-R" panose="02020400000000000000" pitchFamily="18" charset="-128"/>
                <a:ea typeface="UD デジタル 教科書体 NP-R" panose="02020400000000000000" pitchFamily="18" charset="-128"/>
              </a:rPr>
              <a:t>G</a:t>
            </a:r>
            <a:r>
              <a:rPr lang="ja-JP" altLang="en-US" sz="2400" dirty="0">
                <a:latin typeface="UD デジタル 教科書体 NP-R" panose="02020400000000000000" pitchFamily="18" charset="-128"/>
                <a:ea typeface="UD デジタル 教科書体 NP-R" panose="02020400000000000000" pitchFamily="18" charset="-128"/>
              </a:rPr>
              <a:t>－</a:t>
            </a:r>
            <a:r>
              <a:rPr lang="en-US" altLang="ja-JP" sz="2400" dirty="0">
                <a:latin typeface="UD デジタル 教科書体 NP-R" panose="02020400000000000000" pitchFamily="18" charset="-128"/>
                <a:ea typeface="UD デジタル 教科書体 NP-R" panose="02020400000000000000" pitchFamily="18" charset="-128"/>
              </a:rPr>
              <a:t>MIS</a:t>
            </a:r>
            <a:r>
              <a:rPr lang="ja-JP" altLang="en-US" sz="2400" dirty="0">
                <a:latin typeface="UD デジタル 教科書体 NP-R" panose="02020400000000000000" pitchFamily="18" charset="-128"/>
                <a:ea typeface="UD デジタル 教科書体 NP-R" panose="02020400000000000000" pitchFamily="18" charset="-128"/>
              </a:rPr>
              <a:t>にログイン</a:t>
            </a:r>
          </a:p>
        </p:txBody>
      </p:sp>
      <p:sp>
        <p:nvSpPr>
          <p:cNvPr id="13" name="テキスト ボックス 12">
            <a:extLst>
              <a:ext uri="{FF2B5EF4-FFF2-40B4-BE49-F238E27FC236}">
                <a16:creationId xmlns:a16="http://schemas.microsoft.com/office/drawing/2014/main" id="{5825AE4B-00B4-4EBF-A51A-A23C0A1D5431}"/>
              </a:ext>
            </a:extLst>
          </p:cNvPr>
          <p:cNvSpPr txBox="1"/>
          <p:nvPr/>
        </p:nvSpPr>
        <p:spPr>
          <a:xfrm>
            <a:off x="1641149" y="5263116"/>
            <a:ext cx="7998690" cy="461665"/>
          </a:xfrm>
          <a:prstGeom prst="rect">
            <a:avLst/>
          </a:prstGeom>
          <a:noFill/>
        </p:spPr>
        <p:txBody>
          <a:bodyPr wrap="square" anchor="ctr" anchorCtr="0">
            <a:spAutoFit/>
          </a:bodyPr>
          <a:lstStyle/>
          <a:p>
            <a:r>
              <a:rPr lang="ja-JP" altLang="en-US" sz="2400" dirty="0">
                <a:latin typeface="UD デジタル 教科書体 NP-R" panose="02020400000000000000" pitchFamily="18" charset="-128"/>
                <a:ea typeface="UD デジタル 教科書体 NP-R" panose="02020400000000000000" pitchFamily="18" charset="-128"/>
              </a:rPr>
              <a:t>▶ 新規報告画面から基本情報等の入力・報告</a:t>
            </a:r>
          </a:p>
        </p:txBody>
      </p:sp>
      <p:sp>
        <p:nvSpPr>
          <p:cNvPr id="15" name="テキスト ボックス 14">
            <a:extLst>
              <a:ext uri="{FF2B5EF4-FFF2-40B4-BE49-F238E27FC236}">
                <a16:creationId xmlns:a16="http://schemas.microsoft.com/office/drawing/2014/main" id="{38976B31-D5D2-411E-AB56-9C230DDA84CA}"/>
              </a:ext>
            </a:extLst>
          </p:cNvPr>
          <p:cNvSpPr txBox="1"/>
          <p:nvPr/>
        </p:nvSpPr>
        <p:spPr>
          <a:xfrm>
            <a:off x="232605" y="6135510"/>
            <a:ext cx="7998690" cy="584775"/>
          </a:xfrm>
          <a:prstGeom prst="rect">
            <a:avLst/>
          </a:prstGeom>
          <a:noFill/>
        </p:spPr>
        <p:txBody>
          <a:bodyPr wrap="square" anchor="ctr" anchorCtr="0">
            <a:spAutoFit/>
          </a:bodyPr>
          <a:lstStyle/>
          <a:p>
            <a:r>
              <a:rPr lang="ja-JP" altLang="en-US" sz="3200" dirty="0">
                <a:latin typeface="UD デジタル 教科書体 NP-R" panose="02020400000000000000" pitchFamily="18" charset="-128"/>
                <a:ea typeface="UD デジタル 教科書体 NP-R" panose="02020400000000000000" pitchFamily="18" charset="-128"/>
              </a:rPr>
              <a:t>③ 薬務行政室で報告内容の確認</a:t>
            </a:r>
          </a:p>
        </p:txBody>
      </p:sp>
      <p:sp>
        <p:nvSpPr>
          <p:cNvPr id="16" name="矢印: 下 15">
            <a:extLst>
              <a:ext uri="{FF2B5EF4-FFF2-40B4-BE49-F238E27FC236}">
                <a16:creationId xmlns:a16="http://schemas.microsoft.com/office/drawing/2014/main" id="{6550D7E1-AC04-44FE-99D0-2AC719FD6C87}"/>
              </a:ext>
            </a:extLst>
          </p:cNvPr>
          <p:cNvSpPr/>
          <p:nvPr/>
        </p:nvSpPr>
        <p:spPr>
          <a:xfrm>
            <a:off x="627459" y="2410796"/>
            <a:ext cx="295564" cy="144414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矢印: 下 16">
            <a:extLst>
              <a:ext uri="{FF2B5EF4-FFF2-40B4-BE49-F238E27FC236}">
                <a16:creationId xmlns:a16="http://schemas.microsoft.com/office/drawing/2014/main" id="{1B28E419-6E03-4FBA-9DDB-E98595F8C8CC}"/>
              </a:ext>
            </a:extLst>
          </p:cNvPr>
          <p:cNvSpPr/>
          <p:nvPr/>
        </p:nvSpPr>
        <p:spPr>
          <a:xfrm>
            <a:off x="627459" y="4608156"/>
            <a:ext cx="295564" cy="144414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a:extLst>
              <a:ext uri="{FF2B5EF4-FFF2-40B4-BE49-F238E27FC236}">
                <a16:creationId xmlns:a16="http://schemas.microsoft.com/office/drawing/2014/main" id="{1812E030-B84F-4E7A-8328-FBFFFC1C73DA}"/>
              </a:ext>
            </a:extLst>
          </p:cNvPr>
          <p:cNvSpPr txBox="1"/>
          <p:nvPr/>
        </p:nvSpPr>
        <p:spPr>
          <a:xfrm>
            <a:off x="65551" y="1211358"/>
            <a:ext cx="4166399" cy="584775"/>
          </a:xfrm>
          <a:prstGeom prst="rect">
            <a:avLst/>
          </a:prstGeom>
          <a:noFill/>
          <a:ln>
            <a:solidFill>
              <a:schemeClr val="tx1"/>
            </a:solidFill>
          </a:ln>
        </p:spPr>
        <p:txBody>
          <a:bodyPr wrap="square" anchor="ctr" anchorCtr="0">
            <a:spAutoFit/>
          </a:bodyPr>
          <a:lstStyle/>
          <a:p>
            <a:r>
              <a:rPr lang="ja-JP" altLang="en-US" sz="3200" dirty="0">
                <a:latin typeface="UD デジタル 教科書体 NP-R" panose="02020400000000000000" pitchFamily="18" charset="-128"/>
                <a:ea typeface="UD デジタル 教科書体 NP-R" panose="02020400000000000000" pitchFamily="18" charset="-128"/>
              </a:rPr>
              <a:t>報告完了までの流れ</a:t>
            </a:r>
          </a:p>
        </p:txBody>
      </p:sp>
      <p:sp>
        <p:nvSpPr>
          <p:cNvPr id="18" name="タイトル 1">
            <a:extLst>
              <a:ext uri="{FF2B5EF4-FFF2-40B4-BE49-F238E27FC236}">
                <a16:creationId xmlns:a16="http://schemas.microsoft.com/office/drawing/2014/main" id="{41BDAAC9-DA47-419D-8533-FBB8A117DD24}"/>
              </a:ext>
            </a:extLst>
          </p:cNvPr>
          <p:cNvSpPr txBox="1">
            <a:spLocks/>
          </p:cNvSpPr>
          <p:nvPr/>
        </p:nvSpPr>
        <p:spPr>
          <a:xfrm>
            <a:off x="0" y="-1"/>
            <a:ext cx="12192000" cy="1106723"/>
          </a:xfrm>
          <a:prstGeom prst="rect">
            <a:avLst/>
          </a:prstGeom>
          <a:solidFill>
            <a:srgbClr val="00B0F0"/>
          </a:solidFill>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3200" dirty="0">
                <a:latin typeface="UD デジタル 教科書体 NP-R" panose="02020400000000000000" pitchFamily="18" charset="-128"/>
                <a:ea typeface="UD デジタル 教科書体 NP-R" panose="02020400000000000000" pitchFamily="18" charset="-128"/>
              </a:rPr>
              <a:t>２．新規報告</a:t>
            </a:r>
          </a:p>
        </p:txBody>
      </p:sp>
    </p:spTree>
    <p:extLst>
      <p:ext uri="{BB962C8B-B14F-4D97-AF65-F5344CB8AC3E}">
        <p14:creationId xmlns:p14="http://schemas.microsoft.com/office/powerpoint/2010/main" val="950110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59FB453-B03C-42D3-BD9A-BB6E88883D87}"/>
              </a:ext>
            </a:extLst>
          </p:cNvPr>
          <p:cNvSpPr>
            <a:spLocks noGrp="1"/>
          </p:cNvSpPr>
          <p:nvPr>
            <p:ph type="title"/>
          </p:nvPr>
        </p:nvSpPr>
        <p:spPr>
          <a:xfrm>
            <a:off x="0" y="1"/>
            <a:ext cx="12192000" cy="1102480"/>
          </a:xfrm>
          <a:solidFill>
            <a:srgbClr val="00B0F0"/>
          </a:solidFill>
        </p:spPr>
        <p:txBody>
          <a:bodyPr>
            <a:noAutofit/>
          </a:bodyPr>
          <a:lstStyle/>
          <a:p>
            <a:r>
              <a:rPr lang="ja-JP" altLang="en-US" sz="3200" dirty="0">
                <a:latin typeface="UD デジタル 教科書体 NP-R" panose="02020400000000000000" pitchFamily="18" charset="-128"/>
                <a:ea typeface="UD デジタル 教科書体 NP-R" panose="02020400000000000000" pitchFamily="18" charset="-128"/>
              </a:rPr>
              <a:t>３．</a:t>
            </a:r>
            <a:r>
              <a:rPr kumimoji="1" lang="ja-JP" altLang="en-US" sz="3200" dirty="0">
                <a:latin typeface="UD デジタル 教科書体 NP-R" panose="02020400000000000000" pitchFamily="18" charset="-128"/>
                <a:ea typeface="UD デジタル 教科書体 NP-R" panose="02020400000000000000" pitchFamily="18" charset="-128"/>
              </a:rPr>
              <a:t>報告準備</a:t>
            </a:r>
          </a:p>
        </p:txBody>
      </p:sp>
      <p:sp>
        <p:nvSpPr>
          <p:cNvPr id="8" name="テキスト ボックス 7">
            <a:extLst>
              <a:ext uri="{FF2B5EF4-FFF2-40B4-BE49-F238E27FC236}">
                <a16:creationId xmlns:a16="http://schemas.microsoft.com/office/drawing/2014/main" id="{81F63E60-A702-4B9A-B71C-2F353633072A}"/>
              </a:ext>
            </a:extLst>
          </p:cNvPr>
          <p:cNvSpPr txBox="1"/>
          <p:nvPr/>
        </p:nvSpPr>
        <p:spPr>
          <a:xfrm>
            <a:off x="-13848" y="1242666"/>
            <a:ext cx="7998690" cy="461665"/>
          </a:xfrm>
          <a:prstGeom prst="rect">
            <a:avLst/>
          </a:prstGeom>
          <a:noFill/>
        </p:spPr>
        <p:txBody>
          <a:bodyPr wrap="square" anchor="ctr" anchorCtr="0">
            <a:spAutoFit/>
          </a:bodyPr>
          <a:lstStyle/>
          <a:p>
            <a:r>
              <a:rPr lang="ja-JP" altLang="en-US" sz="2400" dirty="0">
                <a:latin typeface="UD デジタル 教科書体 NP-R" panose="02020400000000000000" pitchFamily="18" charset="-128"/>
                <a:ea typeface="UD デジタル 教科書体 NP-R" panose="02020400000000000000" pitchFamily="18" charset="-128"/>
              </a:rPr>
              <a:t>▶薬局による新規ユーザー登録申請</a:t>
            </a:r>
          </a:p>
        </p:txBody>
      </p:sp>
      <p:sp>
        <p:nvSpPr>
          <p:cNvPr id="9" name="テキスト ボックス 8">
            <a:extLst>
              <a:ext uri="{FF2B5EF4-FFF2-40B4-BE49-F238E27FC236}">
                <a16:creationId xmlns:a16="http://schemas.microsoft.com/office/drawing/2014/main" id="{3C9E74BA-3B63-474E-96E2-71C432120A75}"/>
              </a:ext>
            </a:extLst>
          </p:cNvPr>
          <p:cNvSpPr txBox="1"/>
          <p:nvPr/>
        </p:nvSpPr>
        <p:spPr>
          <a:xfrm>
            <a:off x="249386" y="1734349"/>
            <a:ext cx="11434618" cy="461665"/>
          </a:xfrm>
          <a:prstGeom prst="rect">
            <a:avLst/>
          </a:prstGeom>
          <a:noFill/>
        </p:spPr>
        <p:txBody>
          <a:bodyPr wrap="square" anchor="ctr" anchorCtr="0">
            <a:spAutoFit/>
          </a:bodyPr>
          <a:lstStyle/>
          <a:p>
            <a:r>
              <a:rPr lang="ja-JP" altLang="en-US" sz="2400" dirty="0">
                <a:latin typeface="UD デジタル 教科書体 NP-R" panose="02020400000000000000" pitchFamily="18" charset="-128"/>
                <a:ea typeface="UD デジタル 教科書体 NP-R" panose="02020400000000000000" pitchFamily="18" charset="-128"/>
              </a:rPr>
              <a:t>新たに薬局を開設した場合、以下の</a:t>
            </a:r>
            <a:r>
              <a:rPr lang="en-US" altLang="ja-JP" sz="2400" dirty="0">
                <a:latin typeface="UD デジタル 教科書体 NP-R" panose="02020400000000000000" pitchFamily="18" charset="-128"/>
                <a:ea typeface="UD デジタル 教科書体 NP-R" panose="02020400000000000000" pitchFamily="18" charset="-128"/>
              </a:rPr>
              <a:t>URL</a:t>
            </a:r>
            <a:r>
              <a:rPr lang="ja-JP" altLang="en-US" sz="2400" dirty="0">
                <a:latin typeface="UD デジタル 教科書体 NP-R" panose="02020400000000000000" pitchFamily="18" charset="-128"/>
                <a:ea typeface="UD デジタル 教科書体 NP-R" panose="02020400000000000000" pitchFamily="18" charset="-128"/>
              </a:rPr>
              <a:t>からユーザー登録申請を行ってください。</a:t>
            </a:r>
          </a:p>
        </p:txBody>
      </p:sp>
      <p:sp>
        <p:nvSpPr>
          <p:cNvPr id="14" name="テキスト ボックス 13">
            <a:extLst>
              <a:ext uri="{FF2B5EF4-FFF2-40B4-BE49-F238E27FC236}">
                <a16:creationId xmlns:a16="http://schemas.microsoft.com/office/drawing/2014/main" id="{302FF07F-4529-4FFF-B209-458BA8C80154}"/>
              </a:ext>
            </a:extLst>
          </p:cNvPr>
          <p:cNvSpPr txBox="1"/>
          <p:nvPr/>
        </p:nvSpPr>
        <p:spPr>
          <a:xfrm>
            <a:off x="-60030" y="2418800"/>
            <a:ext cx="10778836" cy="543675"/>
          </a:xfrm>
          <a:prstGeom prst="rect">
            <a:avLst/>
          </a:prstGeom>
          <a:noFill/>
        </p:spPr>
        <p:txBody>
          <a:bodyPr wrap="square" anchor="ctr" anchorCtr="0">
            <a:spAutoFit/>
          </a:bodyPr>
          <a:lstStyle/>
          <a:p>
            <a:pPr marL="228600" indent="152400" algn="just">
              <a:lnSpc>
                <a:spcPts val="1700"/>
              </a:lnSpc>
            </a:pPr>
            <a:r>
              <a:rPr lang="en-US" altLang="ja-JP" sz="2800" kern="100" dirty="0">
                <a:effectLst/>
                <a:latin typeface="UD デジタル 教科書体 NP-R" panose="02020400000000000000" pitchFamily="18" charset="-128"/>
                <a:ea typeface="游明朝" panose="02020400000000000000" pitchFamily="18" charset="-128"/>
                <a:cs typeface="Times New Roman" panose="02020603050405020304" pitchFamily="18" charset="0"/>
                <a:hlinkClick r:id="rId2"/>
              </a:rPr>
              <a:t>https://www.g-mis.mhlw.go.jp/user-Registration-Form</a:t>
            </a:r>
            <a:endParaRPr lang="en-US" altLang="ja-JP" sz="2800" kern="100" dirty="0">
              <a:effectLst/>
              <a:latin typeface="UD デジタル 教科書体 NP-R" panose="02020400000000000000" pitchFamily="18" charset="-128"/>
              <a:ea typeface="游明朝" panose="02020400000000000000" pitchFamily="18" charset="-128"/>
              <a:cs typeface="Times New Roman" panose="02020603050405020304" pitchFamily="18" charset="0"/>
            </a:endParaRPr>
          </a:p>
          <a:p>
            <a:pPr marL="228600" indent="152400" algn="just">
              <a:lnSpc>
                <a:spcPts val="1700"/>
              </a:lnSpc>
            </a:pPr>
            <a:endParaRPr lang="ja-JP" alt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18" name="テキスト ボックス 17">
            <a:extLst>
              <a:ext uri="{FF2B5EF4-FFF2-40B4-BE49-F238E27FC236}">
                <a16:creationId xmlns:a16="http://schemas.microsoft.com/office/drawing/2014/main" id="{5E2E3A08-1480-4813-9B1F-C2DE724C4105}"/>
              </a:ext>
            </a:extLst>
          </p:cNvPr>
          <p:cNvSpPr txBox="1"/>
          <p:nvPr/>
        </p:nvSpPr>
        <p:spPr>
          <a:xfrm>
            <a:off x="87748" y="5532733"/>
            <a:ext cx="11741070" cy="369332"/>
          </a:xfrm>
          <a:prstGeom prst="rect">
            <a:avLst/>
          </a:prstGeom>
          <a:noFill/>
        </p:spPr>
        <p:txBody>
          <a:bodyPr wrap="square" anchor="ctr" anchorCtr="0">
            <a:spAutoFit/>
          </a:bodyPr>
          <a:lstStyle/>
          <a:p>
            <a:r>
              <a:rPr lang="en-US" altLang="ja-JP" dirty="0">
                <a:latin typeface="UD デジタル 教科書体 NP-R" panose="02020400000000000000" pitchFamily="18" charset="-128"/>
                <a:ea typeface="UD デジタル 教科書体 NP-R" panose="02020400000000000000" pitchFamily="18" charset="-128"/>
              </a:rPr>
              <a:t>※ </a:t>
            </a:r>
            <a:r>
              <a:rPr lang="ja-JP" altLang="en-US" dirty="0">
                <a:latin typeface="UD デジタル 教科書体 NP-R" panose="02020400000000000000" pitchFamily="18" charset="-128"/>
                <a:ea typeface="UD デジタル 教科書体 NP-R" panose="02020400000000000000" pitchFamily="18" charset="-128"/>
              </a:rPr>
              <a:t>廃業新規の場合、旧薬局でユーザー登録をしていても、</a:t>
            </a:r>
            <a:r>
              <a:rPr lang="ja-JP" altLang="en-US" u="sng" dirty="0">
                <a:solidFill>
                  <a:srgbClr val="FF0000"/>
                </a:solidFill>
                <a:latin typeface="UD デジタル 教科書体 NP-R" panose="02020400000000000000" pitchFamily="18" charset="-128"/>
                <a:ea typeface="UD デジタル 教科書体 NP-R" panose="02020400000000000000" pitchFamily="18" charset="-128"/>
              </a:rPr>
              <a:t>新薬局で新たにユーザー登録申請が必要です。</a:t>
            </a:r>
          </a:p>
        </p:txBody>
      </p:sp>
      <p:pic>
        <p:nvPicPr>
          <p:cNvPr id="5" name="図 4">
            <a:extLst>
              <a:ext uri="{FF2B5EF4-FFF2-40B4-BE49-F238E27FC236}">
                <a16:creationId xmlns:a16="http://schemas.microsoft.com/office/drawing/2014/main" id="{2F038D91-B44B-433D-B024-DB105470ECC0}"/>
              </a:ext>
            </a:extLst>
          </p:cNvPr>
          <p:cNvPicPr>
            <a:picLocks noChangeAspect="1"/>
          </p:cNvPicPr>
          <p:nvPr/>
        </p:nvPicPr>
        <p:blipFill rotWithShape="1">
          <a:blip r:embed="rId3"/>
          <a:srcRect b="6807"/>
          <a:stretch/>
        </p:blipFill>
        <p:spPr>
          <a:xfrm>
            <a:off x="275439" y="2863716"/>
            <a:ext cx="11916561" cy="2556275"/>
          </a:xfrm>
          <a:prstGeom prst="rect">
            <a:avLst/>
          </a:prstGeom>
        </p:spPr>
      </p:pic>
      <p:sp>
        <p:nvSpPr>
          <p:cNvPr id="19" name="テキスト ボックス 18">
            <a:extLst>
              <a:ext uri="{FF2B5EF4-FFF2-40B4-BE49-F238E27FC236}">
                <a16:creationId xmlns:a16="http://schemas.microsoft.com/office/drawing/2014/main" id="{612738FC-963F-430F-BA26-E4A0AAFC203C}"/>
              </a:ext>
            </a:extLst>
          </p:cNvPr>
          <p:cNvSpPr txBox="1"/>
          <p:nvPr/>
        </p:nvSpPr>
        <p:spPr>
          <a:xfrm>
            <a:off x="87748" y="5950564"/>
            <a:ext cx="11434618" cy="369332"/>
          </a:xfrm>
          <a:prstGeom prst="rect">
            <a:avLst/>
          </a:prstGeom>
          <a:noFill/>
        </p:spPr>
        <p:txBody>
          <a:bodyPr wrap="square" anchor="ctr" anchorCtr="0">
            <a:spAutoFit/>
          </a:bodyPr>
          <a:lstStyle/>
          <a:p>
            <a:r>
              <a:rPr lang="en-US" altLang="ja-JP" dirty="0">
                <a:latin typeface="UD デジタル 教科書体 NP-R" panose="02020400000000000000" pitchFamily="18" charset="-128"/>
                <a:ea typeface="UD デジタル 教科書体 NP-R" panose="02020400000000000000" pitchFamily="18" charset="-128"/>
              </a:rPr>
              <a:t>※</a:t>
            </a:r>
            <a:r>
              <a:rPr lang="ja-JP" altLang="en-US" dirty="0">
                <a:latin typeface="UD デジタル 教科書体 NP-R" panose="02020400000000000000" pitchFamily="18" charset="-128"/>
                <a:ea typeface="UD デジタル 教科書体 NP-R" panose="02020400000000000000" pitchFamily="18" charset="-128"/>
              </a:rPr>
              <a:t> ユーザー登録には、</a:t>
            </a:r>
            <a:r>
              <a:rPr lang="ja-JP" altLang="en-US" u="sng" dirty="0">
                <a:solidFill>
                  <a:srgbClr val="FF0000"/>
                </a:solidFill>
                <a:latin typeface="UD デジタル 教科書体 NP-R" panose="02020400000000000000" pitchFamily="18" charset="-128"/>
                <a:ea typeface="UD デジタル 教科書体 NP-R" panose="02020400000000000000" pitchFamily="18" charset="-128"/>
              </a:rPr>
              <a:t>メールアドレスが必要です。</a:t>
            </a:r>
          </a:p>
        </p:txBody>
      </p:sp>
    </p:spTree>
    <p:extLst>
      <p:ext uri="{BB962C8B-B14F-4D97-AF65-F5344CB8AC3E}">
        <p14:creationId xmlns:p14="http://schemas.microsoft.com/office/powerpoint/2010/main" val="22411338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59FB453-B03C-42D3-BD9A-BB6E88883D87}"/>
              </a:ext>
            </a:extLst>
          </p:cNvPr>
          <p:cNvSpPr>
            <a:spLocks noGrp="1"/>
          </p:cNvSpPr>
          <p:nvPr>
            <p:ph type="title"/>
          </p:nvPr>
        </p:nvSpPr>
        <p:spPr>
          <a:xfrm>
            <a:off x="0" y="-1"/>
            <a:ext cx="12192000" cy="1106723"/>
          </a:xfrm>
          <a:solidFill>
            <a:srgbClr val="00B0F0"/>
          </a:solidFill>
        </p:spPr>
        <p:txBody>
          <a:bodyPr>
            <a:normAutofit/>
          </a:bodyPr>
          <a:lstStyle/>
          <a:p>
            <a:r>
              <a:rPr lang="ja-JP" altLang="en-US" sz="3200" dirty="0">
                <a:latin typeface="UD デジタル 教科書体 NP-R" panose="02020400000000000000" pitchFamily="18" charset="-128"/>
                <a:ea typeface="UD デジタル 教科書体 NP-R" panose="02020400000000000000" pitchFamily="18" charset="-128"/>
              </a:rPr>
              <a:t>３．</a:t>
            </a:r>
            <a:r>
              <a:rPr kumimoji="1" lang="ja-JP" altLang="en-US" sz="3200" dirty="0">
                <a:latin typeface="UD デジタル 教科書体 NP-R" panose="02020400000000000000" pitchFamily="18" charset="-128"/>
                <a:ea typeface="UD デジタル 教科書体 NP-R" panose="02020400000000000000" pitchFamily="18" charset="-128"/>
              </a:rPr>
              <a:t>報告準備</a:t>
            </a:r>
          </a:p>
        </p:txBody>
      </p:sp>
      <p:pic>
        <p:nvPicPr>
          <p:cNvPr id="7" name="図 6">
            <a:extLst>
              <a:ext uri="{FF2B5EF4-FFF2-40B4-BE49-F238E27FC236}">
                <a16:creationId xmlns:a16="http://schemas.microsoft.com/office/drawing/2014/main" id="{D89DE829-03F7-4E06-9014-C56C6326077D}"/>
              </a:ext>
            </a:extLst>
          </p:cNvPr>
          <p:cNvPicPr>
            <a:picLocks noChangeAspect="1"/>
          </p:cNvPicPr>
          <p:nvPr/>
        </p:nvPicPr>
        <p:blipFill>
          <a:blip r:embed="rId2"/>
          <a:stretch>
            <a:fillRect/>
          </a:stretch>
        </p:blipFill>
        <p:spPr>
          <a:xfrm>
            <a:off x="161612" y="1106723"/>
            <a:ext cx="6916307" cy="5151463"/>
          </a:xfrm>
          <a:prstGeom prst="rect">
            <a:avLst/>
          </a:prstGeom>
        </p:spPr>
      </p:pic>
      <p:sp>
        <p:nvSpPr>
          <p:cNvPr id="15" name="テキスト ボックス 14">
            <a:extLst>
              <a:ext uri="{FF2B5EF4-FFF2-40B4-BE49-F238E27FC236}">
                <a16:creationId xmlns:a16="http://schemas.microsoft.com/office/drawing/2014/main" id="{77B3FDAD-419E-40FD-8748-5287A47C7E97}"/>
              </a:ext>
            </a:extLst>
          </p:cNvPr>
          <p:cNvSpPr txBox="1"/>
          <p:nvPr/>
        </p:nvSpPr>
        <p:spPr>
          <a:xfrm>
            <a:off x="7094697" y="3378365"/>
            <a:ext cx="4845588" cy="646331"/>
          </a:xfrm>
          <a:prstGeom prst="rect">
            <a:avLst/>
          </a:prstGeom>
          <a:noFill/>
        </p:spPr>
        <p:txBody>
          <a:bodyPr wrap="square" anchor="ctr" anchorCtr="0">
            <a:spAutoFit/>
          </a:bodyPr>
          <a:lstStyle/>
          <a:p>
            <a:r>
              <a:rPr lang="en-US" altLang="ja-JP" dirty="0">
                <a:latin typeface="UD デジタル 教科書体 NP-R" panose="02020400000000000000" pitchFamily="18" charset="-128"/>
                <a:ea typeface="UD デジタル 教科書体 NP-R" panose="02020400000000000000" pitchFamily="18" charset="-128"/>
              </a:rPr>
              <a:t>※</a:t>
            </a:r>
            <a:r>
              <a:rPr lang="ja-JP" altLang="en-US" dirty="0">
                <a:latin typeface="UD デジタル 教科書体 NP-R" panose="02020400000000000000" pitchFamily="18" charset="-128"/>
                <a:ea typeface="UD デジタル 教科書体 NP-R" panose="02020400000000000000" pitchFamily="18" charset="-128"/>
              </a:rPr>
              <a:t>入力項目のうち</a:t>
            </a:r>
            <a:r>
              <a:rPr lang="ja-JP" altLang="en-US" u="sng" dirty="0">
                <a:solidFill>
                  <a:srgbClr val="FF0000"/>
                </a:solidFill>
                <a:latin typeface="UD デジタル 教科書体 NP-R" panose="02020400000000000000" pitchFamily="18" charset="-128"/>
                <a:ea typeface="UD デジタル 教科書体 NP-R" panose="02020400000000000000" pitchFamily="18" charset="-128"/>
              </a:rPr>
              <a:t>「機関コード」</a:t>
            </a:r>
            <a:r>
              <a:rPr lang="ja-JP" altLang="en-US" dirty="0">
                <a:latin typeface="UD デジタル 教科書体 NP-R" panose="02020400000000000000" pitchFamily="18" charset="-128"/>
                <a:ea typeface="UD デジタル 教科書体 NP-R" panose="02020400000000000000" pitchFamily="18" charset="-128"/>
              </a:rPr>
              <a:t>については、</a:t>
            </a:r>
            <a:endParaRPr lang="en-US" altLang="ja-JP" dirty="0">
              <a:latin typeface="UD デジタル 教科書体 NP-R" panose="02020400000000000000" pitchFamily="18" charset="-128"/>
              <a:ea typeface="UD デジタル 教科書体 NP-R" panose="02020400000000000000" pitchFamily="18" charset="-128"/>
            </a:endParaRPr>
          </a:p>
          <a:p>
            <a:r>
              <a:rPr lang="ja-JP" altLang="en-US" dirty="0">
                <a:solidFill>
                  <a:srgbClr val="FF0000"/>
                </a:solidFill>
                <a:latin typeface="UD デジタル 教科書体 NP-R" panose="02020400000000000000" pitchFamily="18" charset="-128"/>
                <a:ea typeface="UD デジタル 教科書体 NP-R" panose="02020400000000000000" pitchFamily="18" charset="-128"/>
              </a:rPr>
              <a:t>　</a:t>
            </a:r>
            <a:r>
              <a:rPr lang="ja-JP" altLang="en-US" u="sng" dirty="0">
                <a:solidFill>
                  <a:srgbClr val="FF0000"/>
                </a:solidFill>
                <a:latin typeface="UD デジタル 教科書体 NP-R" panose="02020400000000000000" pitchFamily="18" charset="-128"/>
                <a:ea typeface="UD デジタル 教科書体 NP-R" panose="02020400000000000000" pitchFamily="18" charset="-128"/>
              </a:rPr>
              <a:t>入力不要です</a:t>
            </a:r>
            <a:r>
              <a:rPr lang="ja-JP" altLang="en-US" dirty="0">
                <a:solidFill>
                  <a:srgbClr val="FF0000"/>
                </a:solidFill>
                <a:latin typeface="UD デジタル 教科書体 NP-R" panose="02020400000000000000" pitchFamily="18" charset="-128"/>
                <a:ea typeface="UD デジタル 教科書体 NP-R" panose="02020400000000000000" pitchFamily="18" charset="-128"/>
              </a:rPr>
              <a:t>。</a:t>
            </a:r>
            <a:r>
              <a:rPr lang="en-US" altLang="ja-JP" dirty="0">
                <a:latin typeface="UD デジタル 教科書体 NP-R" panose="02020400000000000000" pitchFamily="18" charset="-128"/>
                <a:ea typeface="UD デジタル 教科書体 NP-R" panose="02020400000000000000" pitchFamily="18" charset="-128"/>
              </a:rPr>
              <a:t>(</a:t>
            </a:r>
            <a:r>
              <a:rPr lang="ja-JP" altLang="en-US" dirty="0">
                <a:latin typeface="UD デジタル 教科書体 NP-R" panose="02020400000000000000" pitchFamily="18" charset="-128"/>
                <a:ea typeface="UD デジタル 教科書体 NP-R" panose="02020400000000000000" pitchFamily="18" charset="-128"/>
              </a:rPr>
              <a:t>薬務行政室で入力します</a:t>
            </a:r>
            <a:r>
              <a:rPr lang="en-US" altLang="ja-JP" dirty="0">
                <a:latin typeface="UD デジタル 教科書体 NP-R" panose="02020400000000000000" pitchFamily="18" charset="-128"/>
                <a:ea typeface="UD デジタル 教科書体 NP-R" panose="02020400000000000000" pitchFamily="18" charset="-128"/>
              </a:rPr>
              <a:t>)</a:t>
            </a:r>
          </a:p>
        </p:txBody>
      </p:sp>
      <p:sp>
        <p:nvSpPr>
          <p:cNvPr id="21" name="テキスト ボックス 20">
            <a:extLst>
              <a:ext uri="{FF2B5EF4-FFF2-40B4-BE49-F238E27FC236}">
                <a16:creationId xmlns:a16="http://schemas.microsoft.com/office/drawing/2014/main" id="{1134A670-F044-4266-AB9A-7A0E46F7A0EF}"/>
              </a:ext>
            </a:extLst>
          </p:cNvPr>
          <p:cNvSpPr txBox="1"/>
          <p:nvPr/>
        </p:nvSpPr>
        <p:spPr>
          <a:xfrm>
            <a:off x="7158482" y="2261981"/>
            <a:ext cx="4477047" cy="646331"/>
          </a:xfrm>
          <a:prstGeom prst="rect">
            <a:avLst/>
          </a:prstGeom>
          <a:noFill/>
        </p:spPr>
        <p:txBody>
          <a:bodyPr wrap="square" anchor="ctr" anchorCtr="0">
            <a:spAutoFit/>
          </a:bodyPr>
          <a:lstStyle/>
          <a:p>
            <a:r>
              <a:rPr lang="ja-JP" altLang="en-US" dirty="0">
                <a:latin typeface="UD デジタル 教科書体 NP-R" panose="02020400000000000000" pitchFamily="18" charset="-128"/>
                <a:ea typeface="UD デジタル 教科書体 NP-R" panose="02020400000000000000" pitchFamily="18" charset="-128"/>
              </a:rPr>
              <a:t>∇ 必要な作業</a:t>
            </a:r>
            <a:endParaRPr lang="en-US" altLang="ja-JP" dirty="0">
              <a:latin typeface="UD デジタル 教科書体 NP-R" panose="02020400000000000000" pitchFamily="18" charset="-128"/>
              <a:ea typeface="UD デジタル 教科書体 NP-R" panose="02020400000000000000" pitchFamily="18" charset="-128"/>
            </a:endParaRPr>
          </a:p>
          <a:p>
            <a:r>
              <a:rPr lang="ja-JP" altLang="en-US" dirty="0">
                <a:latin typeface="UD デジタル 教科書体 NP-R" panose="02020400000000000000" pitchFamily="18" charset="-128"/>
                <a:ea typeface="UD デジタル 教科書体 NP-R" panose="02020400000000000000" pitchFamily="18" charset="-128"/>
              </a:rPr>
              <a:t>・機関情報の入力</a:t>
            </a:r>
            <a:endParaRPr lang="en-US" altLang="ja-JP" dirty="0">
              <a:latin typeface="UD デジタル 教科書体 NP-R" panose="02020400000000000000" pitchFamily="18" charset="-128"/>
              <a:ea typeface="UD デジタル 教科書体 NP-R" panose="02020400000000000000" pitchFamily="18" charset="-128"/>
            </a:endParaRPr>
          </a:p>
        </p:txBody>
      </p:sp>
      <p:sp>
        <p:nvSpPr>
          <p:cNvPr id="6" name="テキスト ボックス 5">
            <a:extLst>
              <a:ext uri="{FF2B5EF4-FFF2-40B4-BE49-F238E27FC236}">
                <a16:creationId xmlns:a16="http://schemas.microsoft.com/office/drawing/2014/main" id="{FD8781BA-EEA4-4C32-9503-72DCA4396EC9}"/>
              </a:ext>
            </a:extLst>
          </p:cNvPr>
          <p:cNvSpPr txBox="1"/>
          <p:nvPr/>
        </p:nvSpPr>
        <p:spPr>
          <a:xfrm>
            <a:off x="7094697" y="4179974"/>
            <a:ext cx="5114081" cy="1200329"/>
          </a:xfrm>
          <a:prstGeom prst="rect">
            <a:avLst/>
          </a:prstGeom>
          <a:noFill/>
        </p:spPr>
        <p:txBody>
          <a:bodyPr wrap="square" anchor="ctr" anchorCtr="0">
            <a:spAutoFit/>
          </a:bodyPr>
          <a:lstStyle/>
          <a:p>
            <a:r>
              <a:rPr lang="en-US" altLang="ja-JP" dirty="0">
                <a:latin typeface="UD デジタル 教科書体 NP-R" panose="02020400000000000000" pitchFamily="18" charset="-128"/>
                <a:ea typeface="UD デジタル 教科書体 NP-R" panose="02020400000000000000" pitchFamily="18" charset="-128"/>
              </a:rPr>
              <a:t>※</a:t>
            </a:r>
            <a:r>
              <a:rPr lang="ja-JP" altLang="en-US" u="sng" dirty="0">
                <a:solidFill>
                  <a:srgbClr val="FF0000"/>
                </a:solidFill>
                <a:latin typeface="UD デジタル 教科書体 NP-R" panose="02020400000000000000" pitchFamily="18" charset="-128"/>
                <a:ea typeface="UD デジタル 教科書体 NP-R" panose="02020400000000000000" pitchFamily="18" charset="-128"/>
              </a:rPr>
              <a:t>ユーザー登録申請が終わりましたら、薬務行</a:t>
            </a:r>
            <a:endParaRPr lang="en-US" altLang="ja-JP" u="sng" dirty="0">
              <a:solidFill>
                <a:srgbClr val="FF0000"/>
              </a:solidFill>
              <a:latin typeface="UD デジタル 教科書体 NP-R" panose="02020400000000000000" pitchFamily="18" charset="-128"/>
              <a:ea typeface="UD デジタル 教科書体 NP-R" panose="02020400000000000000" pitchFamily="18" charset="-128"/>
            </a:endParaRPr>
          </a:p>
          <a:p>
            <a:r>
              <a:rPr lang="ja-JP" altLang="en-US" dirty="0">
                <a:solidFill>
                  <a:srgbClr val="FF0000"/>
                </a:solidFill>
                <a:latin typeface="UD デジタル 教科書体 NP-R" panose="02020400000000000000" pitchFamily="18" charset="-128"/>
                <a:ea typeface="UD デジタル 教科書体 NP-R" panose="02020400000000000000" pitchFamily="18" charset="-128"/>
              </a:rPr>
              <a:t>　</a:t>
            </a:r>
            <a:r>
              <a:rPr lang="ja-JP" altLang="en-US" u="sng" dirty="0">
                <a:solidFill>
                  <a:srgbClr val="FF0000"/>
                </a:solidFill>
                <a:latin typeface="UD デジタル 教科書体 NP-R" panose="02020400000000000000" pitchFamily="18" charset="-128"/>
                <a:ea typeface="UD デジタル 教科書体 NP-R" panose="02020400000000000000" pitchFamily="18" charset="-128"/>
              </a:rPr>
              <a:t>政室に連絡してください。</a:t>
            </a:r>
            <a:endParaRPr lang="en-US" altLang="ja-JP" u="sng" dirty="0">
              <a:solidFill>
                <a:srgbClr val="FF0000"/>
              </a:solidFill>
              <a:latin typeface="UD デジタル 教科書体 NP-R" panose="02020400000000000000" pitchFamily="18" charset="-128"/>
              <a:ea typeface="UD デジタル 教科書体 NP-R" panose="02020400000000000000" pitchFamily="18" charset="-128"/>
            </a:endParaRPr>
          </a:p>
          <a:p>
            <a:endParaRPr lang="en-US" altLang="ja-JP" dirty="0">
              <a:latin typeface="UD デジタル 教科書体 NP-R" panose="02020400000000000000" pitchFamily="18" charset="-128"/>
              <a:ea typeface="UD デジタル 教科書体 NP-R" panose="02020400000000000000" pitchFamily="18" charset="-128"/>
            </a:endParaRPr>
          </a:p>
          <a:p>
            <a:r>
              <a:rPr lang="ja-JP" altLang="en-US" dirty="0">
                <a:latin typeface="UD デジタル 教科書体 NP-R" panose="02020400000000000000" pitchFamily="18" charset="-128"/>
                <a:ea typeface="UD デジタル 教科書体 NP-R" panose="02020400000000000000" pitchFamily="18" charset="-128"/>
              </a:rPr>
              <a:t>　薬務行政室連絡先：</a:t>
            </a:r>
            <a:r>
              <a:rPr lang="en-US" altLang="ja-JP" dirty="0">
                <a:latin typeface="UD デジタル 教科書体 NP-R" panose="02020400000000000000" pitchFamily="18" charset="-128"/>
                <a:ea typeface="UD デジタル 教科書体 NP-R" panose="02020400000000000000" pitchFamily="18" charset="-128"/>
              </a:rPr>
              <a:t>095-895-2469</a:t>
            </a:r>
          </a:p>
        </p:txBody>
      </p:sp>
    </p:spTree>
    <p:extLst>
      <p:ext uri="{BB962C8B-B14F-4D97-AF65-F5344CB8AC3E}">
        <p14:creationId xmlns:p14="http://schemas.microsoft.com/office/powerpoint/2010/main" val="33972425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a:extLst>
              <a:ext uri="{FF2B5EF4-FFF2-40B4-BE49-F238E27FC236}">
                <a16:creationId xmlns:a16="http://schemas.microsoft.com/office/drawing/2014/main" id="{8BC76A45-B8C3-4D4C-B23A-546FF7DDBBBE}"/>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07574" y="3333887"/>
            <a:ext cx="3200715" cy="3504861"/>
          </a:xfrm>
          <a:prstGeom prst="rect">
            <a:avLst/>
          </a:prstGeom>
          <a:noFill/>
          <a:ln>
            <a:noFill/>
          </a:ln>
        </p:spPr>
      </p:pic>
      <p:pic>
        <p:nvPicPr>
          <p:cNvPr id="6" name="図 5">
            <a:extLst>
              <a:ext uri="{FF2B5EF4-FFF2-40B4-BE49-F238E27FC236}">
                <a16:creationId xmlns:a16="http://schemas.microsoft.com/office/drawing/2014/main" id="{82F2AF4D-8BC3-401E-ABA2-3F9454A22E48}"/>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9741" y="3400999"/>
            <a:ext cx="3323043" cy="3393524"/>
          </a:xfrm>
          <a:prstGeom prst="rect">
            <a:avLst/>
          </a:prstGeom>
          <a:noFill/>
          <a:ln>
            <a:noFill/>
          </a:ln>
        </p:spPr>
      </p:pic>
      <p:sp>
        <p:nvSpPr>
          <p:cNvPr id="8" name="テキスト ボックス 7">
            <a:extLst>
              <a:ext uri="{FF2B5EF4-FFF2-40B4-BE49-F238E27FC236}">
                <a16:creationId xmlns:a16="http://schemas.microsoft.com/office/drawing/2014/main" id="{8C4F98EC-37E5-42E9-A45A-60E1C9181E62}"/>
              </a:ext>
            </a:extLst>
          </p:cNvPr>
          <p:cNvSpPr txBox="1"/>
          <p:nvPr/>
        </p:nvSpPr>
        <p:spPr>
          <a:xfrm>
            <a:off x="239741" y="1419077"/>
            <a:ext cx="11592062" cy="400110"/>
          </a:xfrm>
          <a:prstGeom prst="rect">
            <a:avLst/>
          </a:prstGeom>
          <a:noFill/>
        </p:spPr>
        <p:txBody>
          <a:bodyPr wrap="square" anchor="ctr" anchorCtr="0">
            <a:spAutoFit/>
          </a:bodyPr>
          <a:lstStyle/>
          <a:p>
            <a:r>
              <a:rPr lang="ja-JP" altLang="en-US" sz="2000" dirty="0">
                <a:latin typeface="UD デジタル 教科書体 NP-R" panose="02020400000000000000" pitchFamily="18" charset="-128"/>
                <a:ea typeface="UD デジタル 教科書体 NP-R" panose="02020400000000000000" pitchFamily="18" charset="-128"/>
              </a:rPr>
              <a:t>薬務行政室で承認後、約１～</a:t>
            </a:r>
            <a:r>
              <a:rPr lang="en-US" altLang="ja-JP" sz="2000" dirty="0">
                <a:latin typeface="UD デジタル 教科書体 NP-R" panose="02020400000000000000" pitchFamily="18" charset="-128"/>
                <a:ea typeface="UD デジタル 教科書体 NP-R" panose="02020400000000000000" pitchFamily="18" charset="-128"/>
              </a:rPr>
              <a:t>2</a:t>
            </a:r>
            <a:r>
              <a:rPr lang="ja-JP" altLang="en-US" sz="2000" dirty="0">
                <a:latin typeface="UD デジタル 教科書体 NP-R" panose="02020400000000000000" pitchFamily="18" charset="-128"/>
                <a:ea typeface="UD デジタル 教科書体 NP-R" panose="02020400000000000000" pitchFamily="18" charset="-128"/>
              </a:rPr>
              <a:t>週間後に</a:t>
            </a:r>
            <a:r>
              <a:rPr lang="en-US" altLang="ja-JP" sz="2000" u="sng" dirty="0">
                <a:latin typeface="UD デジタル 教科書体 NP-R" panose="02020400000000000000" pitchFamily="18" charset="-128"/>
                <a:ea typeface="UD デジタル 教科書体 NP-R" panose="02020400000000000000" pitchFamily="18" charset="-128"/>
              </a:rPr>
              <a:t>【</a:t>
            </a:r>
            <a:r>
              <a:rPr lang="ja-JP" altLang="en-US" sz="2000" u="sng" dirty="0">
                <a:latin typeface="UD デジタル 教科書体 NP-R" panose="02020400000000000000" pitchFamily="18" charset="-128"/>
                <a:ea typeface="UD デジタル 教科書体 NP-R" panose="02020400000000000000" pitchFamily="18" charset="-128"/>
              </a:rPr>
              <a:t>厚生労働省 </a:t>
            </a:r>
            <a:r>
              <a:rPr lang="en-US" altLang="ja-JP" sz="2000" u="sng" dirty="0">
                <a:latin typeface="UD デジタル 教科書体 NP-R" panose="02020400000000000000" pitchFamily="18" charset="-128"/>
                <a:ea typeface="UD デジタル 教科書体 NP-R" panose="02020400000000000000" pitchFamily="18" charset="-128"/>
              </a:rPr>
              <a:t>G-MIS</a:t>
            </a:r>
            <a:r>
              <a:rPr lang="ja-JP" altLang="en-US" sz="2000" u="sng" dirty="0">
                <a:latin typeface="UD デジタル 教科書体 NP-R" panose="02020400000000000000" pitchFamily="18" charset="-128"/>
                <a:ea typeface="UD デジタル 教科書体 NP-R" panose="02020400000000000000" pitchFamily="18" charset="-128"/>
              </a:rPr>
              <a:t>事務局</a:t>
            </a:r>
            <a:r>
              <a:rPr lang="en-US" altLang="ja-JP" sz="2000" u="sng" dirty="0">
                <a:latin typeface="UD デジタル 教科書体 NP-R" panose="02020400000000000000" pitchFamily="18" charset="-128"/>
                <a:ea typeface="UD デジタル 教科書体 NP-R" panose="02020400000000000000" pitchFamily="18" charset="-128"/>
              </a:rPr>
              <a:t>】</a:t>
            </a:r>
            <a:r>
              <a:rPr lang="ja-JP" altLang="en-US" sz="2000" dirty="0">
                <a:latin typeface="UD デジタル 教科書体 NP-R" panose="02020400000000000000" pitchFamily="18" charset="-128"/>
                <a:ea typeface="UD デジタル 教科書体 NP-R" panose="02020400000000000000" pitchFamily="18" charset="-128"/>
              </a:rPr>
              <a:t>からメールが届きます。</a:t>
            </a:r>
            <a:endParaRPr lang="en-US" altLang="ja-JP" sz="2000" dirty="0">
              <a:latin typeface="UD デジタル 教科書体 NP-R" panose="02020400000000000000" pitchFamily="18" charset="-128"/>
              <a:ea typeface="UD デジタル 教科書体 NP-R" panose="02020400000000000000" pitchFamily="18" charset="-128"/>
            </a:endParaRPr>
          </a:p>
        </p:txBody>
      </p:sp>
      <p:sp>
        <p:nvSpPr>
          <p:cNvPr id="9" name="テキスト ボックス 8">
            <a:extLst>
              <a:ext uri="{FF2B5EF4-FFF2-40B4-BE49-F238E27FC236}">
                <a16:creationId xmlns:a16="http://schemas.microsoft.com/office/drawing/2014/main" id="{4755AB63-F1CF-46AC-A77C-CEAE9F5D8481}"/>
              </a:ext>
            </a:extLst>
          </p:cNvPr>
          <p:cNvSpPr txBox="1"/>
          <p:nvPr/>
        </p:nvSpPr>
        <p:spPr>
          <a:xfrm>
            <a:off x="9242" y="1059746"/>
            <a:ext cx="7998690" cy="400110"/>
          </a:xfrm>
          <a:prstGeom prst="rect">
            <a:avLst/>
          </a:prstGeom>
          <a:noFill/>
        </p:spPr>
        <p:txBody>
          <a:bodyPr wrap="square" anchor="ctr" anchorCtr="0">
            <a:spAutoFit/>
          </a:bodyPr>
          <a:lstStyle/>
          <a:p>
            <a:r>
              <a:rPr lang="ja-JP" altLang="en-US" sz="2000" dirty="0">
                <a:latin typeface="UD デジタル 教科書体 NP-R" panose="02020400000000000000" pitchFamily="18" charset="-128"/>
                <a:ea typeface="UD デジタル 教科書体 NP-R" panose="02020400000000000000" pitchFamily="18" charset="-128"/>
              </a:rPr>
              <a:t>▶ 厚生労働省によるアカウント発行</a:t>
            </a:r>
          </a:p>
        </p:txBody>
      </p:sp>
      <p:sp>
        <p:nvSpPr>
          <p:cNvPr id="10" name="テキスト ボックス 9">
            <a:extLst>
              <a:ext uri="{FF2B5EF4-FFF2-40B4-BE49-F238E27FC236}">
                <a16:creationId xmlns:a16="http://schemas.microsoft.com/office/drawing/2014/main" id="{67B566F4-1759-4857-BA74-0F27DFA38DA6}"/>
              </a:ext>
            </a:extLst>
          </p:cNvPr>
          <p:cNvSpPr txBox="1"/>
          <p:nvPr/>
        </p:nvSpPr>
        <p:spPr>
          <a:xfrm>
            <a:off x="34409" y="1762127"/>
            <a:ext cx="1510141" cy="369332"/>
          </a:xfrm>
          <a:prstGeom prst="rect">
            <a:avLst/>
          </a:prstGeom>
          <a:noFill/>
          <a:ln>
            <a:solidFill>
              <a:schemeClr val="tx1"/>
            </a:solidFill>
          </a:ln>
        </p:spPr>
        <p:txBody>
          <a:bodyPr wrap="square" anchor="ctr" anchorCtr="0">
            <a:spAutoFit/>
          </a:bodyPr>
          <a:lstStyle/>
          <a:p>
            <a:r>
              <a:rPr lang="ja-JP" altLang="en-US" dirty="0">
                <a:latin typeface="UD デジタル 教科書体 NP-R" panose="02020400000000000000" pitchFamily="18" charset="-128"/>
                <a:ea typeface="UD デジタル 教科書体 NP-R" panose="02020400000000000000" pitchFamily="18" charset="-128"/>
              </a:rPr>
              <a:t>（１通目）</a:t>
            </a:r>
            <a:endParaRPr lang="en-US" altLang="ja-JP" dirty="0">
              <a:latin typeface="UD デジタル 教科書体 NP-R" panose="02020400000000000000" pitchFamily="18" charset="-128"/>
              <a:ea typeface="UD デジタル 教科書体 NP-R" panose="02020400000000000000" pitchFamily="18" charset="-128"/>
            </a:endParaRPr>
          </a:p>
        </p:txBody>
      </p:sp>
      <p:sp>
        <p:nvSpPr>
          <p:cNvPr id="11" name="テキスト ボックス 10">
            <a:extLst>
              <a:ext uri="{FF2B5EF4-FFF2-40B4-BE49-F238E27FC236}">
                <a16:creationId xmlns:a16="http://schemas.microsoft.com/office/drawing/2014/main" id="{F3667D0C-0113-416F-ADC3-DBF22F34E9AF}"/>
              </a:ext>
            </a:extLst>
          </p:cNvPr>
          <p:cNvSpPr txBox="1"/>
          <p:nvPr/>
        </p:nvSpPr>
        <p:spPr>
          <a:xfrm>
            <a:off x="0" y="2117954"/>
            <a:ext cx="4756558" cy="784830"/>
          </a:xfrm>
          <a:prstGeom prst="rect">
            <a:avLst/>
          </a:prstGeom>
          <a:noFill/>
        </p:spPr>
        <p:txBody>
          <a:bodyPr wrap="square" anchor="ctr" anchorCtr="0">
            <a:spAutoFit/>
          </a:bodyPr>
          <a:lstStyle/>
          <a:p>
            <a:r>
              <a:rPr lang="ja-JP" altLang="en-US" sz="1500" dirty="0">
                <a:latin typeface="UD デジタル 教科書体 NP-R" panose="02020400000000000000" pitchFamily="18" charset="-128"/>
                <a:ea typeface="UD デジタル 教科書体 NP-R" panose="02020400000000000000" pitchFamily="18" charset="-128"/>
              </a:rPr>
              <a:t>∇メールの目的</a:t>
            </a:r>
            <a:endParaRPr lang="en-US" altLang="ja-JP" sz="1500" dirty="0">
              <a:latin typeface="UD デジタル 教科書体 NP-R" panose="02020400000000000000" pitchFamily="18" charset="-128"/>
              <a:ea typeface="UD デジタル 教科書体 NP-R" panose="02020400000000000000" pitchFamily="18" charset="-128"/>
            </a:endParaRPr>
          </a:p>
          <a:p>
            <a:r>
              <a:rPr lang="ja-JP" altLang="en-US" sz="1500" dirty="0">
                <a:latin typeface="UD デジタル 教科書体 NP-R" panose="02020400000000000000" pitchFamily="18" charset="-128"/>
                <a:ea typeface="UD デジタル 教科書体 NP-R" panose="02020400000000000000" pitchFamily="18" charset="-128"/>
              </a:rPr>
              <a:t> ・受信可能なメールアドレスか確認するため</a:t>
            </a:r>
            <a:endParaRPr lang="en-US" altLang="ja-JP" sz="1500" dirty="0">
              <a:latin typeface="UD デジタル 教科書体 NP-R" panose="02020400000000000000" pitchFamily="18" charset="-128"/>
              <a:ea typeface="UD デジタル 教科書体 NP-R" panose="02020400000000000000" pitchFamily="18" charset="-128"/>
            </a:endParaRPr>
          </a:p>
          <a:p>
            <a:r>
              <a:rPr lang="ja-JP" altLang="en-US" sz="1500" dirty="0">
                <a:latin typeface="UD デジタル 教科書体 NP-R" panose="02020400000000000000" pitchFamily="18" charset="-128"/>
                <a:ea typeface="UD デジタル 教科書体 NP-R" panose="02020400000000000000" pitchFamily="18" charset="-128"/>
              </a:rPr>
              <a:t> ・「薬局名」「住所」に誤りがないか確認するため</a:t>
            </a:r>
            <a:endParaRPr lang="en-US" altLang="ja-JP" sz="1500" dirty="0">
              <a:latin typeface="UD デジタル 教科書体 NP-R" panose="02020400000000000000" pitchFamily="18" charset="-128"/>
              <a:ea typeface="UD デジタル 教科書体 NP-R" panose="02020400000000000000" pitchFamily="18" charset="-128"/>
            </a:endParaRPr>
          </a:p>
        </p:txBody>
      </p:sp>
      <p:sp>
        <p:nvSpPr>
          <p:cNvPr id="12" name="テキスト ボックス 11">
            <a:extLst>
              <a:ext uri="{FF2B5EF4-FFF2-40B4-BE49-F238E27FC236}">
                <a16:creationId xmlns:a16="http://schemas.microsoft.com/office/drawing/2014/main" id="{C552A93F-4448-44FF-B24F-7F50F7437E20}"/>
              </a:ext>
            </a:extLst>
          </p:cNvPr>
          <p:cNvSpPr txBox="1"/>
          <p:nvPr/>
        </p:nvSpPr>
        <p:spPr>
          <a:xfrm>
            <a:off x="9242" y="2795278"/>
            <a:ext cx="5465617" cy="553998"/>
          </a:xfrm>
          <a:prstGeom prst="rect">
            <a:avLst/>
          </a:prstGeom>
          <a:noFill/>
        </p:spPr>
        <p:txBody>
          <a:bodyPr wrap="square" anchor="ctr" anchorCtr="0">
            <a:spAutoFit/>
          </a:bodyPr>
          <a:lstStyle/>
          <a:p>
            <a:r>
              <a:rPr lang="ja-JP" altLang="en-US" sz="1500" dirty="0">
                <a:latin typeface="UD デジタル 教科書体 NP-R" panose="02020400000000000000" pitchFamily="18" charset="-128"/>
                <a:ea typeface="UD デジタル 教科書体 NP-R" panose="02020400000000000000" pitchFamily="18" charset="-128"/>
              </a:rPr>
              <a:t>∇必要な作業</a:t>
            </a:r>
            <a:endParaRPr lang="en-US" altLang="ja-JP" sz="1500" dirty="0">
              <a:latin typeface="UD デジタル 教科書体 NP-R" panose="02020400000000000000" pitchFamily="18" charset="-128"/>
              <a:ea typeface="UD デジタル 教科書体 NP-R" panose="02020400000000000000" pitchFamily="18" charset="-128"/>
            </a:endParaRPr>
          </a:p>
          <a:p>
            <a:r>
              <a:rPr lang="ja-JP" altLang="en-US" sz="1500" dirty="0">
                <a:latin typeface="UD デジタル 教科書体 NP-R" panose="02020400000000000000" pitchFamily="18" charset="-128"/>
                <a:ea typeface="UD デジタル 教科書体 NP-R" panose="02020400000000000000" pitchFamily="18" charset="-128"/>
              </a:rPr>
              <a:t>「薬局名」「住所」を確認し、誤りがなければ</a:t>
            </a:r>
            <a:r>
              <a:rPr lang="ja-JP" altLang="en-US" sz="1500" u="sng" dirty="0">
                <a:solidFill>
                  <a:srgbClr val="FF0000"/>
                </a:solidFill>
                <a:latin typeface="UD デジタル 教科書体 NP-R" panose="02020400000000000000" pitchFamily="18" charset="-128"/>
                <a:ea typeface="UD デジタル 教科書体 NP-R" panose="02020400000000000000" pitchFamily="18" charset="-128"/>
              </a:rPr>
              <a:t>作業不要</a:t>
            </a:r>
            <a:endParaRPr lang="en-US" altLang="ja-JP" sz="1500" u="sng" dirty="0">
              <a:solidFill>
                <a:srgbClr val="FF0000"/>
              </a:solidFill>
              <a:latin typeface="UD デジタル 教科書体 NP-R" panose="02020400000000000000" pitchFamily="18" charset="-128"/>
              <a:ea typeface="UD デジタル 教科書体 NP-R" panose="02020400000000000000" pitchFamily="18" charset="-128"/>
            </a:endParaRPr>
          </a:p>
        </p:txBody>
      </p:sp>
      <p:sp>
        <p:nvSpPr>
          <p:cNvPr id="13" name="テキスト ボックス 12">
            <a:extLst>
              <a:ext uri="{FF2B5EF4-FFF2-40B4-BE49-F238E27FC236}">
                <a16:creationId xmlns:a16="http://schemas.microsoft.com/office/drawing/2014/main" id="{1B336592-398A-40D9-B3AE-325F16E2F741}"/>
              </a:ext>
            </a:extLst>
          </p:cNvPr>
          <p:cNvSpPr txBox="1"/>
          <p:nvPr/>
        </p:nvSpPr>
        <p:spPr>
          <a:xfrm>
            <a:off x="5925303" y="1762127"/>
            <a:ext cx="1510141" cy="369332"/>
          </a:xfrm>
          <a:prstGeom prst="rect">
            <a:avLst/>
          </a:prstGeom>
          <a:noFill/>
          <a:ln>
            <a:solidFill>
              <a:schemeClr val="tx1"/>
            </a:solidFill>
          </a:ln>
        </p:spPr>
        <p:txBody>
          <a:bodyPr wrap="square" anchor="ctr" anchorCtr="0">
            <a:spAutoFit/>
          </a:bodyPr>
          <a:lstStyle/>
          <a:p>
            <a:r>
              <a:rPr lang="ja-JP" altLang="en-US" dirty="0">
                <a:latin typeface="UD デジタル 教科書体 NP-R" panose="02020400000000000000" pitchFamily="18" charset="-128"/>
                <a:ea typeface="UD デジタル 教科書体 NP-R" panose="02020400000000000000" pitchFamily="18" charset="-128"/>
              </a:rPr>
              <a:t>（２通目）</a:t>
            </a:r>
            <a:endParaRPr lang="en-US" altLang="ja-JP" dirty="0">
              <a:latin typeface="UD デジタル 教科書体 NP-R" panose="02020400000000000000" pitchFamily="18" charset="-128"/>
              <a:ea typeface="UD デジタル 教科書体 NP-R" panose="02020400000000000000" pitchFamily="18" charset="-128"/>
            </a:endParaRPr>
          </a:p>
        </p:txBody>
      </p:sp>
      <p:sp>
        <p:nvSpPr>
          <p:cNvPr id="14" name="テキスト ボックス 13">
            <a:extLst>
              <a:ext uri="{FF2B5EF4-FFF2-40B4-BE49-F238E27FC236}">
                <a16:creationId xmlns:a16="http://schemas.microsoft.com/office/drawing/2014/main" id="{9D312990-ED88-4D0E-B813-F179A5C60E04}"/>
              </a:ext>
            </a:extLst>
          </p:cNvPr>
          <p:cNvSpPr txBox="1"/>
          <p:nvPr/>
        </p:nvSpPr>
        <p:spPr>
          <a:xfrm>
            <a:off x="5913410" y="2092787"/>
            <a:ext cx="5990568" cy="784830"/>
          </a:xfrm>
          <a:prstGeom prst="rect">
            <a:avLst/>
          </a:prstGeom>
          <a:noFill/>
        </p:spPr>
        <p:txBody>
          <a:bodyPr wrap="square" anchor="ctr" anchorCtr="0">
            <a:spAutoFit/>
          </a:bodyPr>
          <a:lstStyle/>
          <a:p>
            <a:r>
              <a:rPr lang="ja-JP" altLang="en-US" sz="1500" dirty="0">
                <a:latin typeface="UD デジタル 教科書体 NP-R" panose="02020400000000000000" pitchFamily="18" charset="-128"/>
                <a:ea typeface="UD デジタル 教科書体 NP-R" panose="02020400000000000000" pitchFamily="18" charset="-128"/>
              </a:rPr>
              <a:t>∇メールの目的</a:t>
            </a:r>
            <a:endParaRPr lang="en-US" altLang="ja-JP" sz="1500" dirty="0">
              <a:latin typeface="UD デジタル 教科書体 NP-R" panose="02020400000000000000" pitchFamily="18" charset="-128"/>
              <a:ea typeface="UD デジタル 教科書体 NP-R" panose="02020400000000000000" pitchFamily="18" charset="-128"/>
            </a:endParaRPr>
          </a:p>
          <a:p>
            <a:r>
              <a:rPr lang="ja-JP" altLang="en-US" sz="1500" dirty="0">
                <a:latin typeface="UD デジタル 教科書体 NP-R" panose="02020400000000000000" pitchFamily="18" charset="-128"/>
                <a:ea typeface="UD デジタル 教科書体 NP-R" panose="02020400000000000000" pitchFamily="18" charset="-128"/>
              </a:rPr>
              <a:t> ・アカウント発行を完了した旨の連絡</a:t>
            </a:r>
            <a:endParaRPr lang="en-US" altLang="ja-JP" sz="1500" dirty="0">
              <a:latin typeface="UD デジタル 教科書体 NP-R" panose="02020400000000000000" pitchFamily="18" charset="-128"/>
              <a:ea typeface="UD デジタル 教科書体 NP-R" panose="02020400000000000000" pitchFamily="18" charset="-128"/>
            </a:endParaRPr>
          </a:p>
          <a:p>
            <a:r>
              <a:rPr lang="ja-JP" altLang="en-US" sz="1500" dirty="0">
                <a:latin typeface="UD デジタル 教科書体 NP-R" panose="02020400000000000000" pitchFamily="18" charset="-128"/>
                <a:ea typeface="UD デジタル 教科書体 NP-R" panose="02020400000000000000" pitchFamily="18" charset="-128"/>
              </a:rPr>
              <a:t> ・ログイン</a:t>
            </a:r>
            <a:r>
              <a:rPr lang="en-US" altLang="ja-JP" sz="1500" dirty="0">
                <a:latin typeface="UD デジタル 教科書体 NP-R" panose="02020400000000000000" pitchFamily="18" charset="-128"/>
                <a:ea typeface="UD デジタル 教科書体 NP-R" panose="02020400000000000000" pitchFamily="18" charset="-128"/>
              </a:rPr>
              <a:t>ID</a:t>
            </a:r>
            <a:r>
              <a:rPr lang="ja-JP" altLang="en-US" sz="1500" dirty="0">
                <a:latin typeface="UD デジタル 教科書体 NP-R" panose="02020400000000000000" pitchFamily="18" charset="-128"/>
                <a:ea typeface="UD デジタル 教科書体 NP-R" panose="02020400000000000000" pitchFamily="18" charset="-128"/>
              </a:rPr>
              <a:t>、パスワード設定を行うための</a:t>
            </a:r>
            <a:r>
              <a:rPr lang="en-US" altLang="ja-JP" sz="1500" dirty="0">
                <a:latin typeface="UD デジタル 教科書体 NP-R" panose="02020400000000000000" pitchFamily="18" charset="-128"/>
                <a:ea typeface="UD デジタル 教科書体 NP-R" panose="02020400000000000000" pitchFamily="18" charset="-128"/>
              </a:rPr>
              <a:t>URL</a:t>
            </a:r>
            <a:r>
              <a:rPr lang="ja-JP" altLang="en-US" sz="1500" dirty="0">
                <a:latin typeface="UD デジタル 教科書体 NP-R" panose="02020400000000000000" pitchFamily="18" charset="-128"/>
                <a:ea typeface="UD デジタル 教科書体 NP-R" panose="02020400000000000000" pitchFamily="18" charset="-128"/>
              </a:rPr>
              <a:t>のお知らせ</a:t>
            </a:r>
            <a:endParaRPr lang="en-US" altLang="ja-JP" sz="1500" dirty="0">
              <a:latin typeface="UD デジタル 教科書体 NP-R" panose="02020400000000000000" pitchFamily="18" charset="-128"/>
              <a:ea typeface="UD デジタル 教科書体 NP-R" panose="02020400000000000000" pitchFamily="18" charset="-128"/>
            </a:endParaRPr>
          </a:p>
        </p:txBody>
      </p:sp>
      <p:sp>
        <p:nvSpPr>
          <p:cNvPr id="16" name="テキスト ボックス 15">
            <a:extLst>
              <a:ext uri="{FF2B5EF4-FFF2-40B4-BE49-F238E27FC236}">
                <a16:creationId xmlns:a16="http://schemas.microsoft.com/office/drawing/2014/main" id="{7F84C27B-F0E1-4BA1-AB87-A08526C68DA3}"/>
              </a:ext>
            </a:extLst>
          </p:cNvPr>
          <p:cNvSpPr txBox="1"/>
          <p:nvPr/>
        </p:nvSpPr>
        <p:spPr>
          <a:xfrm>
            <a:off x="5913410" y="2795278"/>
            <a:ext cx="5990568" cy="553998"/>
          </a:xfrm>
          <a:prstGeom prst="rect">
            <a:avLst/>
          </a:prstGeom>
          <a:noFill/>
        </p:spPr>
        <p:txBody>
          <a:bodyPr wrap="square" anchor="ctr" anchorCtr="0">
            <a:spAutoFit/>
          </a:bodyPr>
          <a:lstStyle/>
          <a:p>
            <a:r>
              <a:rPr lang="ja-JP" altLang="en-US" sz="1500" dirty="0">
                <a:latin typeface="UD デジタル 教科書体 NP-R" panose="02020400000000000000" pitchFamily="18" charset="-128"/>
                <a:ea typeface="UD デジタル 教科書体 NP-R" panose="02020400000000000000" pitchFamily="18" charset="-128"/>
              </a:rPr>
              <a:t>∇必要な作業</a:t>
            </a:r>
            <a:endParaRPr lang="en-US" altLang="ja-JP" sz="1500" dirty="0">
              <a:latin typeface="UD デジタル 教科書体 NP-R" panose="02020400000000000000" pitchFamily="18" charset="-128"/>
              <a:ea typeface="UD デジタル 教科書体 NP-R" panose="02020400000000000000" pitchFamily="18" charset="-128"/>
            </a:endParaRPr>
          </a:p>
          <a:p>
            <a:r>
              <a:rPr lang="ja-JP" altLang="en-US" sz="1500" dirty="0">
                <a:latin typeface="UD デジタル 教科書体 NP-R" panose="02020400000000000000" pitchFamily="18" charset="-128"/>
                <a:ea typeface="UD デジタル 教科書体 NP-R" panose="02020400000000000000" pitchFamily="18" charset="-128"/>
              </a:rPr>
              <a:t> ・パスワードの設定し、</a:t>
            </a:r>
            <a:r>
              <a:rPr lang="en-US" altLang="ja-JP" sz="1500" dirty="0">
                <a:latin typeface="UD デジタル 教科書体 NP-R" panose="02020400000000000000" pitchFamily="18" charset="-128"/>
                <a:ea typeface="UD デジタル 教科書体 NP-R" panose="02020400000000000000" pitchFamily="18" charset="-128"/>
              </a:rPr>
              <a:t>G-MIS</a:t>
            </a:r>
            <a:r>
              <a:rPr lang="ja-JP" altLang="en-US" sz="1500" dirty="0">
                <a:latin typeface="UD デジタル 教科書体 NP-R" panose="02020400000000000000" pitchFamily="18" charset="-128"/>
                <a:ea typeface="UD デジタル 教科書体 NP-R" panose="02020400000000000000" pitchFamily="18" charset="-128"/>
              </a:rPr>
              <a:t>にログインできることを確認</a:t>
            </a:r>
            <a:endParaRPr lang="en-US" altLang="ja-JP" sz="1500" dirty="0">
              <a:latin typeface="UD デジタル 教科書体 NP-R" panose="02020400000000000000" pitchFamily="18" charset="-128"/>
              <a:ea typeface="UD デジタル 教科書体 NP-R" panose="02020400000000000000" pitchFamily="18" charset="-128"/>
            </a:endParaRPr>
          </a:p>
        </p:txBody>
      </p:sp>
      <p:sp>
        <p:nvSpPr>
          <p:cNvPr id="15" name="テキスト ボックス 14">
            <a:extLst>
              <a:ext uri="{FF2B5EF4-FFF2-40B4-BE49-F238E27FC236}">
                <a16:creationId xmlns:a16="http://schemas.microsoft.com/office/drawing/2014/main" id="{900CFFF1-C2D3-4E5F-B852-F83C9B39E2CD}"/>
              </a:ext>
            </a:extLst>
          </p:cNvPr>
          <p:cNvSpPr txBox="1"/>
          <p:nvPr/>
        </p:nvSpPr>
        <p:spPr>
          <a:xfrm>
            <a:off x="3518679" y="3788073"/>
            <a:ext cx="1836205" cy="738664"/>
          </a:xfrm>
          <a:prstGeom prst="rect">
            <a:avLst/>
          </a:prstGeom>
          <a:noFill/>
        </p:spPr>
        <p:txBody>
          <a:bodyPr wrap="square" anchor="ctr" anchorCtr="0">
            <a:spAutoFit/>
          </a:bodyPr>
          <a:lstStyle/>
          <a:p>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誤りがある場合は、薬務行政室に問い合わせてください。</a:t>
            </a:r>
            <a:endParaRPr lang="en-US" altLang="ja-JP" sz="1400" dirty="0">
              <a:latin typeface="UD デジタル 教科書体 NP-R" panose="02020400000000000000" pitchFamily="18" charset="-128"/>
              <a:ea typeface="UD デジタル 教科書体 NP-R" panose="02020400000000000000" pitchFamily="18" charset="-128"/>
            </a:endParaRPr>
          </a:p>
        </p:txBody>
      </p:sp>
      <p:sp>
        <p:nvSpPr>
          <p:cNvPr id="17" name="矢印: 下 16">
            <a:extLst>
              <a:ext uri="{FF2B5EF4-FFF2-40B4-BE49-F238E27FC236}">
                <a16:creationId xmlns:a16="http://schemas.microsoft.com/office/drawing/2014/main" id="{F959C306-6B50-47CD-9C71-B22EE5542446}"/>
              </a:ext>
            </a:extLst>
          </p:cNvPr>
          <p:cNvSpPr/>
          <p:nvPr/>
        </p:nvSpPr>
        <p:spPr>
          <a:xfrm>
            <a:off x="4260680" y="3341581"/>
            <a:ext cx="176102" cy="41916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タイトル 1">
            <a:extLst>
              <a:ext uri="{FF2B5EF4-FFF2-40B4-BE49-F238E27FC236}">
                <a16:creationId xmlns:a16="http://schemas.microsoft.com/office/drawing/2014/main" id="{CF401766-B677-4E93-B1E2-CC12ECE59FFE}"/>
              </a:ext>
            </a:extLst>
          </p:cNvPr>
          <p:cNvSpPr txBox="1">
            <a:spLocks/>
          </p:cNvSpPr>
          <p:nvPr/>
        </p:nvSpPr>
        <p:spPr>
          <a:xfrm>
            <a:off x="0" y="-1"/>
            <a:ext cx="12192000" cy="1106723"/>
          </a:xfrm>
          <a:prstGeom prst="rect">
            <a:avLst/>
          </a:prstGeom>
          <a:solidFill>
            <a:srgbClr val="00B0F0"/>
          </a:solidFill>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3200" dirty="0">
                <a:latin typeface="UD デジタル 教科書体 NP-R" panose="02020400000000000000" pitchFamily="18" charset="-128"/>
                <a:ea typeface="UD デジタル 教科書体 NP-R" panose="02020400000000000000" pitchFamily="18" charset="-128"/>
              </a:rPr>
              <a:t>３．報告準備</a:t>
            </a:r>
          </a:p>
        </p:txBody>
      </p:sp>
    </p:spTree>
    <p:extLst>
      <p:ext uri="{BB962C8B-B14F-4D97-AF65-F5344CB8AC3E}">
        <p14:creationId xmlns:p14="http://schemas.microsoft.com/office/powerpoint/2010/main" val="17894464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テキスト ボックス 20">
            <a:extLst>
              <a:ext uri="{FF2B5EF4-FFF2-40B4-BE49-F238E27FC236}">
                <a16:creationId xmlns:a16="http://schemas.microsoft.com/office/drawing/2014/main" id="{1134A670-F044-4266-AB9A-7A0E46F7A0EF}"/>
              </a:ext>
            </a:extLst>
          </p:cNvPr>
          <p:cNvSpPr txBox="1"/>
          <p:nvPr/>
        </p:nvSpPr>
        <p:spPr>
          <a:xfrm>
            <a:off x="4392973" y="2335256"/>
            <a:ext cx="7625901" cy="646331"/>
          </a:xfrm>
          <a:prstGeom prst="rect">
            <a:avLst/>
          </a:prstGeom>
          <a:noFill/>
        </p:spPr>
        <p:txBody>
          <a:bodyPr wrap="square" anchor="ctr" anchorCtr="0">
            <a:spAutoFit/>
          </a:bodyPr>
          <a:lstStyle/>
          <a:p>
            <a:r>
              <a:rPr lang="ja-JP" altLang="en-US" dirty="0">
                <a:latin typeface="UD デジタル 教科書体 NP-R" panose="02020400000000000000" pitchFamily="18" charset="-128"/>
                <a:ea typeface="UD デジタル 教科書体 NP-R" panose="02020400000000000000" pitchFamily="18" charset="-128"/>
              </a:rPr>
              <a:t>▽ 下記の</a:t>
            </a:r>
            <a:r>
              <a:rPr lang="en-US" altLang="ja-JP" dirty="0">
                <a:latin typeface="UD デジタル 教科書体 NP-R" panose="02020400000000000000" pitchFamily="18" charset="-128"/>
                <a:ea typeface="UD デジタル 教科書体 NP-R" panose="02020400000000000000" pitchFamily="18" charset="-128"/>
              </a:rPr>
              <a:t>URL</a:t>
            </a:r>
            <a:r>
              <a:rPr lang="ja-JP" altLang="en-US" dirty="0">
                <a:latin typeface="UD デジタル 教科書体 NP-R" panose="02020400000000000000" pitchFamily="18" charset="-128"/>
                <a:ea typeface="UD デジタル 教科書体 NP-R" panose="02020400000000000000" pitchFamily="18" charset="-128"/>
              </a:rPr>
              <a:t>からログイン</a:t>
            </a:r>
            <a:r>
              <a:rPr lang="en-US" altLang="ja-JP" dirty="0">
                <a:latin typeface="UD デジタル 教科書体 NP-R" panose="02020400000000000000" pitchFamily="18" charset="-128"/>
                <a:ea typeface="UD デジタル 教科書体 NP-R" panose="02020400000000000000" pitchFamily="18" charset="-128"/>
              </a:rPr>
              <a:t>ID</a:t>
            </a:r>
            <a:r>
              <a:rPr lang="ja-JP" altLang="en-US" dirty="0">
                <a:latin typeface="UD デジタル 教科書体 NP-R" panose="02020400000000000000" pitchFamily="18" charset="-128"/>
                <a:ea typeface="UD デジタル 教科書体 NP-R" panose="02020400000000000000" pitchFamily="18" charset="-128"/>
              </a:rPr>
              <a:t>（ユーザー名）と設定したパスワードを</a:t>
            </a:r>
            <a:endParaRPr lang="en-US" altLang="ja-JP" dirty="0">
              <a:latin typeface="UD デジタル 教科書体 NP-R" panose="02020400000000000000" pitchFamily="18" charset="-128"/>
              <a:ea typeface="UD デジタル 教科書体 NP-R" panose="02020400000000000000" pitchFamily="18" charset="-128"/>
            </a:endParaRPr>
          </a:p>
          <a:p>
            <a:r>
              <a:rPr lang="ja-JP" altLang="en-US" dirty="0">
                <a:latin typeface="UD デジタル 教科書体 NP-R" panose="02020400000000000000" pitchFamily="18" charset="-128"/>
                <a:ea typeface="UD デジタル 教科書体 NP-R" panose="02020400000000000000" pitchFamily="18" charset="-128"/>
              </a:rPr>
              <a:t>　 使って、「</a:t>
            </a:r>
            <a:r>
              <a:rPr lang="en-US" altLang="ja-JP" dirty="0">
                <a:latin typeface="UD デジタル 教科書体 NP-R" panose="02020400000000000000" pitchFamily="18" charset="-128"/>
                <a:ea typeface="UD デジタル 教科書体 NP-R" panose="02020400000000000000" pitchFamily="18" charset="-128"/>
              </a:rPr>
              <a:t>G-MIS</a:t>
            </a:r>
            <a:r>
              <a:rPr lang="ja-JP" altLang="en-US" dirty="0">
                <a:latin typeface="UD デジタル 教科書体 NP-R" panose="02020400000000000000" pitchFamily="18" charset="-128"/>
                <a:ea typeface="UD デジタル 教科書体 NP-R" panose="02020400000000000000" pitchFamily="18" charset="-128"/>
              </a:rPr>
              <a:t>」にログインしてください。</a:t>
            </a:r>
            <a:endParaRPr lang="en-US" altLang="ja-JP" dirty="0">
              <a:latin typeface="UD デジタル 教科書体 NP-R" panose="02020400000000000000" pitchFamily="18" charset="-128"/>
              <a:ea typeface="UD デジタル 教科書体 NP-R" panose="02020400000000000000" pitchFamily="18" charset="-128"/>
            </a:endParaRPr>
          </a:p>
        </p:txBody>
      </p:sp>
      <p:pic>
        <p:nvPicPr>
          <p:cNvPr id="4" name="図 3">
            <a:extLst>
              <a:ext uri="{FF2B5EF4-FFF2-40B4-BE49-F238E27FC236}">
                <a16:creationId xmlns:a16="http://schemas.microsoft.com/office/drawing/2014/main" id="{25299B7A-ED6B-4ECE-8F7B-D83B31A776D6}"/>
              </a:ext>
            </a:extLst>
          </p:cNvPr>
          <p:cNvPicPr>
            <a:picLocks noChangeAspect="1"/>
          </p:cNvPicPr>
          <p:nvPr/>
        </p:nvPicPr>
        <p:blipFill>
          <a:blip r:embed="rId2"/>
          <a:stretch>
            <a:fillRect/>
          </a:stretch>
        </p:blipFill>
        <p:spPr>
          <a:xfrm>
            <a:off x="299142" y="1084872"/>
            <a:ext cx="3970920" cy="5730655"/>
          </a:xfrm>
          <a:prstGeom prst="rect">
            <a:avLst/>
          </a:prstGeom>
        </p:spPr>
      </p:pic>
      <p:sp>
        <p:nvSpPr>
          <p:cNvPr id="13" name="テキスト ボックス 12">
            <a:extLst>
              <a:ext uri="{FF2B5EF4-FFF2-40B4-BE49-F238E27FC236}">
                <a16:creationId xmlns:a16="http://schemas.microsoft.com/office/drawing/2014/main" id="{EDBBA51B-FF50-45E1-AA8A-ADB67BE852B1}"/>
              </a:ext>
            </a:extLst>
          </p:cNvPr>
          <p:cNvSpPr txBox="1"/>
          <p:nvPr/>
        </p:nvSpPr>
        <p:spPr>
          <a:xfrm>
            <a:off x="4661421" y="3244334"/>
            <a:ext cx="6157518" cy="369332"/>
          </a:xfrm>
          <a:prstGeom prst="rect">
            <a:avLst/>
          </a:prstGeom>
          <a:noFill/>
        </p:spPr>
        <p:txBody>
          <a:bodyPr wrap="square">
            <a:spAutoFit/>
          </a:bodyPr>
          <a:lstStyle/>
          <a:p>
            <a:r>
              <a:rPr lang="en-US" altLang="ja-JP" dirty="0">
                <a:hlinkClick r:id="rId3"/>
              </a:rPr>
              <a:t>https://www.med-login.mhlw.go.jp/s/login/</a:t>
            </a:r>
            <a:endParaRPr lang="ja-JP" altLang="en-US" dirty="0"/>
          </a:p>
        </p:txBody>
      </p:sp>
      <p:sp>
        <p:nvSpPr>
          <p:cNvPr id="8" name="タイトル 1">
            <a:extLst>
              <a:ext uri="{FF2B5EF4-FFF2-40B4-BE49-F238E27FC236}">
                <a16:creationId xmlns:a16="http://schemas.microsoft.com/office/drawing/2014/main" id="{B7A95E96-025E-4EE3-91D7-6756E30C987B}"/>
              </a:ext>
            </a:extLst>
          </p:cNvPr>
          <p:cNvSpPr txBox="1">
            <a:spLocks/>
          </p:cNvSpPr>
          <p:nvPr/>
        </p:nvSpPr>
        <p:spPr>
          <a:xfrm>
            <a:off x="0" y="-1"/>
            <a:ext cx="12192000" cy="1106723"/>
          </a:xfrm>
          <a:prstGeom prst="rect">
            <a:avLst/>
          </a:prstGeom>
          <a:solidFill>
            <a:srgbClr val="00B0F0"/>
          </a:solidFill>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3200" dirty="0">
                <a:latin typeface="UD デジタル 教科書体 NP-R" panose="02020400000000000000" pitchFamily="18" charset="-128"/>
                <a:ea typeface="UD デジタル 教科書体 NP-R" panose="02020400000000000000" pitchFamily="18" charset="-128"/>
              </a:rPr>
              <a:t>４．新規報告</a:t>
            </a:r>
          </a:p>
        </p:txBody>
      </p:sp>
    </p:spTree>
    <p:extLst>
      <p:ext uri="{BB962C8B-B14F-4D97-AF65-F5344CB8AC3E}">
        <p14:creationId xmlns:p14="http://schemas.microsoft.com/office/powerpoint/2010/main" val="6004094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テキスト ボックス 20">
            <a:extLst>
              <a:ext uri="{FF2B5EF4-FFF2-40B4-BE49-F238E27FC236}">
                <a16:creationId xmlns:a16="http://schemas.microsoft.com/office/drawing/2014/main" id="{1134A670-F044-4266-AB9A-7A0E46F7A0EF}"/>
              </a:ext>
            </a:extLst>
          </p:cNvPr>
          <p:cNvSpPr txBox="1"/>
          <p:nvPr/>
        </p:nvSpPr>
        <p:spPr>
          <a:xfrm>
            <a:off x="351899" y="5673383"/>
            <a:ext cx="4689884" cy="646331"/>
          </a:xfrm>
          <a:prstGeom prst="rect">
            <a:avLst/>
          </a:prstGeom>
          <a:noFill/>
        </p:spPr>
        <p:txBody>
          <a:bodyPr wrap="square" anchor="ctr" anchorCtr="0">
            <a:spAutoFit/>
          </a:bodyPr>
          <a:lstStyle/>
          <a:p>
            <a:r>
              <a:rPr lang="ja-JP" altLang="en-US" dirty="0">
                <a:latin typeface="UD デジタル 教科書体 NP-R" panose="02020400000000000000" pitchFamily="18" charset="-128"/>
                <a:ea typeface="UD デジタル 教科書体 NP-R" panose="02020400000000000000" pitchFamily="18" charset="-128"/>
              </a:rPr>
              <a:t>▽ </a:t>
            </a:r>
            <a:r>
              <a:rPr lang="en-US" altLang="ja-JP" dirty="0">
                <a:latin typeface="UD デジタル 教科書体 NP-R" panose="02020400000000000000" pitchFamily="18" charset="-128"/>
                <a:ea typeface="UD デジタル 教科書体 NP-R" panose="02020400000000000000" pitchFamily="18" charset="-128"/>
              </a:rPr>
              <a:t>G-MIS</a:t>
            </a:r>
            <a:r>
              <a:rPr lang="ja-JP" altLang="en-US" dirty="0">
                <a:latin typeface="UD デジタル 教科書体 NP-R" panose="02020400000000000000" pitchFamily="18" charset="-128"/>
                <a:ea typeface="UD デジタル 教科書体 NP-R" panose="02020400000000000000" pitchFamily="18" charset="-128"/>
              </a:rPr>
              <a:t>ホーム画面から</a:t>
            </a:r>
            <a:r>
              <a:rPr lang="ja-JP" altLang="en-US" dirty="0">
                <a:solidFill>
                  <a:schemeClr val="accent6"/>
                </a:solidFill>
                <a:latin typeface="UD デジタル 教科書体 NP-R" panose="02020400000000000000" pitchFamily="18" charset="-128"/>
                <a:ea typeface="UD デジタル 教科書体 NP-R" panose="02020400000000000000" pitchFamily="18" charset="-128"/>
              </a:rPr>
              <a:t>薬局機能情報提供</a:t>
            </a:r>
            <a:endParaRPr lang="en-US" altLang="ja-JP" dirty="0">
              <a:solidFill>
                <a:schemeClr val="accent6"/>
              </a:solidFill>
              <a:latin typeface="UD デジタル 教科書体 NP-R" panose="02020400000000000000" pitchFamily="18" charset="-128"/>
              <a:ea typeface="UD デジタル 教科書体 NP-R" panose="02020400000000000000" pitchFamily="18" charset="-128"/>
            </a:endParaRPr>
          </a:p>
          <a:p>
            <a:r>
              <a:rPr lang="ja-JP" altLang="en-US" dirty="0">
                <a:solidFill>
                  <a:schemeClr val="accent6"/>
                </a:solidFill>
                <a:latin typeface="UD デジタル 教科書体 NP-R" panose="02020400000000000000" pitchFamily="18" charset="-128"/>
                <a:ea typeface="UD デジタル 教科書体 NP-R" panose="02020400000000000000" pitchFamily="18" charset="-128"/>
              </a:rPr>
              <a:t>　 制度</a:t>
            </a:r>
            <a:r>
              <a:rPr lang="ja-JP" altLang="en-US" dirty="0">
                <a:latin typeface="UD デジタル 教科書体 NP-R" panose="02020400000000000000" pitchFamily="18" charset="-128"/>
                <a:ea typeface="UD デジタル 教科書体 NP-R" panose="02020400000000000000" pitchFamily="18" charset="-128"/>
              </a:rPr>
              <a:t>をクリックしてください。</a:t>
            </a:r>
            <a:endParaRPr lang="en-US" altLang="ja-JP" dirty="0">
              <a:latin typeface="UD デジタル 教科書体 NP-R" panose="02020400000000000000" pitchFamily="18" charset="-128"/>
              <a:ea typeface="UD デジタル 教科書体 NP-R" panose="02020400000000000000" pitchFamily="18" charset="-128"/>
            </a:endParaRPr>
          </a:p>
        </p:txBody>
      </p:sp>
      <p:pic>
        <p:nvPicPr>
          <p:cNvPr id="5" name="図 4">
            <a:extLst>
              <a:ext uri="{FF2B5EF4-FFF2-40B4-BE49-F238E27FC236}">
                <a16:creationId xmlns:a16="http://schemas.microsoft.com/office/drawing/2014/main" id="{D9227143-8992-43F8-8E16-118F2AF6B90C}"/>
              </a:ext>
            </a:extLst>
          </p:cNvPr>
          <p:cNvPicPr>
            <a:picLocks noChangeAspect="1"/>
          </p:cNvPicPr>
          <p:nvPr/>
        </p:nvPicPr>
        <p:blipFill>
          <a:blip r:embed="rId2"/>
          <a:stretch>
            <a:fillRect/>
          </a:stretch>
        </p:blipFill>
        <p:spPr>
          <a:xfrm>
            <a:off x="126474" y="1163794"/>
            <a:ext cx="5140734" cy="4437400"/>
          </a:xfrm>
          <a:prstGeom prst="rect">
            <a:avLst/>
          </a:prstGeom>
        </p:spPr>
      </p:pic>
      <p:pic>
        <p:nvPicPr>
          <p:cNvPr id="7" name="図 6">
            <a:extLst>
              <a:ext uri="{FF2B5EF4-FFF2-40B4-BE49-F238E27FC236}">
                <a16:creationId xmlns:a16="http://schemas.microsoft.com/office/drawing/2014/main" id="{E9D3B90A-C7D4-4AAF-9389-E54B865F88D5}"/>
              </a:ext>
            </a:extLst>
          </p:cNvPr>
          <p:cNvPicPr>
            <a:picLocks noChangeAspect="1"/>
          </p:cNvPicPr>
          <p:nvPr/>
        </p:nvPicPr>
        <p:blipFill>
          <a:blip r:embed="rId3"/>
          <a:stretch>
            <a:fillRect/>
          </a:stretch>
        </p:blipFill>
        <p:spPr>
          <a:xfrm>
            <a:off x="5483492" y="1163794"/>
            <a:ext cx="6176916" cy="4127015"/>
          </a:xfrm>
          <a:prstGeom prst="rect">
            <a:avLst/>
          </a:prstGeom>
        </p:spPr>
      </p:pic>
      <p:sp>
        <p:nvSpPr>
          <p:cNvPr id="11" name="テキスト ボックス 10">
            <a:extLst>
              <a:ext uri="{FF2B5EF4-FFF2-40B4-BE49-F238E27FC236}">
                <a16:creationId xmlns:a16="http://schemas.microsoft.com/office/drawing/2014/main" id="{CDD41E5A-15D2-4DB2-89E6-A5290745F0DF}"/>
              </a:ext>
            </a:extLst>
          </p:cNvPr>
          <p:cNvSpPr txBox="1"/>
          <p:nvPr/>
        </p:nvSpPr>
        <p:spPr>
          <a:xfrm>
            <a:off x="5492632" y="5295905"/>
            <a:ext cx="6167775" cy="646331"/>
          </a:xfrm>
          <a:prstGeom prst="rect">
            <a:avLst/>
          </a:prstGeom>
          <a:noFill/>
        </p:spPr>
        <p:txBody>
          <a:bodyPr wrap="square" anchor="ctr" anchorCtr="0">
            <a:spAutoFit/>
          </a:bodyPr>
          <a:lstStyle/>
          <a:p>
            <a:r>
              <a:rPr lang="ja-JP" altLang="en-US" dirty="0">
                <a:latin typeface="UD デジタル 教科書体 NP-R" panose="02020400000000000000" pitchFamily="18" charset="-128"/>
                <a:ea typeface="UD デジタル 教科書体 NP-R" panose="02020400000000000000" pitchFamily="18" charset="-128"/>
              </a:rPr>
              <a:t>▽ 報告画面から</a:t>
            </a:r>
            <a:r>
              <a:rPr lang="ja-JP" altLang="en-US" dirty="0">
                <a:solidFill>
                  <a:srgbClr val="0000FF"/>
                </a:solidFill>
                <a:latin typeface="UD デジタル 教科書体 NP-R" panose="02020400000000000000" pitchFamily="18" charset="-128"/>
                <a:ea typeface="UD デジタル 教科書体 NP-R" panose="02020400000000000000" pitchFamily="18" charset="-128"/>
              </a:rPr>
              <a:t>新規報告をクリックして、薬局機能情報  </a:t>
            </a:r>
            <a:endParaRPr lang="en-US" altLang="ja-JP" dirty="0">
              <a:solidFill>
                <a:srgbClr val="0000FF"/>
              </a:solidFill>
              <a:latin typeface="UD デジタル 教科書体 NP-R" panose="02020400000000000000" pitchFamily="18" charset="-128"/>
              <a:ea typeface="UD デジタル 教科書体 NP-R" panose="02020400000000000000" pitchFamily="18" charset="-128"/>
            </a:endParaRPr>
          </a:p>
          <a:p>
            <a:r>
              <a:rPr lang="en-US" altLang="ja-JP" dirty="0">
                <a:solidFill>
                  <a:srgbClr val="0000FF"/>
                </a:solidFill>
                <a:latin typeface="UD デジタル 教科書体 NP-R" panose="02020400000000000000" pitchFamily="18" charset="-128"/>
                <a:ea typeface="UD デジタル 教科書体 NP-R" panose="02020400000000000000" pitchFamily="18" charset="-128"/>
              </a:rPr>
              <a:t>    </a:t>
            </a:r>
            <a:r>
              <a:rPr lang="ja-JP" altLang="en-US" dirty="0">
                <a:latin typeface="UD デジタル 教科書体 NP-R" panose="02020400000000000000" pitchFamily="18" charset="-128"/>
                <a:ea typeface="UD デジタル 教科書体 NP-R" panose="02020400000000000000" pitchFamily="18" charset="-128"/>
              </a:rPr>
              <a:t>の入力をしてください。</a:t>
            </a:r>
            <a:endParaRPr lang="en-US" altLang="ja-JP" dirty="0">
              <a:latin typeface="UD デジタル 教科書体 NP-R" panose="02020400000000000000" pitchFamily="18" charset="-128"/>
              <a:ea typeface="UD デジタル 教科書体 NP-R" panose="02020400000000000000" pitchFamily="18" charset="-128"/>
            </a:endParaRPr>
          </a:p>
        </p:txBody>
      </p:sp>
      <p:sp>
        <p:nvSpPr>
          <p:cNvPr id="12" name="テキスト ボックス 11">
            <a:extLst>
              <a:ext uri="{FF2B5EF4-FFF2-40B4-BE49-F238E27FC236}">
                <a16:creationId xmlns:a16="http://schemas.microsoft.com/office/drawing/2014/main" id="{E486532C-E83F-41E7-97CC-6405F325CEEA}"/>
              </a:ext>
            </a:extLst>
          </p:cNvPr>
          <p:cNvSpPr txBox="1"/>
          <p:nvPr/>
        </p:nvSpPr>
        <p:spPr>
          <a:xfrm>
            <a:off x="5492632" y="5967605"/>
            <a:ext cx="6408867" cy="923330"/>
          </a:xfrm>
          <a:prstGeom prst="rect">
            <a:avLst/>
          </a:prstGeom>
          <a:noFill/>
        </p:spPr>
        <p:txBody>
          <a:bodyPr wrap="square" anchor="ctr" anchorCtr="0">
            <a:spAutoFit/>
          </a:bodyPr>
          <a:lstStyle/>
          <a:p>
            <a:r>
              <a:rPr lang="en-US" altLang="ja-JP" dirty="0">
                <a:latin typeface="UD デジタル 教科書体 NP-R" panose="02020400000000000000" pitchFamily="18" charset="-128"/>
                <a:ea typeface="UD デジタル 教科書体 NP-R" panose="02020400000000000000" pitchFamily="18" charset="-128"/>
              </a:rPr>
              <a:t>※</a:t>
            </a:r>
            <a:r>
              <a:rPr lang="ja-JP" altLang="en-US" dirty="0">
                <a:latin typeface="UD デジタル 教科書体 NP-R" panose="02020400000000000000" pitchFamily="18" charset="-128"/>
                <a:ea typeface="UD デジタル 教科書体 NP-R" panose="02020400000000000000" pitchFamily="18" charset="-128"/>
              </a:rPr>
              <a:t>薬局機能情報の入力が全て終わりましたら、</a:t>
            </a:r>
            <a:r>
              <a:rPr lang="ja-JP" altLang="en-US" dirty="0">
                <a:solidFill>
                  <a:srgbClr val="FF0000"/>
                </a:solidFill>
                <a:latin typeface="UD デジタル 教科書体 NP-R" panose="02020400000000000000" pitchFamily="18" charset="-128"/>
                <a:ea typeface="UD デジタル 教科書体 NP-R" panose="02020400000000000000" pitchFamily="18" charset="-128"/>
              </a:rPr>
              <a:t>薬務行政室に</a:t>
            </a:r>
            <a:endParaRPr lang="en-US" altLang="ja-JP" dirty="0">
              <a:solidFill>
                <a:srgbClr val="FF0000"/>
              </a:solidFill>
              <a:latin typeface="UD デジタル 教科書体 NP-R" panose="02020400000000000000" pitchFamily="18" charset="-128"/>
              <a:ea typeface="UD デジタル 教科書体 NP-R" panose="02020400000000000000" pitchFamily="18" charset="-128"/>
            </a:endParaRPr>
          </a:p>
          <a:p>
            <a:r>
              <a:rPr lang="en-US" altLang="ja-JP" dirty="0">
                <a:solidFill>
                  <a:srgbClr val="FF0000"/>
                </a:solidFill>
                <a:latin typeface="UD デジタル 教科書体 NP-R" panose="02020400000000000000" pitchFamily="18" charset="-128"/>
                <a:ea typeface="UD デジタル 教科書体 NP-R" panose="02020400000000000000" pitchFamily="18" charset="-128"/>
              </a:rPr>
              <a:t>    </a:t>
            </a:r>
            <a:r>
              <a:rPr lang="ja-JP" altLang="en-US" dirty="0">
                <a:solidFill>
                  <a:srgbClr val="FF0000"/>
                </a:solidFill>
                <a:latin typeface="UD デジタル 教科書体 NP-R" panose="02020400000000000000" pitchFamily="18" charset="-128"/>
                <a:ea typeface="UD デジタル 教科書体 NP-R" panose="02020400000000000000" pitchFamily="18" charset="-128"/>
              </a:rPr>
              <a:t>連絡してください。</a:t>
            </a:r>
            <a:endParaRPr lang="en-US" altLang="ja-JP" dirty="0">
              <a:latin typeface="UD デジタル 教科書体 NP-R" panose="02020400000000000000" pitchFamily="18" charset="-128"/>
              <a:ea typeface="UD デジタル 教科書体 NP-R" panose="02020400000000000000" pitchFamily="18" charset="-128"/>
            </a:endParaRPr>
          </a:p>
          <a:p>
            <a:r>
              <a:rPr lang="ja-JP" altLang="en-US" dirty="0">
                <a:latin typeface="UD デジタル 教科書体 NP-R" panose="02020400000000000000" pitchFamily="18" charset="-128"/>
                <a:ea typeface="UD デジタル 教科書体 NP-R" panose="02020400000000000000" pitchFamily="18" charset="-128"/>
              </a:rPr>
              <a:t>　薬務行政室連絡先：</a:t>
            </a:r>
            <a:r>
              <a:rPr lang="en-US" altLang="ja-JP" dirty="0">
                <a:latin typeface="UD デジタル 教科書体 NP-R" panose="02020400000000000000" pitchFamily="18" charset="-128"/>
                <a:ea typeface="UD デジタル 教科書体 NP-R" panose="02020400000000000000" pitchFamily="18" charset="-128"/>
              </a:rPr>
              <a:t>095-895-2469</a:t>
            </a:r>
          </a:p>
        </p:txBody>
      </p:sp>
      <p:sp>
        <p:nvSpPr>
          <p:cNvPr id="10" name="タイトル 1">
            <a:extLst>
              <a:ext uri="{FF2B5EF4-FFF2-40B4-BE49-F238E27FC236}">
                <a16:creationId xmlns:a16="http://schemas.microsoft.com/office/drawing/2014/main" id="{181A2563-6F88-4BFD-8851-99EEB7ED9D57}"/>
              </a:ext>
            </a:extLst>
          </p:cNvPr>
          <p:cNvSpPr txBox="1">
            <a:spLocks/>
          </p:cNvSpPr>
          <p:nvPr/>
        </p:nvSpPr>
        <p:spPr>
          <a:xfrm>
            <a:off x="0" y="-1"/>
            <a:ext cx="12192000" cy="1106723"/>
          </a:xfrm>
          <a:prstGeom prst="rect">
            <a:avLst/>
          </a:prstGeom>
          <a:solidFill>
            <a:srgbClr val="00B0F0"/>
          </a:solidFill>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3200" dirty="0">
                <a:latin typeface="UD デジタル 教科書体 NP-R" panose="02020400000000000000" pitchFamily="18" charset="-128"/>
                <a:ea typeface="UD デジタル 教科書体 NP-R" panose="02020400000000000000" pitchFamily="18" charset="-128"/>
              </a:rPr>
              <a:t>４．新規報告</a:t>
            </a:r>
          </a:p>
        </p:txBody>
      </p:sp>
    </p:spTree>
    <p:extLst>
      <p:ext uri="{BB962C8B-B14F-4D97-AF65-F5344CB8AC3E}">
        <p14:creationId xmlns:p14="http://schemas.microsoft.com/office/powerpoint/2010/main" val="42830663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BF0713F6-4793-4E73-86CE-70BDCC38DD6C}"/>
              </a:ext>
            </a:extLst>
          </p:cNvPr>
          <p:cNvSpPr txBox="1"/>
          <p:nvPr/>
        </p:nvSpPr>
        <p:spPr>
          <a:xfrm>
            <a:off x="0" y="1342193"/>
            <a:ext cx="9776033" cy="584775"/>
          </a:xfrm>
          <a:prstGeom prst="rect">
            <a:avLst/>
          </a:prstGeom>
          <a:noFill/>
        </p:spPr>
        <p:txBody>
          <a:bodyPr wrap="square" anchor="ctr" anchorCtr="0">
            <a:spAutoFit/>
          </a:bodyPr>
          <a:lstStyle/>
          <a:p>
            <a:r>
              <a:rPr lang="ja-JP" altLang="en-US" sz="3200" dirty="0">
                <a:latin typeface="UD デジタル 教科書体 NP-R" panose="02020400000000000000" pitchFamily="18" charset="-128"/>
                <a:ea typeface="UD デジタル 教科書体 NP-R" panose="02020400000000000000" pitchFamily="18" charset="-128"/>
              </a:rPr>
              <a:t>▶ 報告内容の確認　</a:t>
            </a:r>
            <a:endParaRPr lang="en-US" altLang="ja-JP" sz="3200" dirty="0">
              <a:latin typeface="UD デジタル 教科書体 NP-R" panose="02020400000000000000" pitchFamily="18" charset="-128"/>
              <a:ea typeface="UD デジタル 教科書体 NP-R" panose="02020400000000000000" pitchFamily="18" charset="-128"/>
            </a:endParaRPr>
          </a:p>
        </p:txBody>
      </p:sp>
      <p:sp>
        <p:nvSpPr>
          <p:cNvPr id="7" name="テキスト ボックス 6">
            <a:extLst>
              <a:ext uri="{FF2B5EF4-FFF2-40B4-BE49-F238E27FC236}">
                <a16:creationId xmlns:a16="http://schemas.microsoft.com/office/drawing/2014/main" id="{CD55CD5B-F9D9-4CF3-9E21-A1075EDCCB79}"/>
              </a:ext>
            </a:extLst>
          </p:cNvPr>
          <p:cNvSpPr txBox="1"/>
          <p:nvPr/>
        </p:nvSpPr>
        <p:spPr>
          <a:xfrm>
            <a:off x="0" y="2155314"/>
            <a:ext cx="10958882" cy="1569660"/>
          </a:xfrm>
          <a:prstGeom prst="rect">
            <a:avLst/>
          </a:prstGeom>
          <a:noFill/>
        </p:spPr>
        <p:txBody>
          <a:bodyPr wrap="square" anchor="ctr" anchorCtr="0">
            <a:spAutoFit/>
          </a:bodyPr>
          <a:lstStyle/>
          <a:p>
            <a:r>
              <a:rPr lang="ja-JP" altLang="en-US" sz="3200" dirty="0">
                <a:latin typeface="UD デジタル 教科書体 NP-R" panose="02020400000000000000" pitchFamily="18" charset="-128"/>
                <a:ea typeface="UD デジタル 教科書体 NP-R" panose="02020400000000000000" pitchFamily="18" charset="-128"/>
              </a:rPr>
              <a:t>　薬務行政室で報告内容の確認を行います。    </a:t>
            </a:r>
            <a:endParaRPr lang="en-US" altLang="ja-JP" sz="3200" dirty="0">
              <a:latin typeface="UD デジタル 教科書体 NP-R" panose="02020400000000000000" pitchFamily="18" charset="-128"/>
              <a:ea typeface="UD デジタル 教科書体 NP-R" panose="02020400000000000000" pitchFamily="18" charset="-128"/>
            </a:endParaRPr>
          </a:p>
          <a:p>
            <a:r>
              <a:rPr lang="ja-JP" altLang="en-US" sz="3200" dirty="0">
                <a:latin typeface="UD デジタル 教科書体 NP-R" panose="02020400000000000000" pitchFamily="18" charset="-128"/>
                <a:ea typeface="UD デジタル 教科書体 NP-R" panose="02020400000000000000" pitchFamily="18" charset="-128"/>
              </a:rPr>
              <a:t>　必要に応じて電話等で問い合わせることがありますので、</a:t>
            </a:r>
            <a:endParaRPr lang="en-US" altLang="ja-JP" sz="3200" dirty="0">
              <a:latin typeface="UD デジタル 教科書体 NP-R" panose="02020400000000000000" pitchFamily="18" charset="-128"/>
              <a:ea typeface="UD デジタル 教科書体 NP-R" panose="02020400000000000000" pitchFamily="18" charset="-128"/>
            </a:endParaRPr>
          </a:p>
          <a:p>
            <a:r>
              <a:rPr lang="en-US" altLang="ja-JP" sz="3200" dirty="0">
                <a:latin typeface="UD デジタル 教科書体 NP-R" panose="02020400000000000000" pitchFamily="18" charset="-128"/>
                <a:ea typeface="UD デジタル 教科書体 NP-R" panose="02020400000000000000" pitchFamily="18" charset="-128"/>
              </a:rPr>
              <a:t>   </a:t>
            </a:r>
            <a:r>
              <a:rPr lang="ja-JP" altLang="en-US" sz="3200" dirty="0">
                <a:latin typeface="UD デジタル 教科書体 NP-R" panose="02020400000000000000" pitchFamily="18" charset="-128"/>
                <a:ea typeface="UD デジタル 教科書体 NP-R" panose="02020400000000000000" pitchFamily="18" charset="-128"/>
              </a:rPr>
              <a:t>その際は、ご対応をお願いします。</a:t>
            </a:r>
            <a:endParaRPr lang="en-US" altLang="ja-JP" sz="3200" dirty="0">
              <a:latin typeface="UD デジタル 教科書体 NP-R" panose="02020400000000000000" pitchFamily="18" charset="-128"/>
              <a:ea typeface="UD デジタル 教科書体 NP-R" panose="02020400000000000000" pitchFamily="18" charset="-128"/>
            </a:endParaRPr>
          </a:p>
        </p:txBody>
      </p:sp>
      <p:sp>
        <p:nvSpPr>
          <p:cNvPr id="8" name="タイトル 1">
            <a:extLst>
              <a:ext uri="{FF2B5EF4-FFF2-40B4-BE49-F238E27FC236}">
                <a16:creationId xmlns:a16="http://schemas.microsoft.com/office/drawing/2014/main" id="{5F36B0CC-9E41-4A2B-88A2-3798121D0F1C}"/>
              </a:ext>
            </a:extLst>
          </p:cNvPr>
          <p:cNvSpPr txBox="1">
            <a:spLocks/>
          </p:cNvSpPr>
          <p:nvPr/>
        </p:nvSpPr>
        <p:spPr>
          <a:xfrm>
            <a:off x="0" y="-1"/>
            <a:ext cx="12192000" cy="1106723"/>
          </a:xfrm>
          <a:prstGeom prst="rect">
            <a:avLst/>
          </a:prstGeom>
          <a:solidFill>
            <a:srgbClr val="00B0F0"/>
          </a:solidFill>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3200" dirty="0">
                <a:latin typeface="UD デジタル 教科書体 NP-R" panose="02020400000000000000" pitchFamily="18" charset="-128"/>
                <a:ea typeface="UD デジタル 教科書体 NP-R" panose="02020400000000000000" pitchFamily="18" charset="-128"/>
              </a:rPr>
              <a:t>４．新規報告</a:t>
            </a:r>
          </a:p>
        </p:txBody>
      </p:sp>
    </p:spTree>
    <p:extLst>
      <p:ext uri="{BB962C8B-B14F-4D97-AF65-F5344CB8AC3E}">
        <p14:creationId xmlns:p14="http://schemas.microsoft.com/office/powerpoint/2010/main" val="314099235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286</TotalTime>
  <Words>1158</Words>
  <Application>Microsoft Office PowerPoint</Application>
  <PresentationFormat>ワイド画面</PresentationFormat>
  <Paragraphs>128</Paragraphs>
  <Slides>15</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15</vt:i4>
      </vt:variant>
    </vt:vector>
  </HeadingPairs>
  <TitlesOfParts>
    <vt:vector size="21" baseType="lpstr">
      <vt:lpstr>UD デジタル 教科書体 NP-R</vt:lpstr>
      <vt:lpstr>游ゴシック</vt:lpstr>
      <vt:lpstr>游ゴシック Light</vt:lpstr>
      <vt:lpstr>游明朝</vt:lpstr>
      <vt:lpstr>Arial</vt:lpstr>
      <vt:lpstr>Office テーマ</vt:lpstr>
      <vt:lpstr>薬局機能情報の報告について</vt:lpstr>
      <vt:lpstr>PowerPoint プレゼンテーション</vt:lpstr>
      <vt:lpstr>PowerPoint プレゼンテーション</vt:lpstr>
      <vt:lpstr>３．報告準備</vt:lpstr>
      <vt:lpstr>３．報告準備</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新規報告について ～報告完了までの流れ～</dc:title>
  <dc:creator>原田俊介</dc:creator>
  <cp:lastModifiedBy>藤井 修平</cp:lastModifiedBy>
  <cp:revision>10</cp:revision>
  <cp:lastPrinted>2024-04-08T07:22:52Z</cp:lastPrinted>
  <dcterms:created xsi:type="dcterms:W3CDTF">2024-04-04T02:07:39Z</dcterms:created>
  <dcterms:modified xsi:type="dcterms:W3CDTF">2024-04-24T10:01:20Z</dcterms:modified>
</cp:coreProperties>
</file>