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707" r:id="rId1"/>
  </p:sldMasterIdLst>
  <p:notesMasterIdLst>
    <p:notesMasterId r:id="rId12"/>
  </p:notesMasterIdLst>
  <p:handoutMasterIdLst>
    <p:handoutMasterId r:id="rId13"/>
  </p:handoutMasterIdLst>
  <p:sldIdLst>
    <p:sldId id="454" r:id="rId2"/>
    <p:sldId id="446" r:id="rId3"/>
    <p:sldId id="440" r:id="rId4"/>
    <p:sldId id="300" r:id="rId5"/>
    <p:sldId id="450" r:id="rId6"/>
    <p:sldId id="449" r:id="rId7"/>
    <p:sldId id="455" r:id="rId8"/>
    <p:sldId id="456" r:id="rId9"/>
    <p:sldId id="457" r:id="rId10"/>
    <p:sldId id="448" r:id="rId11"/>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申請時）事業計画書" id="{73E81645-286B-4A4F-B5B7-2EA9F3645BA6}">
          <p14:sldIdLst>
            <p14:sldId id="454"/>
            <p14:sldId id="446"/>
            <p14:sldId id="440"/>
            <p14:sldId id="300"/>
            <p14:sldId id="450"/>
            <p14:sldId id="449"/>
            <p14:sldId id="455"/>
          </p14:sldIdLst>
        </p14:section>
        <p14:section name="（報告時）事業実績書" id="{90AFF007-483E-47D2-9363-851188429DF9}">
          <p14:sldIdLst>
            <p14:sldId id="456"/>
            <p14:sldId id="457"/>
            <p14:sldId id="44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70C0"/>
    <a:srgbClr val="D5EDFF"/>
    <a:srgbClr val="85CBFF"/>
    <a:srgbClr val="0066FF"/>
    <a:srgbClr val="3366FF"/>
    <a:srgbClr val="36AFFF"/>
    <a:srgbClr val="FF0066"/>
    <a:srgbClr val="FF6699"/>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CF4FD6-5D99-47F5-897A-194188CE9278}" v="3558" dt="2025-05-15T09:16:47.90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650" autoAdjust="0"/>
    <p:restoredTop sz="94660"/>
  </p:normalViewPr>
  <p:slideViewPr>
    <p:cSldViewPr snapToGrid="0">
      <p:cViewPr varScale="1">
        <p:scale>
          <a:sx n="81" d="100"/>
          <a:sy n="81" d="100"/>
        </p:scale>
        <p:origin x="181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8E0E633-957D-4A7D-8624-E2BE28CCECF0}" type="datetimeFigureOut">
              <a:rPr kumimoji="1" lang="ja-JP" altLang="en-US" smtClean="0"/>
              <a:t>2025/7/2</a:t>
            </a:fld>
            <a:endParaRPr kumimoji="1" lang="ja-JP" altLang="en-US"/>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7F403FEC-6494-4FC9-A3AC-BE934C69455A}" type="slidenum">
              <a:rPr kumimoji="1" lang="ja-JP" altLang="en-US" smtClean="0"/>
              <a:t>‹#›</a:t>
            </a:fld>
            <a:endParaRPr kumimoji="1" lang="ja-JP" altLang="en-US"/>
          </a:p>
        </p:txBody>
      </p:sp>
    </p:spTree>
    <p:extLst>
      <p:ext uri="{BB962C8B-B14F-4D97-AF65-F5344CB8AC3E}">
        <p14:creationId xmlns:p14="http://schemas.microsoft.com/office/powerpoint/2010/main" val="3322057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60" cy="498056"/>
          </a:xfrm>
          <a:prstGeom prst="rect">
            <a:avLst/>
          </a:prstGeom>
        </p:spPr>
        <p:txBody>
          <a:bodyPr vert="horz" lIns="92092" tIns="46047" rIns="92092" bIns="4604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60" cy="498056"/>
          </a:xfrm>
          <a:prstGeom prst="rect">
            <a:avLst/>
          </a:prstGeom>
        </p:spPr>
        <p:txBody>
          <a:bodyPr vert="horz" lIns="92092" tIns="46047" rIns="92092" bIns="46047" rtlCol="0"/>
          <a:lstStyle>
            <a:lvl1pPr algn="r">
              <a:defRPr sz="1200"/>
            </a:lvl1pPr>
          </a:lstStyle>
          <a:p>
            <a:fld id="{70BE91E4-8FE2-4631-9662-4D87BA97D1B7}" type="datetimeFigureOut">
              <a:rPr kumimoji="1" lang="ja-JP" altLang="en-US" smtClean="0"/>
              <a:t>2025/7/2</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2092" tIns="46047" rIns="92092" bIns="46047" rtlCol="0" anchor="ctr"/>
          <a:lstStyle/>
          <a:p>
            <a:endParaRPr lang="ja-JP" altLang="en-US"/>
          </a:p>
        </p:txBody>
      </p:sp>
      <p:sp>
        <p:nvSpPr>
          <p:cNvPr id="5" name="ノート プレースホルダー 4"/>
          <p:cNvSpPr>
            <a:spLocks noGrp="1"/>
          </p:cNvSpPr>
          <p:nvPr>
            <p:ph type="body" sz="quarter" idx="3"/>
          </p:nvPr>
        </p:nvSpPr>
        <p:spPr>
          <a:xfrm>
            <a:off x="679768" y="4777196"/>
            <a:ext cx="5438140" cy="3908614"/>
          </a:xfrm>
          <a:prstGeom prst="rect">
            <a:avLst/>
          </a:prstGeom>
        </p:spPr>
        <p:txBody>
          <a:bodyPr vert="horz" lIns="92092" tIns="46047" rIns="92092" bIns="4604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60" cy="498055"/>
          </a:xfrm>
          <a:prstGeom prst="rect">
            <a:avLst/>
          </a:prstGeom>
        </p:spPr>
        <p:txBody>
          <a:bodyPr vert="horz" lIns="92092" tIns="46047" rIns="92092" bIns="4604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60" cy="498055"/>
          </a:xfrm>
          <a:prstGeom prst="rect">
            <a:avLst/>
          </a:prstGeom>
        </p:spPr>
        <p:txBody>
          <a:bodyPr vert="horz" lIns="92092" tIns="46047" rIns="92092" bIns="46047" rtlCol="0" anchor="b"/>
          <a:lstStyle>
            <a:lvl1pPr algn="r">
              <a:defRPr sz="1200"/>
            </a:lvl1pPr>
          </a:lstStyle>
          <a:p>
            <a:fld id="{A4F4E028-C7CC-4C5A-BC01-DAE1771D9001}" type="slidenum">
              <a:rPr kumimoji="1" lang="ja-JP" altLang="en-US" smtClean="0"/>
              <a:t>‹#›</a:t>
            </a:fld>
            <a:endParaRPr kumimoji="1" lang="ja-JP" altLang="en-US"/>
          </a:p>
        </p:txBody>
      </p:sp>
    </p:spTree>
    <p:extLst>
      <p:ext uri="{BB962C8B-B14F-4D97-AF65-F5344CB8AC3E}">
        <p14:creationId xmlns:p14="http://schemas.microsoft.com/office/powerpoint/2010/main" val="3473534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314B6E6B-F122-4E4B-AF38-037FB9F0B080}" type="datetime1">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9407610" y="6356352"/>
            <a:ext cx="498389" cy="365125"/>
          </a:xfrm>
        </p:spPr>
        <p:txBody>
          <a:bodyPr/>
          <a:lstStyle>
            <a:lvl1pPr algn="ctr">
              <a:defRPr b="1"/>
            </a:lvl1pPr>
          </a:lstStyle>
          <a:p>
            <a:fld id="{42327876-55BA-4D0E-8843-755F16F91E85}" type="slidenum">
              <a:rPr kumimoji="1" lang="ja-JP" altLang="en-US" smtClean="0"/>
              <a:pPr/>
              <a:t>‹#›</a:t>
            </a:fld>
            <a:endParaRPr kumimoji="1" lang="ja-JP" altLang="en-US"/>
          </a:p>
        </p:txBody>
      </p:sp>
    </p:spTree>
    <p:extLst>
      <p:ext uri="{BB962C8B-B14F-4D97-AF65-F5344CB8AC3E}">
        <p14:creationId xmlns:p14="http://schemas.microsoft.com/office/powerpoint/2010/main" val="3153671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A45C67E-E2B2-4951-974D-F04F872D061B}" type="datetime1">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2015971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A326B2D-A818-4186-BA76-76FCB3A88905}" type="datetime1">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3910767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5E1FC339-813D-42C2-80F2-93CACC1B39E7}" type="datetime1">
              <a:rPr kumimoji="1" lang="ja-JP" altLang="en-US" smtClean="0"/>
              <a:t>2025/7/2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2019885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9B214FC1-0A15-48CC-BABE-C319E28CB26B}" type="datetime1">
              <a:rPr kumimoji="1" lang="ja-JP" altLang="en-US" smtClean="0"/>
              <a:t>2025/7/2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2" y="188641"/>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200794" y="6309324"/>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（資料）●●</a:t>
            </a:r>
          </a:p>
        </p:txBody>
      </p:sp>
      <p:sp>
        <p:nvSpPr>
          <p:cNvPr id="9" name="テキスト プレースホルダー 9"/>
          <p:cNvSpPr>
            <a:spLocks noGrp="1"/>
          </p:cNvSpPr>
          <p:nvPr>
            <p:ph type="body" sz="quarter" idx="14" hasCustomPrompt="1"/>
          </p:nvPr>
        </p:nvSpPr>
        <p:spPr>
          <a:xfrm>
            <a:off x="200797" y="3104965"/>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20pt</a:t>
            </a:r>
            <a:r>
              <a:rPr kumimoji="1" lang="ja-JP" altLang="en-US"/>
              <a:t>）</a:t>
            </a:r>
          </a:p>
        </p:txBody>
      </p:sp>
      <p:sp>
        <p:nvSpPr>
          <p:cNvPr id="10" name="テキスト プレースホルダー 9"/>
          <p:cNvSpPr>
            <a:spLocks noGrp="1"/>
          </p:cNvSpPr>
          <p:nvPr>
            <p:ph type="body" sz="quarter" idx="15" hasCustomPrompt="1"/>
          </p:nvPr>
        </p:nvSpPr>
        <p:spPr>
          <a:xfrm>
            <a:off x="200472" y="3769298"/>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14pt</a:t>
            </a:r>
            <a:r>
              <a:rPr kumimoji="1" lang="ja-JP" altLang="en-US"/>
              <a:t>）</a:t>
            </a:r>
          </a:p>
        </p:txBody>
      </p:sp>
      <p:sp>
        <p:nvSpPr>
          <p:cNvPr id="11" name="テキスト プレースホルダー 9"/>
          <p:cNvSpPr>
            <a:spLocks noGrp="1"/>
          </p:cNvSpPr>
          <p:nvPr>
            <p:ph type="body" sz="quarter" idx="16" hasCustomPrompt="1"/>
          </p:nvPr>
        </p:nvSpPr>
        <p:spPr>
          <a:xfrm>
            <a:off x="200473" y="4365108"/>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10.5pt</a:t>
            </a:r>
            <a:r>
              <a:rPr kumimoji="1" lang="ja-JP" altLang="en-US"/>
              <a:t>）</a:t>
            </a:r>
          </a:p>
        </p:txBody>
      </p:sp>
      <p:sp>
        <p:nvSpPr>
          <p:cNvPr id="12" name="テキスト プレースホルダー 11"/>
          <p:cNvSpPr>
            <a:spLocks noGrp="1"/>
          </p:cNvSpPr>
          <p:nvPr>
            <p:ph type="body" sz="quarter" idx="17"/>
          </p:nvPr>
        </p:nvSpPr>
        <p:spPr>
          <a:xfrm>
            <a:off x="200027" y="764707"/>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3" lvl="0" indent="-257173">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3684984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DDDB63D-4370-4C21-950B-522D92A5AF9D}" type="datetime1">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161306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22676F-EB42-4ED6-9AAA-3E498B923D0D}" type="datetime1">
              <a:rPr kumimoji="1" lang="ja-JP" altLang="en-US" smtClean="0"/>
              <a:t>2025/7/2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1540785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C0275D27-7B5F-43FF-B369-B5375C2AD29C}" type="datetime1">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4180478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5E5AB092-5A47-46A7-9AB1-12F550D1A834}" type="datetime1">
              <a:rPr kumimoji="1" lang="ja-JP" altLang="en-US" smtClean="0"/>
              <a:t>2025/7/2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2148428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9E03445-5408-4A83-A02C-96812DF292C4}" type="datetime1">
              <a:rPr kumimoji="1" lang="ja-JP" altLang="en-US" smtClean="0"/>
              <a:t>2025/7/2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2526220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4FAF59-453E-4589-8BEB-21B3EAAFDFE7}" type="datetime1">
              <a:rPr kumimoji="1" lang="ja-JP" altLang="en-US" smtClean="0"/>
              <a:t>2025/7/2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351004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C58FDC7-9C0B-4E3C-BB91-AD3074AF86F8}" type="datetime1">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2115881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FDE1DC2-8118-474C-861F-0147AFFAAF11}" type="datetime1">
              <a:rPr kumimoji="1" lang="ja-JP" altLang="en-US" smtClean="0"/>
              <a:t>2025/7/2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2638730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A76CDE-20B4-4D2D-BA67-733A4C0587E1}" type="datetime1">
              <a:rPr kumimoji="1" lang="ja-JP" altLang="en-US" smtClean="0"/>
              <a:t>2025/7/2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391135" y="6434611"/>
            <a:ext cx="451666" cy="365125"/>
          </a:xfrm>
          <a:prstGeom prst="rect">
            <a:avLst/>
          </a:prstGeom>
        </p:spPr>
        <p:txBody>
          <a:bodyPr vert="horz" lIns="91440" tIns="45720" rIns="91440" bIns="45720" rtlCol="0" anchor="ctr"/>
          <a:lstStyle>
            <a:lvl1pPr algn="ctr">
              <a:defRPr sz="1200" b="1">
                <a:solidFill>
                  <a:schemeClr val="tx1">
                    <a:tint val="75000"/>
                  </a:schemeClr>
                </a:solidFill>
              </a:defRPr>
            </a:lvl1pPr>
          </a:lstStyle>
          <a:p>
            <a:fld id="{42327876-55BA-4D0E-8843-755F16F91E85}" type="slidenum">
              <a:rPr kumimoji="1" lang="ja-JP" altLang="en-US" smtClean="0"/>
              <a:pPr/>
              <a:t>‹#›</a:t>
            </a:fld>
            <a:endParaRPr kumimoji="1" lang="ja-JP" altLang="en-US"/>
          </a:p>
        </p:txBody>
      </p:sp>
    </p:spTree>
    <p:extLst>
      <p:ext uri="{BB962C8B-B14F-4D97-AF65-F5344CB8AC3E}">
        <p14:creationId xmlns:p14="http://schemas.microsoft.com/office/powerpoint/2010/main" val="108871097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BD658978-7A52-56A0-7BD1-58C8434EA24A}"/>
              </a:ext>
            </a:extLst>
          </p:cNvPr>
          <p:cNvSpPr txBox="1"/>
          <p:nvPr/>
        </p:nvSpPr>
        <p:spPr>
          <a:xfrm>
            <a:off x="274778" y="1491455"/>
            <a:ext cx="1184940" cy="292388"/>
          </a:xfrm>
          <a:prstGeom prst="rect">
            <a:avLst/>
          </a:prstGeom>
          <a:noFill/>
        </p:spPr>
        <p:txBody>
          <a:bodyPr wrap="none" rtlCol="0">
            <a:spAutoFit/>
          </a:bodyPr>
          <a:lstStyle/>
          <a:p>
            <a:r>
              <a:rPr kumimoji="1" lang="en-US" altLang="ja-JP" sz="1300" b="1" dirty="0">
                <a:solidFill>
                  <a:srgbClr val="0070C0"/>
                </a:solidFill>
                <a:latin typeface="Meiryo UI" panose="020B0604030504040204" pitchFamily="50" charset="-128"/>
                <a:ea typeface="Meiryo UI" panose="020B0604030504040204" pitchFamily="50" charset="-128"/>
              </a:rPr>
              <a:t>【</a:t>
            </a:r>
            <a:r>
              <a:rPr kumimoji="1" lang="ja-JP" altLang="en-US" sz="1300" b="1" dirty="0">
                <a:solidFill>
                  <a:srgbClr val="0070C0"/>
                </a:solidFill>
                <a:latin typeface="Meiryo UI" panose="020B0604030504040204" pitchFamily="50" charset="-128"/>
                <a:ea typeface="Meiryo UI" panose="020B0604030504040204" pitchFamily="50" charset="-128"/>
              </a:rPr>
              <a:t>申請者情報</a:t>
            </a:r>
            <a:r>
              <a:rPr kumimoji="1" lang="en-US" altLang="ja-JP" sz="1300" b="1" dirty="0">
                <a:solidFill>
                  <a:srgbClr val="0070C0"/>
                </a:solidFill>
                <a:latin typeface="Meiryo UI" panose="020B0604030504040204" pitchFamily="50" charset="-128"/>
                <a:ea typeface="Meiryo UI" panose="020B0604030504040204" pitchFamily="50" charset="-128"/>
              </a:rPr>
              <a:t>】</a:t>
            </a:r>
            <a:endParaRPr kumimoji="1" lang="ja-JP" altLang="en-US" sz="1300" b="1" dirty="0">
              <a:solidFill>
                <a:srgbClr val="0070C0"/>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99BDA851-66F9-9A67-7754-27E1AC031712}"/>
              </a:ext>
            </a:extLst>
          </p:cNvPr>
          <p:cNvSpPr/>
          <p:nvPr/>
        </p:nvSpPr>
        <p:spPr>
          <a:xfrm>
            <a:off x="144904" y="1363982"/>
            <a:ext cx="9579992" cy="4973804"/>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lstStyle/>
          <a:p>
            <a:pPr>
              <a:spcAft>
                <a:spcPts val="500"/>
              </a:spcAft>
              <a:defRPr/>
            </a:pPr>
            <a:endParaRPr lang="en-US" altLang="ja-JP" sz="1100">
              <a:solidFill>
                <a:schemeClr val="tx1"/>
              </a:solidFill>
              <a:latin typeface="Meiryo UI"/>
              <a:ea typeface="Meiryo UI"/>
            </a:endParaRPr>
          </a:p>
        </p:txBody>
      </p:sp>
      <p:sp>
        <p:nvSpPr>
          <p:cNvPr id="5" name="正方形/長方形 4">
            <a:extLst>
              <a:ext uri="{FF2B5EF4-FFF2-40B4-BE49-F238E27FC236}">
                <a16:creationId xmlns:a16="http://schemas.microsoft.com/office/drawing/2014/main" id="{E8F56CE1-26BF-9EED-AAEB-D6931FB2F559}"/>
              </a:ext>
            </a:extLst>
          </p:cNvPr>
          <p:cNvSpPr/>
          <p:nvPr/>
        </p:nvSpPr>
        <p:spPr bwMode="auto">
          <a:xfrm>
            <a:off x="0" y="790428"/>
            <a:ext cx="9906000" cy="427133"/>
          </a:xfrm>
          <a:prstGeom prst="rect">
            <a:avLst/>
          </a:prstGeom>
          <a:noFill/>
          <a:ln w="9525">
            <a:noFill/>
            <a:miter lim="800000"/>
            <a:headEnd/>
            <a:tailEnd/>
          </a:ln>
          <a:effectLst/>
        </p:spPr>
        <p:txBody>
          <a:bodyPr wrap="none" rtlCol="0" anchor="ctr"/>
          <a:lstStyle/>
          <a:p>
            <a:pPr lvl="0">
              <a:defRPr/>
            </a:pP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　タイトル（</a:t>
            </a:r>
            <a:r>
              <a:rPr kumimoji="1" lang="en-US" altLang="ja-JP" sz="2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における○○○の実証）</a:t>
            </a:r>
            <a:endParaRPr kumimoji="1" lang="en-US" altLang="ja-JP" sz="10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a:extLst>
              <a:ext uri="{FF2B5EF4-FFF2-40B4-BE49-F238E27FC236}">
                <a16:creationId xmlns:a16="http://schemas.microsoft.com/office/drawing/2014/main" id="{FE0EB6DF-C11B-0C7E-2069-00613D5C77EC}"/>
              </a:ext>
            </a:extLst>
          </p:cNvPr>
          <p:cNvCxnSpPr/>
          <p:nvPr/>
        </p:nvCxnSpPr>
        <p:spPr>
          <a:xfrm>
            <a:off x="182999" y="1217561"/>
            <a:ext cx="9540002" cy="0"/>
          </a:xfrm>
          <a:prstGeom prst="line">
            <a:avLst/>
          </a:prstGeom>
          <a:ln w="6350">
            <a:solidFill>
              <a:srgbClr val="0070C0"/>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F3358144-69EA-E202-A051-D9CA334FA281}"/>
              </a:ext>
            </a:extLst>
          </p:cNvPr>
          <p:cNvSpPr txBox="1"/>
          <p:nvPr/>
        </p:nvSpPr>
        <p:spPr>
          <a:xfrm>
            <a:off x="274778" y="3850884"/>
            <a:ext cx="8940779" cy="253916"/>
          </a:xfrm>
          <a:prstGeom prst="rect">
            <a:avLst/>
          </a:prstGeom>
          <a:noFill/>
        </p:spPr>
        <p:txBody>
          <a:bodyPr wrap="square">
            <a:spAutoFit/>
          </a:bodyPr>
          <a:lstStyle/>
          <a:p>
            <a:pPr>
              <a:spcAft>
                <a:spcPts val="500"/>
              </a:spcAft>
              <a:defRPr/>
            </a:pPr>
            <a:r>
              <a:rPr kumimoji="1" lang="ja-JP" altLang="en-US" sz="1050" dirty="0">
                <a:latin typeface="Meiryo UI"/>
                <a:ea typeface="Meiryo UI"/>
              </a:rPr>
              <a:t>（</a:t>
            </a:r>
            <a:r>
              <a:rPr kumimoji="1" lang="en-US" altLang="ja-JP" sz="1050" dirty="0">
                <a:latin typeface="Meiryo UI"/>
                <a:ea typeface="Meiryo UI"/>
              </a:rPr>
              <a:t>※</a:t>
            </a:r>
            <a:r>
              <a:rPr kumimoji="1" lang="ja-JP" altLang="en-US" sz="1050" dirty="0">
                <a:latin typeface="Meiryo UI"/>
                <a:ea typeface="Meiryo UI"/>
              </a:rPr>
              <a:t>）・・・・・　に記載されている・・・の分類でご記載ください。</a:t>
            </a:r>
            <a:endParaRPr kumimoji="1" lang="en-US" altLang="ja-JP" sz="1050" dirty="0">
              <a:latin typeface="Meiryo UI"/>
              <a:ea typeface="Meiryo UI"/>
            </a:endParaRPr>
          </a:p>
        </p:txBody>
      </p:sp>
      <p:graphicFrame>
        <p:nvGraphicFramePr>
          <p:cNvPr id="2" name="表 1">
            <a:extLst>
              <a:ext uri="{FF2B5EF4-FFF2-40B4-BE49-F238E27FC236}">
                <a16:creationId xmlns:a16="http://schemas.microsoft.com/office/drawing/2014/main" id="{0F3664A4-B59A-7A9C-F6AF-209318C9AC47}"/>
              </a:ext>
            </a:extLst>
          </p:cNvPr>
          <p:cNvGraphicFramePr>
            <a:graphicFrameLocks noGrp="1"/>
          </p:cNvGraphicFramePr>
          <p:nvPr>
            <p:extLst>
              <p:ext uri="{D42A27DB-BD31-4B8C-83A1-F6EECF244321}">
                <p14:modId xmlns:p14="http://schemas.microsoft.com/office/powerpoint/2010/main" val="2560213507"/>
              </p:ext>
            </p:extLst>
          </p:nvPr>
        </p:nvGraphicFramePr>
        <p:xfrm>
          <a:off x="341993" y="1838621"/>
          <a:ext cx="8945284" cy="1960880"/>
        </p:xfrm>
        <a:graphic>
          <a:graphicData uri="http://schemas.openxmlformats.org/drawingml/2006/table">
            <a:tbl>
              <a:tblPr firstRow="1" bandRow="1">
                <a:tableStyleId>{5C22544A-7EE6-4342-B048-85BDC9FD1C3A}</a:tableStyleId>
              </a:tblPr>
              <a:tblGrid>
                <a:gridCol w="1603189">
                  <a:extLst>
                    <a:ext uri="{9D8B030D-6E8A-4147-A177-3AD203B41FA5}">
                      <a16:colId xmlns:a16="http://schemas.microsoft.com/office/drawing/2014/main" val="476878795"/>
                    </a:ext>
                  </a:extLst>
                </a:gridCol>
                <a:gridCol w="2869453">
                  <a:extLst>
                    <a:ext uri="{9D8B030D-6E8A-4147-A177-3AD203B41FA5}">
                      <a16:colId xmlns:a16="http://schemas.microsoft.com/office/drawing/2014/main" val="2744073762"/>
                    </a:ext>
                  </a:extLst>
                </a:gridCol>
                <a:gridCol w="1442571">
                  <a:extLst>
                    <a:ext uri="{9D8B030D-6E8A-4147-A177-3AD203B41FA5}">
                      <a16:colId xmlns:a16="http://schemas.microsoft.com/office/drawing/2014/main" val="3533237139"/>
                    </a:ext>
                  </a:extLst>
                </a:gridCol>
                <a:gridCol w="3030071">
                  <a:extLst>
                    <a:ext uri="{9D8B030D-6E8A-4147-A177-3AD203B41FA5}">
                      <a16:colId xmlns:a16="http://schemas.microsoft.com/office/drawing/2014/main" val="2263917894"/>
                    </a:ext>
                  </a:extLst>
                </a:gridCol>
              </a:tblGrid>
              <a:tr h="0">
                <a:tc gridSpan="4">
                  <a:txBody>
                    <a:bodyPr/>
                    <a:lstStyle/>
                    <a:p>
                      <a:r>
                        <a:rPr kumimoji="1" lang="ja-JP" altLang="en-US" sz="1400" dirty="0">
                          <a:latin typeface="Meiryo UI" panose="020B0604030504040204" pitchFamily="50" charset="-128"/>
                          <a:ea typeface="Meiryo UI" panose="020B0604030504040204" pitchFamily="50" charset="-128"/>
                        </a:rPr>
                        <a:t>企業情報</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6172755"/>
                  </a:ext>
                </a:extLst>
              </a:tr>
              <a:tr h="370840">
                <a:tc>
                  <a:txBody>
                    <a:bodyPr/>
                    <a:lstStyle/>
                    <a:p>
                      <a:r>
                        <a:rPr kumimoji="1" lang="ja-JP" altLang="en-US" sz="1200">
                          <a:latin typeface="Meiryo UI" panose="020B0604030504040204" pitchFamily="50" charset="-128"/>
                          <a:ea typeface="Meiryo UI" panose="020B0604030504040204" pitchFamily="50" charset="-128"/>
                        </a:rPr>
                        <a:t>企業名又は商号</a:t>
                      </a:r>
                    </a:p>
                  </a:txBody>
                  <a:tcPr/>
                </a:tc>
                <a:tc gridSpan="3">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株式会社</a:t>
                      </a:r>
                    </a:p>
                  </a:txBody>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9086163"/>
                  </a:ext>
                </a:extLst>
              </a:tr>
              <a:tr h="370840">
                <a:tc>
                  <a:txBody>
                    <a:bodyPr/>
                    <a:lstStyle/>
                    <a:p>
                      <a:r>
                        <a:rPr kumimoji="1" lang="ja-JP" altLang="en-US" sz="1200">
                          <a:latin typeface="Meiryo UI" panose="020B0604030504040204" pitchFamily="50" charset="-128"/>
                          <a:ea typeface="Meiryo UI" panose="020B0604030504040204" pitchFamily="50" charset="-128"/>
                        </a:rPr>
                        <a:t>組織形態</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（いずれかに○）</a:t>
                      </a:r>
                    </a:p>
                  </a:txBody>
                  <a:tcPr/>
                </a:tc>
                <a:tc>
                  <a:txBody>
                    <a:bodyPr/>
                    <a:lstStyle/>
                    <a:p>
                      <a:r>
                        <a:rPr kumimoji="1" lang="ja-JP" altLang="en-US" sz="1200">
                          <a:latin typeface="Meiryo UI" panose="020B0604030504040204" pitchFamily="50" charset="-128"/>
                          <a:ea typeface="Meiryo UI" panose="020B0604030504040204" pitchFamily="50" charset="-128"/>
                        </a:rPr>
                        <a:t>　企業　／　コンソーシアム</a:t>
                      </a:r>
                    </a:p>
                  </a:txBody>
                  <a:tcPr/>
                </a:tc>
                <a:tc>
                  <a:txBody>
                    <a:bodyPr/>
                    <a:lstStyle/>
                    <a:p>
                      <a:r>
                        <a:rPr kumimoji="1" lang="ja-JP" altLang="en-US" sz="1200">
                          <a:latin typeface="Meiryo UI" panose="020B0604030504040204" pitchFamily="50" charset="-128"/>
                          <a:ea typeface="Meiryo UI" panose="020B0604030504040204" pitchFamily="50" charset="-128"/>
                        </a:rPr>
                        <a:t>業種</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a:t>
                      </a:r>
                      <a:r>
                        <a:rPr kumimoji="1" lang="en-US" altLang="ja-JP" sz="1200">
                          <a:latin typeface="Meiryo UI" panose="020B0604030504040204" pitchFamily="50" charset="-128"/>
                          <a:ea typeface="Meiryo UI" panose="020B0604030504040204" pitchFamily="50" charset="-128"/>
                        </a:rPr>
                        <a:t>※</a:t>
                      </a:r>
                      <a:r>
                        <a:rPr kumimoji="1" lang="ja-JP" altLang="en-US" sz="1200">
                          <a:latin typeface="Meiryo UI" panose="020B0604030504040204" pitchFamily="50" charset="-128"/>
                          <a:ea typeface="Meiryo UI" panose="020B0604030504040204" pitchFamily="50" charset="-128"/>
                        </a:rPr>
                        <a:t>）</a:t>
                      </a:r>
                    </a:p>
                  </a:txBody>
                  <a:tcPr/>
                </a:tc>
                <a:tc>
                  <a:txBody>
                    <a:bodyPr/>
                    <a:lstStyle/>
                    <a:p>
                      <a:endParaRPr kumimoji="1" lang="ja-JP" altLang="en-US" sz="12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08634745"/>
                  </a:ext>
                </a:extLst>
              </a:tr>
              <a:tr h="370840">
                <a:tc>
                  <a:txBody>
                    <a:bodyPr/>
                    <a:lstStyle/>
                    <a:p>
                      <a:r>
                        <a:rPr kumimoji="1" lang="ja-JP" altLang="en-US" sz="1200">
                          <a:latin typeface="Meiryo UI" panose="020B0604030504040204" pitchFamily="50" charset="-128"/>
                          <a:ea typeface="Meiryo UI" panose="020B0604030504040204" pitchFamily="50" charset="-128"/>
                        </a:rPr>
                        <a:t>従業員数</a:t>
                      </a:r>
                    </a:p>
                  </a:txBody>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○○名</a:t>
                      </a:r>
                    </a:p>
                  </a:txBody>
                  <a:tcPr/>
                </a:tc>
                <a:tc>
                  <a:txBody>
                    <a:bodyPr/>
                    <a:lstStyle/>
                    <a:p>
                      <a:r>
                        <a:rPr kumimoji="1" lang="ja-JP" altLang="en-US" sz="1200">
                          <a:latin typeface="Meiryo UI" panose="020B0604030504040204" pitchFamily="50" charset="-128"/>
                          <a:ea typeface="Meiryo UI" panose="020B0604030504040204" pitchFamily="50" charset="-128"/>
                        </a:rPr>
                        <a:t>資本金（千円）</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／売上（千円）</a:t>
                      </a:r>
                    </a:p>
                  </a:txBody>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○○○千円／○○○千円</a:t>
                      </a:r>
                    </a:p>
                  </a:txBody>
                  <a:tcPr/>
                </a:tc>
                <a:extLst>
                  <a:ext uri="{0D108BD9-81ED-4DB2-BD59-A6C34878D82A}">
                    <a16:rowId xmlns:a16="http://schemas.microsoft.com/office/drawing/2014/main" val="2889231096"/>
                  </a:ext>
                </a:extLst>
              </a:tr>
              <a:tr h="370840">
                <a:tc>
                  <a:txBody>
                    <a:bodyPr/>
                    <a:lstStyle/>
                    <a:p>
                      <a:r>
                        <a:rPr kumimoji="1" lang="ja-JP" altLang="en-US" sz="1200" dirty="0">
                          <a:latin typeface="Meiryo UI" panose="020B0604030504040204" pitchFamily="50" charset="-128"/>
                          <a:ea typeface="Meiryo UI" panose="020B0604030504040204" pitchFamily="50" charset="-128"/>
                        </a:rPr>
                        <a:t>補助事業の実施場所</a:t>
                      </a:r>
                    </a:p>
                  </a:txBody>
                  <a:tcPr/>
                </a:tc>
                <a:tc gridSpan="3">
                  <a:txBody>
                    <a:bodyPr/>
                    <a:lstStyle/>
                    <a:p>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長崎県○</a:t>
                      </a:r>
                      <a:r>
                        <a:rPr kumimoji="1" lang="en-US" altLang="ja-JP" sz="1200" dirty="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市○</a:t>
                      </a:r>
                      <a:r>
                        <a:rPr kumimoji="1" lang="en-US" altLang="ja-JP" sz="1200" dirty="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町・・・・・</a:t>
                      </a:r>
                    </a:p>
                  </a:txBody>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95072908"/>
                  </a:ext>
                </a:extLst>
              </a:tr>
            </a:tbl>
          </a:graphicData>
        </a:graphic>
      </p:graphicFrame>
      <p:graphicFrame>
        <p:nvGraphicFramePr>
          <p:cNvPr id="14" name="表 13">
            <a:extLst>
              <a:ext uri="{FF2B5EF4-FFF2-40B4-BE49-F238E27FC236}">
                <a16:creationId xmlns:a16="http://schemas.microsoft.com/office/drawing/2014/main" id="{42C1B5F0-5599-4292-A336-3FF86A28FE74}"/>
              </a:ext>
            </a:extLst>
          </p:cNvPr>
          <p:cNvGraphicFramePr>
            <a:graphicFrameLocks noGrp="1"/>
          </p:cNvGraphicFramePr>
          <p:nvPr>
            <p:extLst>
              <p:ext uri="{D42A27DB-BD31-4B8C-83A1-F6EECF244321}">
                <p14:modId xmlns:p14="http://schemas.microsoft.com/office/powerpoint/2010/main" val="796617712"/>
              </p:ext>
            </p:extLst>
          </p:nvPr>
        </p:nvGraphicFramePr>
        <p:xfrm>
          <a:off x="308385" y="4694698"/>
          <a:ext cx="8873564" cy="1112520"/>
        </p:xfrm>
        <a:graphic>
          <a:graphicData uri="http://schemas.openxmlformats.org/drawingml/2006/table">
            <a:tbl>
              <a:tblPr firstRow="1" bandRow="1">
                <a:tableStyleId>{5C22544A-7EE6-4342-B048-85BDC9FD1C3A}</a:tableStyleId>
              </a:tblPr>
              <a:tblGrid>
                <a:gridCol w="1325283">
                  <a:extLst>
                    <a:ext uri="{9D8B030D-6E8A-4147-A177-3AD203B41FA5}">
                      <a16:colId xmlns:a16="http://schemas.microsoft.com/office/drawing/2014/main" val="666971210"/>
                    </a:ext>
                  </a:extLst>
                </a:gridCol>
                <a:gridCol w="3111499">
                  <a:extLst>
                    <a:ext uri="{9D8B030D-6E8A-4147-A177-3AD203B41FA5}">
                      <a16:colId xmlns:a16="http://schemas.microsoft.com/office/drawing/2014/main" val="3802828365"/>
                    </a:ext>
                  </a:extLst>
                </a:gridCol>
                <a:gridCol w="1263278">
                  <a:extLst>
                    <a:ext uri="{9D8B030D-6E8A-4147-A177-3AD203B41FA5}">
                      <a16:colId xmlns:a16="http://schemas.microsoft.com/office/drawing/2014/main" val="4294239787"/>
                    </a:ext>
                  </a:extLst>
                </a:gridCol>
                <a:gridCol w="3173504">
                  <a:extLst>
                    <a:ext uri="{9D8B030D-6E8A-4147-A177-3AD203B41FA5}">
                      <a16:colId xmlns:a16="http://schemas.microsoft.com/office/drawing/2014/main" val="2813928260"/>
                    </a:ext>
                  </a:extLst>
                </a:gridCol>
              </a:tblGrid>
              <a:tr h="370840">
                <a:tc gridSpan="4">
                  <a:txBody>
                    <a:bodyPr/>
                    <a:lstStyle/>
                    <a:p>
                      <a:r>
                        <a:rPr kumimoji="1" lang="ja-JP" altLang="en-US" sz="1400" dirty="0">
                          <a:latin typeface="Meiryo UI" panose="020B0604030504040204" pitchFamily="50" charset="-128"/>
                          <a:ea typeface="Meiryo UI" panose="020B0604030504040204" pitchFamily="50" charset="-128"/>
                        </a:rPr>
                        <a:t>申請担当者</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09231027"/>
                  </a:ext>
                </a:extLst>
              </a:tr>
              <a:tr h="370840">
                <a:tc>
                  <a:txBody>
                    <a:bodyPr/>
                    <a:lstStyle/>
                    <a:p>
                      <a:r>
                        <a:rPr kumimoji="1" lang="ja-JP" altLang="en-US" sz="1200">
                          <a:latin typeface="Meiryo UI" panose="020B0604030504040204" pitchFamily="50" charset="-128"/>
                          <a:ea typeface="Meiryo UI" panose="020B0604030504040204" pitchFamily="50" charset="-128"/>
                        </a:rPr>
                        <a:t>所属部署</a:t>
                      </a:r>
                    </a:p>
                  </a:txBody>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部○</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課</a:t>
                      </a:r>
                    </a:p>
                  </a:txBody>
                  <a:tcPr/>
                </a:tc>
                <a:tc>
                  <a:txBody>
                    <a:bodyPr/>
                    <a:lstStyle/>
                    <a:p>
                      <a:r>
                        <a:rPr kumimoji="1" lang="ja-JP" altLang="en-US" sz="1200">
                          <a:latin typeface="Meiryo UI" panose="020B0604030504040204" pitchFamily="50" charset="-128"/>
                          <a:ea typeface="Meiryo UI" panose="020B0604030504040204" pitchFamily="50" charset="-128"/>
                        </a:rPr>
                        <a:t>氏名</a:t>
                      </a:r>
                    </a:p>
                  </a:txBody>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　○</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endParaRPr kumimoji="1" lang="ja-JP" altLang="en-US" sz="1200">
                        <a:solidFill>
                          <a:schemeClr val="bg1">
                            <a:lumMod val="50000"/>
                          </a:schemeClr>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48609195"/>
                  </a:ext>
                </a:extLst>
              </a:tr>
              <a:tr h="370840">
                <a:tc>
                  <a:txBody>
                    <a:bodyPr/>
                    <a:lstStyle/>
                    <a:p>
                      <a:r>
                        <a:rPr kumimoji="1" lang="ja-JP" altLang="en-US" sz="1200">
                          <a:latin typeface="Meiryo UI" panose="020B0604030504040204" pitchFamily="50" charset="-128"/>
                          <a:ea typeface="Meiryo UI" panose="020B0604030504040204" pitchFamily="50" charset="-128"/>
                        </a:rPr>
                        <a:t>電話番号</a:t>
                      </a:r>
                    </a:p>
                  </a:txBody>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tc>
                <a:tc>
                  <a:txBody>
                    <a:bodyPr/>
                    <a:lstStyle/>
                    <a:p>
                      <a:r>
                        <a:rPr kumimoji="1" lang="ja-JP" altLang="en-US" sz="1200">
                          <a:latin typeface="Meiryo UI" panose="020B0604030504040204" pitchFamily="50" charset="-128"/>
                          <a:ea typeface="Meiryo UI" panose="020B0604030504040204" pitchFamily="50" charset="-128"/>
                        </a:rPr>
                        <a:t>メールアドレス</a:t>
                      </a:r>
                    </a:p>
                  </a:txBody>
                  <a:tcPr/>
                </a:tc>
                <a:tc>
                  <a:txBody>
                    <a:bodyPr/>
                    <a:lstStyle/>
                    <a:p>
                      <a:r>
                        <a:rPr kumimoji="1" lang="ja-JP" altLang="en-US" sz="1200" dirty="0">
                          <a:solidFill>
                            <a:schemeClr val="bg1">
                              <a:lumMod val="50000"/>
                            </a:schemeClr>
                          </a:solidFill>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2427676172"/>
                  </a:ext>
                </a:extLst>
              </a:tr>
            </a:tbl>
          </a:graphicData>
        </a:graphic>
      </p:graphicFrame>
      <p:sp>
        <p:nvSpPr>
          <p:cNvPr id="3" name="テキスト ボックス 2">
            <a:extLst>
              <a:ext uri="{FF2B5EF4-FFF2-40B4-BE49-F238E27FC236}">
                <a16:creationId xmlns:a16="http://schemas.microsoft.com/office/drawing/2014/main" id="{1F431C38-05C3-A049-73A7-D49697E05D1B}"/>
              </a:ext>
            </a:extLst>
          </p:cNvPr>
          <p:cNvSpPr txBox="1"/>
          <p:nvPr/>
        </p:nvSpPr>
        <p:spPr>
          <a:xfrm>
            <a:off x="0" y="51129"/>
            <a:ext cx="8940779" cy="253916"/>
          </a:xfrm>
          <a:prstGeom prst="rect">
            <a:avLst/>
          </a:prstGeom>
          <a:noFill/>
        </p:spPr>
        <p:txBody>
          <a:bodyPr wrap="square">
            <a:spAutoFit/>
          </a:bodyPr>
          <a:lstStyle/>
          <a:p>
            <a:pPr>
              <a:spcAft>
                <a:spcPts val="500"/>
              </a:spcAft>
              <a:defRPr/>
            </a:pPr>
            <a:r>
              <a:rPr kumimoji="1" lang="ja-JP" altLang="en-US" sz="1050">
                <a:latin typeface="Meiryo UI"/>
                <a:ea typeface="Meiryo UI"/>
              </a:rPr>
              <a:t>様式第</a:t>
            </a:r>
            <a:r>
              <a:rPr kumimoji="1" lang="en-US" altLang="ja-JP" sz="1050">
                <a:latin typeface="Meiryo UI"/>
                <a:ea typeface="Meiryo UI"/>
              </a:rPr>
              <a:t>2</a:t>
            </a:r>
            <a:r>
              <a:rPr kumimoji="1" lang="ja-JP" altLang="en-US" sz="1050">
                <a:latin typeface="Meiryo UI"/>
                <a:ea typeface="Meiryo UI"/>
              </a:rPr>
              <a:t>号（第</a:t>
            </a:r>
            <a:r>
              <a:rPr kumimoji="1" lang="en-US" altLang="ja-JP" sz="1050">
                <a:latin typeface="Meiryo UI"/>
                <a:ea typeface="Meiryo UI"/>
              </a:rPr>
              <a:t>7</a:t>
            </a:r>
            <a:r>
              <a:rPr kumimoji="1" lang="ja-JP" altLang="en-US" sz="1050">
                <a:latin typeface="Meiryo UI"/>
                <a:ea typeface="Meiryo UI"/>
              </a:rPr>
              <a:t>条・第</a:t>
            </a:r>
            <a:r>
              <a:rPr kumimoji="1" lang="en-US" altLang="ja-JP" sz="1050">
                <a:latin typeface="Meiryo UI"/>
                <a:ea typeface="Meiryo UI"/>
              </a:rPr>
              <a:t>11</a:t>
            </a:r>
            <a:r>
              <a:rPr kumimoji="1" lang="ja-JP" altLang="en-US" sz="1050">
                <a:latin typeface="Meiryo UI"/>
                <a:ea typeface="Meiryo UI"/>
              </a:rPr>
              <a:t>条関係）</a:t>
            </a:r>
            <a:endParaRPr kumimoji="1" lang="en-US" altLang="ja-JP" sz="1050">
              <a:latin typeface="Meiryo UI"/>
              <a:ea typeface="Meiryo UI"/>
            </a:endParaRPr>
          </a:p>
        </p:txBody>
      </p:sp>
      <p:sp>
        <p:nvSpPr>
          <p:cNvPr id="4" name="テキスト ボックス 3">
            <a:extLst>
              <a:ext uri="{FF2B5EF4-FFF2-40B4-BE49-F238E27FC236}">
                <a16:creationId xmlns:a16="http://schemas.microsoft.com/office/drawing/2014/main" id="{BEA3ABD9-FFAE-F313-B32E-B8C9921F7244}"/>
              </a:ext>
            </a:extLst>
          </p:cNvPr>
          <p:cNvSpPr txBox="1"/>
          <p:nvPr/>
        </p:nvSpPr>
        <p:spPr>
          <a:xfrm>
            <a:off x="3665575" y="349390"/>
            <a:ext cx="1609627" cy="369332"/>
          </a:xfrm>
          <a:prstGeom prst="rect">
            <a:avLst/>
          </a:prstGeom>
          <a:noFill/>
        </p:spPr>
        <p:txBody>
          <a:bodyPr wrap="square">
            <a:spAutoFit/>
          </a:bodyPr>
          <a:lstStyle/>
          <a:p>
            <a:pPr algn="ctr"/>
            <a:r>
              <a:rPr lang="ja-JP" altLang="en-US" b="1" dirty="0"/>
              <a:t>事業計画書</a:t>
            </a:r>
          </a:p>
        </p:txBody>
      </p:sp>
    </p:spTree>
    <p:extLst>
      <p:ext uri="{BB962C8B-B14F-4D97-AF65-F5344CB8AC3E}">
        <p14:creationId xmlns:p14="http://schemas.microsoft.com/office/powerpoint/2010/main" val="3753336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BD658978-7A52-56A0-7BD1-58C8434EA24A}"/>
              </a:ext>
            </a:extLst>
          </p:cNvPr>
          <p:cNvSpPr txBox="1"/>
          <p:nvPr/>
        </p:nvSpPr>
        <p:spPr>
          <a:xfrm>
            <a:off x="81839" y="787414"/>
            <a:ext cx="1670650" cy="292388"/>
          </a:xfrm>
          <a:prstGeom prst="rect">
            <a:avLst/>
          </a:prstGeom>
          <a:noFill/>
        </p:spPr>
        <p:txBody>
          <a:bodyPr wrap="non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本事業の取組成果</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99BDA851-66F9-9A67-7754-27E1AC031712}"/>
              </a:ext>
            </a:extLst>
          </p:cNvPr>
          <p:cNvSpPr/>
          <p:nvPr/>
        </p:nvSpPr>
        <p:spPr>
          <a:xfrm>
            <a:off x="164899" y="1093508"/>
            <a:ext cx="9555100" cy="5459691"/>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lstStyle/>
          <a:p>
            <a:pPr>
              <a:spcAft>
                <a:spcPts val="500"/>
              </a:spcAft>
              <a:defRPr/>
            </a:pPr>
            <a:endParaRPr lang="en-US" altLang="ja-JP" sz="1100">
              <a:solidFill>
                <a:schemeClr val="tx1"/>
              </a:solidFill>
              <a:latin typeface="Meiryo UI"/>
              <a:ea typeface="Meiryo UI"/>
            </a:endParaRPr>
          </a:p>
        </p:txBody>
      </p:sp>
      <p:sp>
        <p:nvSpPr>
          <p:cNvPr id="5" name="正方形/長方形 4">
            <a:extLst>
              <a:ext uri="{FF2B5EF4-FFF2-40B4-BE49-F238E27FC236}">
                <a16:creationId xmlns:a16="http://schemas.microsoft.com/office/drawing/2014/main" id="{E8F56CE1-26BF-9EED-AAEB-D6931FB2F559}"/>
              </a:ext>
            </a:extLst>
          </p:cNvPr>
          <p:cNvSpPr/>
          <p:nvPr/>
        </p:nvSpPr>
        <p:spPr bwMode="auto">
          <a:xfrm>
            <a:off x="-10551" y="308794"/>
            <a:ext cx="9906000" cy="427133"/>
          </a:xfrm>
          <a:prstGeom prst="rect">
            <a:avLst/>
          </a:prstGeom>
          <a:noFill/>
          <a:ln w="9525">
            <a:noFill/>
            <a:miter lim="800000"/>
            <a:headEnd/>
            <a:tailEnd/>
          </a:ln>
          <a:effectLst/>
        </p:spPr>
        <p:txBody>
          <a:bodyPr wrap="none" rtlCol="0" anchor="ctr"/>
          <a:lstStyle/>
          <a:p>
            <a:pPr lvl="0">
              <a:defRPr/>
            </a:pP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　タイトル（</a:t>
            </a:r>
            <a:r>
              <a:rPr kumimoji="1" lang="en-US" altLang="ja-JP" sz="2000" b="1">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における○○○の実証）</a:t>
            </a:r>
            <a:endParaRPr kumimoji="1" lang="en-US" altLang="ja-JP" sz="1000" i="0" u="none" strike="noStrike" kern="1200" cap="none" spc="0" normalizeH="0" baseline="0" noProof="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a:extLst>
              <a:ext uri="{FF2B5EF4-FFF2-40B4-BE49-F238E27FC236}">
                <a16:creationId xmlns:a16="http://schemas.microsoft.com/office/drawing/2014/main" id="{FE0EB6DF-C11B-0C7E-2069-00613D5C77EC}"/>
              </a:ext>
            </a:extLst>
          </p:cNvPr>
          <p:cNvCxnSpPr/>
          <p:nvPr/>
        </p:nvCxnSpPr>
        <p:spPr>
          <a:xfrm>
            <a:off x="130428" y="719051"/>
            <a:ext cx="9540002" cy="0"/>
          </a:xfrm>
          <a:prstGeom prst="line">
            <a:avLst/>
          </a:prstGeom>
          <a:ln w="6350">
            <a:solidFill>
              <a:srgbClr val="0070C0"/>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F3358144-69EA-E202-A051-D9CA334FA281}"/>
              </a:ext>
            </a:extLst>
          </p:cNvPr>
          <p:cNvSpPr txBox="1"/>
          <p:nvPr/>
        </p:nvSpPr>
        <p:spPr>
          <a:xfrm>
            <a:off x="265992" y="1192388"/>
            <a:ext cx="4541863" cy="253916"/>
          </a:xfrm>
          <a:prstGeom prst="rect">
            <a:avLst/>
          </a:prstGeom>
          <a:noFill/>
        </p:spPr>
        <p:txBody>
          <a:bodyPr wrap="square">
            <a:spAutoFit/>
          </a:bodyPr>
          <a:lstStyle/>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sp>
        <p:nvSpPr>
          <p:cNvPr id="2" name="正方形/長方形 1">
            <a:extLst>
              <a:ext uri="{FF2B5EF4-FFF2-40B4-BE49-F238E27FC236}">
                <a16:creationId xmlns:a16="http://schemas.microsoft.com/office/drawing/2014/main" id="{1D97C2E2-A9D3-BB4A-8D74-6DFF159B2F1B}"/>
              </a:ext>
            </a:extLst>
          </p:cNvPr>
          <p:cNvSpPr/>
          <p:nvPr/>
        </p:nvSpPr>
        <p:spPr>
          <a:xfrm>
            <a:off x="1752489" y="2456196"/>
            <a:ext cx="5822688" cy="6231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t>文字のほか、イラスト・図・写真などで成果が具体的にわかる内容を記載してください。</a:t>
            </a:r>
            <a:endParaRPr kumimoji="1" lang="en-US" altLang="ja-JP" sz="1400"/>
          </a:p>
        </p:txBody>
      </p:sp>
      <p:sp>
        <p:nvSpPr>
          <p:cNvPr id="3" name="テキスト ボックス 2">
            <a:extLst>
              <a:ext uri="{FF2B5EF4-FFF2-40B4-BE49-F238E27FC236}">
                <a16:creationId xmlns:a16="http://schemas.microsoft.com/office/drawing/2014/main" id="{720705DA-65A7-354B-7DD9-7C76B93E3E3D}"/>
              </a:ext>
            </a:extLst>
          </p:cNvPr>
          <p:cNvSpPr txBox="1"/>
          <p:nvPr/>
        </p:nvSpPr>
        <p:spPr>
          <a:xfrm>
            <a:off x="0" y="51129"/>
            <a:ext cx="8940779" cy="253916"/>
          </a:xfrm>
          <a:prstGeom prst="rect">
            <a:avLst/>
          </a:prstGeom>
          <a:noFill/>
        </p:spPr>
        <p:txBody>
          <a:bodyPr wrap="square">
            <a:spAutoFit/>
          </a:bodyPr>
          <a:lstStyle/>
          <a:p>
            <a:pPr>
              <a:spcAft>
                <a:spcPts val="500"/>
              </a:spcAft>
              <a:defRPr/>
            </a:pPr>
            <a:r>
              <a:rPr kumimoji="1" lang="ja-JP" altLang="en-US" sz="1050">
                <a:latin typeface="Meiryo UI"/>
                <a:ea typeface="Meiryo UI"/>
              </a:rPr>
              <a:t>様式第</a:t>
            </a:r>
            <a:r>
              <a:rPr kumimoji="1" lang="en-US" altLang="ja-JP" sz="1050">
                <a:latin typeface="Meiryo UI"/>
                <a:ea typeface="Meiryo UI"/>
              </a:rPr>
              <a:t>12</a:t>
            </a:r>
            <a:r>
              <a:rPr kumimoji="1" lang="ja-JP" altLang="en-US" sz="1050">
                <a:latin typeface="Meiryo UI"/>
                <a:ea typeface="Meiryo UI"/>
              </a:rPr>
              <a:t>号（第</a:t>
            </a:r>
            <a:r>
              <a:rPr kumimoji="1" lang="en-US" altLang="ja-JP" sz="1050">
                <a:latin typeface="Meiryo UI"/>
                <a:ea typeface="Meiryo UI"/>
              </a:rPr>
              <a:t>13</a:t>
            </a:r>
            <a:r>
              <a:rPr kumimoji="1" lang="ja-JP" altLang="en-US" sz="1050">
                <a:latin typeface="Meiryo UI"/>
                <a:ea typeface="Meiryo UI"/>
              </a:rPr>
              <a:t>条関係）</a:t>
            </a:r>
            <a:endParaRPr kumimoji="1" lang="en-US" altLang="ja-JP" sz="1050">
              <a:latin typeface="Meiryo UI"/>
              <a:ea typeface="Meiryo UI"/>
            </a:endParaRPr>
          </a:p>
        </p:txBody>
      </p:sp>
    </p:spTree>
    <p:extLst>
      <p:ext uri="{BB962C8B-B14F-4D97-AF65-F5344CB8AC3E}">
        <p14:creationId xmlns:p14="http://schemas.microsoft.com/office/powerpoint/2010/main" val="807659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BD658978-7A52-56A0-7BD1-58C8434EA24A}"/>
              </a:ext>
            </a:extLst>
          </p:cNvPr>
          <p:cNvSpPr txBox="1"/>
          <p:nvPr/>
        </p:nvSpPr>
        <p:spPr>
          <a:xfrm>
            <a:off x="81838" y="675509"/>
            <a:ext cx="1018227" cy="292388"/>
          </a:xfrm>
          <a:prstGeom prst="rect">
            <a:avLst/>
          </a:prstGeom>
          <a:noFill/>
        </p:spPr>
        <p:txBody>
          <a:bodyPr wrap="non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事業概要</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99BDA851-66F9-9A67-7754-27E1AC031712}"/>
              </a:ext>
            </a:extLst>
          </p:cNvPr>
          <p:cNvSpPr/>
          <p:nvPr/>
        </p:nvSpPr>
        <p:spPr>
          <a:xfrm>
            <a:off x="165265" y="999306"/>
            <a:ext cx="9554734" cy="962919"/>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lstStyle/>
          <a:p>
            <a:pPr>
              <a:spcAft>
                <a:spcPts val="500"/>
              </a:spcAft>
              <a:defRPr/>
            </a:pPr>
            <a:endParaRPr lang="en-US" altLang="ja-JP" sz="1100">
              <a:solidFill>
                <a:schemeClr val="tx1"/>
              </a:solidFill>
              <a:latin typeface="Meiryo UI"/>
              <a:ea typeface="Meiryo UI"/>
            </a:endParaRPr>
          </a:p>
        </p:txBody>
      </p:sp>
      <p:sp>
        <p:nvSpPr>
          <p:cNvPr id="35" name="テキスト ボックス 34">
            <a:extLst>
              <a:ext uri="{FF2B5EF4-FFF2-40B4-BE49-F238E27FC236}">
                <a16:creationId xmlns:a16="http://schemas.microsoft.com/office/drawing/2014/main" id="{2CB69CEA-D7EB-F9D9-B518-E4623F18815D}"/>
              </a:ext>
            </a:extLst>
          </p:cNvPr>
          <p:cNvSpPr txBox="1"/>
          <p:nvPr/>
        </p:nvSpPr>
        <p:spPr>
          <a:xfrm>
            <a:off x="110043" y="3246944"/>
            <a:ext cx="1980044" cy="292388"/>
          </a:xfrm>
          <a:prstGeom prst="rect">
            <a:avLst/>
          </a:prstGeom>
          <a:noFill/>
        </p:spPr>
        <p:txBody>
          <a:bodyPr wrap="squar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事業の内容・実施方法</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E8F56CE1-26BF-9EED-AAEB-D6931FB2F559}"/>
              </a:ext>
            </a:extLst>
          </p:cNvPr>
          <p:cNvSpPr/>
          <p:nvPr/>
        </p:nvSpPr>
        <p:spPr bwMode="auto">
          <a:xfrm>
            <a:off x="0" y="280043"/>
            <a:ext cx="9906000" cy="427133"/>
          </a:xfrm>
          <a:prstGeom prst="rect">
            <a:avLst/>
          </a:prstGeom>
          <a:noFill/>
          <a:ln w="9525">
            <a:noFill/>
            <a:miter lim="800000"/>
            <a:headEnd/>
            <a:tailEnd/>
          </a:ln>
          <a:effectLst/>
        </p:spPr>
        <p:txBody>
          <a:bodyPr wrap="none" rtlCol="0" anchor="ctr"/>
          <a:lstStyle/>
          <a:p>
            <a:pPr lvl="0">
              <a:defRPr/>
            </a:pP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　タイトル（</a:t>
            </a:r>
            <a:r>
              <a:rPr kumimoji="1" lang="en-US" altLang="ja-JP" sz="2000" b="1">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における○○○の実証）</a:t>
            </a:r>
            <a:endParaRPr kumimoji="1" lang="en-US" altLang="ja-JP" sz="1000" i="0" u="none" strike="noStrike" kern="1200" cap="none" spc="0" normalizeH="0" baseline="0" noProof="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a:extLst>
              <a:ext uri="{FF2B5EF4-FFF2-40B4-BE49-F238E27FC236}">
                <a16:creationId xmlns:a16="http://schemas.microsoft.com/office/drawing/2014/main" id="{FE0EB6DF-C11B-0C7E-2069-00613D5C77EC}"/>
              </a:ext>
            </a:extLst>
          </p:cNvPr>
          <p:cNvCxnSpPr/>
          <p:nvPr/>
        </p:nvCxnSpPr>
        <p:spPr>
          <a:xfrm>
            <a:off x="126589" y="675509"/>
            <a:ext cx="9540002" cy="0"/>
          </a:xfrm>
          <a:prstGeom prst="line">
            <a:avLst/>
          </a:prstGeom>
          <a:ln w="6350">
            <a:solidFill>
              <a:srgbClr val="0070C0"/>
            </a:solidFill>
          </a:ln>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7B31153D-6D6A-BEC5-6EA4-38B90FB531B5}"/>
              </a:ext>
            </a:extLst>
          </p:cNvPr>
          <p:cNvSpPr/>
          <p:nvPr/>
        </p:nvSpPr>
        <p:spPr>
          <a:xfrm>
            <a:off x="190157" y="3570760"/>
            <a:ext cx="9554734" cy="3165320"/>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0000" lvl="0" indent="-90000" algn="just">
              <a:defRPr/>
            </a:pPr>
            <a:r>
              <a:rPr kumimoji="1" lang="ja-JP" altLang="en-US" sz="1100">
                <a:solidFill>
                  <a:prstClr val="black"/>
                </a:solidFill>
                <a:latin typeface="Meiryo UI" panose="020B0604030504040204" pitchFamily="50" charset="-128"/>
                <a:ea typeface="Meiryo UI" panose="020B0604030504040204" pitchFamily="50" charset="-128"/>
              </a:rPr>
              <a:t>　</a:t>
            </a:r>
          </a:p>
        </p:txBody>
      </p:sp>
      <p:sp>
        <p:nvSpPr>
          <p:cNvPr id="9" name="テキスト ボックス 8">
            <a:extLst>
              <a:ext uri="{FF2B5EF4-FFF2-40B4-BE49-F238E27FC236}">
                <a16:creationId xmlns:a16="http://schemas.microsoft.com/office/drawing/2014/main" id="{0DBC0D52-F329-8B55-D330-7CFDDDF63909}"/>
              </a:ext>
            </a:extLst>
          </p:cNvPr>
          <p:cNvSpPr txBox="1"/>
          <p:nvPr/>
        </p:nvSpPr>
        <p:spPr>
          <a:xfrm>
            <a:off x="110043" y="1993653"/>
            <a:ext cx="1980044" cy="292388"/>
          </a:xfrm>
          <a:prstGeom prst="rect">
            <a:avLst/>
          </a:prstGeom>
          <a:noFill/>
        </p:spPr>
        <p:txBody>
          <a:bodyPr wrap="squar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地域課題・背景</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EEC4AA66-3297-7D08-8673-336B9579B21A}"/>
              </a:ext>
            </a:extLst>
          </p:cNvPr>
          <p:cNvSpPr/>
          <p:nvPr/>
        </p:nvSpPr>
        <p:spPr>
          <a:xfrm>
            <a:off x="172630" y="2317469"/>
            <a:ext cx="9554734" cy="950714"/>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0000" lvl="0" indent="-90000" algn="just">
              <a:defRPr/>
            </a:pPr>
            <a:r>
              <a:rPr kumimoji="1" lang="ja-JP" altLang="en-US" sz="1100">
                <a:solidFill>
                  <a:prstClr val="black"/>
                </a:solidFill>
                <a:latin typeface="Meiryo UI" panose="020B0604030504040204" pitchFamily="50" charset="-128"/>
                <a:ea typeface="Meiryo UI" panose="020B0604030504040204" pitchFamily="50" charset="-128"/>
              </a:rPr>
              <a:t>　</a:t>
            </a:r>
          </a:p>
        </p:txBody>
      </p:sp>
      <p:sp>
        <p:nvSpPr>
          <p:cNvPr id="17" name="テキスト ボックス 16">
            <a:extLst>
              <a:ext uri="{FF2B5EF4-FFF2-40B4-BE49-F238E27FC236}">
                <a16:creationId xmlns:a16="http://schemas.microsoft.com/office/drawing/2014/main" id="{F3358144-69EA-E202-A051-D9CA334FA281}"/>
              </a:ext>
            </a:extLst>
          </p:cNvPr>
          <p:cNvSpPr txBox="1"/>
          <p:nvPr/>
        </p:nvSpPr>
        <p:spPr>
          <a:xfrm>
            <a:off x="203577" y="1027925"/>
            <a:ext cx="9386027" cy="479618"/>
          </a:xfrm>
          <a:prstGeom prst="rect">
            <a:avLst/>
          </a:prstGeom>
          <a:noFill/>
        </p:spPr>
        <p:txBody>
          <a:bodyPr wrap="square">
            <a:spAutoFit/>
          </a:bodyPr>
          <a:lstStyle/>
          <a:p>
            <a:pPr>
              <a:spcAft>
                <a:spcPts val="500"/>
              </a:spcAft>
              <a:defRPr/>
            </a:pPr>
            <a:r>
              <a:rPr kumimoji="1" lang="ja-JP" altLang="en-US" sz="1050">
                <a:solidFill>
                  <a:schemeClr val="bg1">
                    <a:lumMod val="50000"/>
                  </a:schemeClr>
                </a:solidFill>
                <a:latin typeface="Meiryo UI"/>
                <a:ea typeface="Meiryo UI"/>
              </a:rPr>
              <a:t>事業概要を簡潔にご記載ください。</a:t>
            </a:r>
            <a:endParaRPr kumimoji="1" lang="en-US" altLang="ja-JP" sz="1050">
              <a:solidFill>
                <a:schemeClr val="bg1">
                  <a:lumMod val="50000"/>
                </a:schemeClr>
              </a:solidFill>
              <a:latin typeface="Meiryo UI"/>
              <a:ea typeface="Meiryo UI"/>
            </a:endParaRPr>
          </a:p>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sp>
        <p:nvSpPr>
          <p:cNvPr id="22" name="テキスト ボックス 21">
            <a:extLst>
              <a:ext uri="{FF2B5EF4-FFF2-40B4-BE49-F238E27FC236}">
                <a16:creationId xmlns:a16="http://schemas.microsoft.com/office/drawing/2014/main" id="{11BBAAB7-9AF2-D53B-0168-08E43F25A0A3}"/>
              </a:ext>
            </a:extLst>
          </p:cNvPr>
          <p:cNvSpPr txBox="1"/>
          <p:nvPr/>
        </p:nvSpPr>
        <p:spPr>
          <a:xfrm>
            <a:off x="247347" y="3570760"/>
            <a:ext cx="9405301" cy="253916"/>
          </a:xfrm>
          <a:prstGeom prst="rect">
            <a:avLst/>
          </a:prstGeom>
          <a:noFill/>
        </p:spPr>
        <p:txBody>
          <a:bodyPr wrap="square">
            <a:spAutoFit/>
          </a:bodyPr>
          <a:lstStyle/>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sp>
        <p:nvSpPr>
          <p:cNvPr id="26" name="正方形/長方形 25">
            <a:extLst>
              <a:ext uri="{FF2B5EF4-FFF2-40B4-BE49-F238E27FC236}">
                <a16:creationId xmlns:a16="http://schemas.microsoft.com/office/drawing/2014/main" id="{992FBFAB-3517-BA91-4F15-63E19C5032C3}"/>
              </a:ext>
            </a:extLst>
          </p:cNvPr>
          <p:cNvSpPr/>
          <p:nvPr/>
        </p:nvSpPr>
        <p:spPr>
          <a:xfrm>
            <a:off x="1540653" y="5077967"/>
            <a:ext cx="6528229" cy="6231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t>イラスト・図・写真などで実証内容が具体的にわかる内容を記載してください。</a:t>
            </a:r>
            <a:endParaRPr kumimoji="1" lang="en-US" altLang="ja-JP" sz="1400"/>
          </a:p>
        </p:txBody>
      </p:sp>
      <p:sp>
        <p:nvSpPr>
          <p:cNvPr id="2" name="テキスト ボックス 1">
            <a:extLst>
              <a:ext uri="{FF2B5EF4-FFF2-40B4-BE49-F238E27FC236}">
                <a16:creationId xmlns:a16="http://schemas.microsoft.com/office/drawing/2014/main" id="{EDED04E5-85EA-0F1D-8FA0-642400515B64}"/>
              </a:ext>
            </a:extLst>
          </p:cNvPr>
          <p:cNvSpPr txBox="1"/>
          <p:nvPr/>
        </p:nvSpPr>
        <p:spPr>
          <a:xfrm>
            <a:off x="203577" y="2317469"/>
            <a:ext cx="9386027" cy="641201"/>
          </a:xfrm>
          <a:prstGeom prst="rect">
            <a:avLst/>
          </a:prstGeom>
          <a:noFill/>
        </p:spPr>
        <p:txBody>
          <a:bodyPr wrap="square">
            <a:spAutoFit/>
          </a:bodyPr>
          <a:lstStyle/>
          <a:p>
            <a:pPr>
              <a:spcAft>
                <a:spcPts val="500"/>
              </a:spcAft>
              <a:defRPr/>
            </a:pPr>
            <a:r>
              <a:rPr kumimoji="1" lang="ja-JP" altLang="en-US" sz="1050" dirty="0">
                <a:solidFill>
                  <a:schemeClr val="bg1">
                    <a:lumMod val="50000"/>
                  </a:schemeClr>
                </a:solidFill>
                <a:latin typeface="Meiryo UI"/>
                <a:ea typeface="Meiryo UI"/>
              </a:rPr>
              <a:t>生活の質の向上や人手不足対策、企業の生産性向上、市町との連携状況等の地域課題の解決について、データ等の根拠をあわせてご記載ください。また、サービス実装にあたっての課題等も記載ください。</a:t>
            </a:r>
            <a:endParaRPr kumimoji="1" lang="en-US" altLang="ja-JP" sz="1050" dirty="0">
              <a:solidFill>
                <a:schemeClr val="bg1">
                  <a:lumMod val="50000"/>
                </a:schemeClr>
              </a:solidFill>
              <a:latin typeface="Meiryo UI"/>
              <a:ea typeface="Meiryo UI"/>
            </a:endParaRPr>
          </a:p>
          <a:p>
            <a:pPr>
              <a:spcAft>
                <a:spcPts val="500"/>
              </a:spcAft>
              <a:defRPr/>
            </a:pPr>
            <a:r>
              <a:rPr kumimoji="1" lang="ja-JP" altLang="en-US" sz="1050" dirty="0">
                <a:latin typeface="Meiryo UI"/>
                <a:ea typeface="Meiryo UI"/>
              </a:rPr>
              <a:t>・・・・・・</a:t>
            </a:r>
            <a:endParaRPr kumimoji="1" lang="en-US" altLang="ja-JP" sz="1050" dirty="0">
              <a:latin typeface="Meiryo UI"/>
              <a:ea typeface="Meiryo UI"/>
            </a:endParaRPr>
          </a:p>
        </p:txBody>
      </p:sp>
      <p:sp>
        <p:nvSpPr>
          <p:cNvPr id="3" name="テキスト ボックス 2">
            <a:extLst>
              <a:ext uri="{FF2B5EF4-FFF2-40B4-BE49-F238E27FC236}">
                <a16:creationId xmlns:a16="http://schemas.microsoft.com/office/drawing/2014/main" id="{AF5D6C75-AE18-CA6D-F5CB-434F3A8484D5}"/>
              </a:ext>
            </a:extLst>
          </p:cNvPr>
          <p:cNvSpPr txBox="1"/>
          <p:nvPr/>
        </p:nvSpPr>
        <p:spPr>
          <a:xfrm>
            <a:off x="0" y="51129"/>
            <a:ext cx="8940779" cy="253916"/>
          </a:xfrm>
          <a:prstGeom prst="rect">
            <a:avLst/>
          </a:prstGeom>
          <a:noFill/>
        </p:spPr>
        <p:txBody>
          <a:bodyPr wrap="square">
            <a:spAutoFit/>
          </a:bodyPr>
          <a:lstStyle/>
          <a:p>
            <a:pPr>
              <a:spcAft>
                <a:spcPts val="500"/>
              </a:spcAft>
              <a:defRPr/>
            </a:pPr>
            <a:r>
              <a:rPr kumimoji="1" lang="ja-JP" altLang="en-US" sz="1050">
                <a:latin typeface="Meiryo UI"/>
                <a:ea typeface="Meiryo UI"/>
              </a:rPr>
              <a:t>様式第</a:t>
            </a:r>
            <a:r>
              <a:rPr kumimoji="1" lang="en-US" altLang="ja-JP" sz="1050">
                <a:latin typeface="Meiryo UI"/>
                <a:ea typeface="Meiryo UI"/>
              </a:rPr>
              <a:t>2</a:t>
            </a:r>
            <a:r>
              <a:rPr kumimoji="1" lang="ja-JP" altLang="en-US" sz="1050">
                <a:latin typeface="Meiryo UI"/>
                <a:ea typeface="Meiryo UI"/>
              </a:rPr>
              <a:t>号（第</a:t>
            </a:r>
            <a:r>
              <a:rPr kumimoji="1" lang="en-US" altLang="ja-JP" sz="1050">
                <a:latin typeface="Meiryo UI"/>
                <a:ea typeface="Meiryo UI"/>
              </a:rPr>
              <a:t>7</a:t>
            </a:r>
            <a:r>
              <a:rPr kumimoji="1" lang="ja-JP" altLang="en-US" sz="1050">
                <a:latin typeface="Meiryo UI"/>
                <a:ea typeface="Meiryo UI"/>
              </a:rPr>
              <a:t>条・第</a:t>
            </a:r>
            <a:r>
              <a:rPr kumimoji="1" lang="en-US" altLang="ja-JP" sz="1050">
                <a:latin typeface="Meiryo UI"/>
                <a:ea typeface="Meiryo UI"/>
              </a:rPr>
              <a:t>11</a:t>
            </a:r>
            <a:r>
              <a:rPr kumimoji="1" lang="ja-JP" altLang="en-US" sz="1050">
                <a:latin typeface="Meiryo UI"/>
                <a:ea typeface="Meiryo UI"/>
              </a:rPr>
              <a:t>条関係）</a:t>
            </a:r>
            <a:endParaRPr kumimoji="1" lang="en-US" altLang="ja-JP" sz="1050">
              <a:latin typeface="Meiryo UI"/>
              <a:ea typeface="Meiryo UI"/>
            </a:endParaRPr>
          </a:p>
        </p:txBody>
      </p:sp>
    </p:spTree>
    <p:extLst>
      <p:ext uri="{BB962C8B-B14F-4D97-AF65-F5344CB8AC3E}">
        <p14:creationId xmlns:p14="http://schemas.microsoft.com/office/powerpoint/2010/main" val="3840240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a:extLst>
              <a:ext uri="{FF2B5EF4-FFF2-40B4-BE49-F238E27FC236}">
                <a16:creationId xmlns:a16="http://schemas.microsoft.com/office/drawing/2014/main" id="{27A52A0A-A4EE-E63D-6867-17027E35221B}"/>
              </a:ext>
            </a:extLst>
          </p:cNvPr>
          <p:cNvSpPr txBox="1"/>
          <p:nvPr/>
        </p:nvSpPr>
        <p:spPr>
          <a:xfrm>
            <a:off x="171865" y="866127"/>
            <a:ext cx="1620000" cy="292388"/>
          </a:xfrm>
          <a:prstGeom prst="rect">
            <a:avLst/>
          </a:prstGeom>
          <a:noFill/>
        </p:spPr>
        <p:txBody>
          <a:bodyPr wrap="squar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実施体制</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73577D6A-1F0D-3B6B-DB0E-1492E2691062}"/>
              </a:ext>
            </a:extLst>
          </p:cNvPr>
          <p:cNvSpPr/>
          <p:nvPr/>
        </p:nvSpPr>
        <p:spPr>
          <a:xfrm>
            <a:off x="221395" y="1181043"/>
            <a:ext cx="9457205" cy="2870186"/>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90000" marR="0" lvl="0" indent="-90000" algn="l" defTabSz="457200" rtl="0" eaLnBrk="1" fontAlgn="auto" latinLnBrk="0" hangingPunct="1">
              <a:lnSpc>
                <a:spcPct val="100000"/>
              </a:lnSpc>
              <a:spcBef>
                <a:spcPts val="0"/>
              </a:spcBef>
              <a:spcAft>
                <a:spcPts val="0"/>
              </a:spcAft>
              <a:buClrTx/>
              <a:buSzTx/>
              <a:buFontTx/>
              <a:buNone/>
              <a:tabLst/>
              <a:defRPr/>
            </a:pPr>
            <a:endParaRPr kumimoji="1" lang="en-US" altLang="ja-JP" sz="1100">
              <a:solidFill>
                <a:schemeClr val="tx1"/>
              </a:solidFill>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2CB69CEA-D7EB-F9D9-B518-E4623F18815D}"/>
              </a:ext>
            </a:extLst>
          </p:cNvPr>
          <p:cNvSpPr txBox="1"/>
          <p:nvPr/>
        </p:nvSpPr>
        <p:spPr>
          <a:xfrm>
            <a:off x="217490" y="4128501"/>
            <a:ext cx="1743932" cy="292388"/>
          </a:xfrm>
          <a:prstGeom prst="rect">
            <a:avLst/>
          </a:prstGeom>
          <a:noFill/>
        </p:spPr>
        <p:txBody>
          <a:bodyPr wrap="squar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事業日程</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E8F56CE1-26BF-9EED-AAEB-D6931FB2F559}"/>
              </a:ext>
            </a:extLst>
          </p:cNvPr>
          <p:cNvSpPr/>
          <p:nvPr/>
        </p:nvSpPr>
        <p:spPr bwMode="auto">
          <a:xfrm>
            <a:off x="0" y="91993"/>
            <a:ext cx="9906000" cy="427133"/>
          </a:xfrm>
          <a:prstGeom prst="rect">
            <a:avLst/>
          </a:prstGeom>
          <a:noFill/>
          <a:ln w="9525">
            <a:noFill/>
            <a:miter lim="800000"/>
            <a:headEnd/>
            <a:tailEnd/>
          </a:ln>
          <a:effectLst/>
        </p:spPr>
        <p:txBody>
          <a:bodyPr wrap="none" rtlCol="0" anchor="ctr"/>
          <a:lstStyle/>
          <a:p>
            <a:pPr lvl="0">
              <a:defRPr/>
            </a:pP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000" b="1">
              <a:latin typeface="Meiryo UI" panose="020B0604030504040204" pitchFamily="50" charset="-128"/>
              <a:ea typeface="Meiryo UI" panose="020B0604030504040204" pitchFamily="50" charset="-128"/>
              <a:cs typeface="Meiryo UI" panose="020B0604030504040204" pitchFamily="50" charset="-128"/>
            </a:endParaRPr>
          </a:p>
          <a:p>
            <a:pPr lvl="0">
              <a:defRPr/>
            </a:pPr>
            <a:endParaRPr kumimoji="1" lang="en-US" altLang="ja-JP" sz="1000" i="0" u="none" strike="noStrike" kern="1200" cap="none" spc="0" normalizeH="0" baseline="0" noProof="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a:extLst>
              <a:ext uri="{FF2B5EF4-FFF2-40B4-BE49-F238E27FC236}">
                <a16:creationId xmlns:a16="http://schemas.microsoft.com/office/drawing/2014/main" id="{FE0EB6DF-C11B-0C7E-2069-00613D5C77EC}"/>
              </a:ext>
            </a:extLst>
          </p:cNvPr>
          <p:cNvCxnSpPr/>
          <p:nvPr/>
        </p:nvCxnSpPr>
        <p:spPr>
          <a:xfrm>
            <a:off x="138598" y="749280"/>
            <a:ext cx="9540002" cy="0"/>
          </a:xfrm>
          <a:prstGeom prst="line">
            <a:avLst/>
          </a:prstGeom>
          <a:ln w="6350">
            <a:solidFill>
              <a:srgbClr val="0070C0"/>
            </a:solidFill>
          </a:ln>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7B31153D-6D6A-BEC5-6EA4-38B90FB531B5}"/>
              </a:ext>
            </a:extLst>
          </p:cNvPr>
          <p:cNvSpPr/>
          <p:nvPr/>
        </p:nvSpPr>
        <p:spPr>
          <a:xfrm>
            <a:off x="239688" y="4452793"/>
            <a:ext cx="9554734" cy="2216947"/>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0000" lvl="0" indent="-90000" algn="just">
              <a:defRPr/>
            </a:pPr>
            <a:r>
              <a:rPr kumimoji="1" lang="ja-JP" altLang="en-US" sz="1100">
                <a:solidFill>
                  <a:prstClr val="black"/>
                </a:solidFill>
                <a:latin typeface="Meiryo UI" panose="020B0604030504040204" pitchFamily="50" charset="-128"/>
                <a:ea typeface="Meiryo UI" panose="020B0604030504040204" pitchFamily="50" charset="-128"/>
              </a:rPr>
              <a:t>　</a:t>
            </a:r>
          </a:p>
        </p:txBody>
      </p:sp>
      <p:sp>
        <p:nvSpPr>
          <p:cNvPr id="3" name="正方形/長方形 2">
            <a:extLst>
              <a:ext uri="{FF2B5EF4-FFF2-40B4-BE49-F238E27FC236}">
                <a16:creationId xmlns:a16="http://schemas.microsoft.com/office/drawing/2014/main" id="{071F1A0F-2A91-6663-C877-CDB540406151}"/>
              </a:ext>
            </a:extLst>
          </p:cNvPr>
          <p:cNvSpPr/>
          <p:nvPr/>
        </p:nvSpPr>
        <p:spPr bwMode="auto">
          <a:xfrm>
            <a:off x="17074" y="322147"/>
            <a:ext cx="9906000" cy="427133"/>
          </a:xfrm>
          <a:prstGeom prst="rect">
            <a:avLst/>
          </a:prstGeom>
          <a:noFill/>
          <a:ln w="9525">
            <a:noFill/>
            <a:miter lim="800000"/>
            <a:headEnd/>
            <a:tailEnd/>
          </a:ln>
          <a:effectLst/>
        </p:spPr>
        <p:txBody>
          <a:bodyPr wrap="none" rtlCol="0" anchor="ctr"/>
          <a:lstStyle/>
          <a:p>
            <a:pPr lvl="0">
              <a:defRPr/>
            </a:pP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　タイトル（</a:t>
            </a:r>
            <a:r>
              <a:rPr kumimoji="1" lang="en-US" altLang="ja-JP" sz="2000" b="1">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における○○○の実証）</a:t>
            </a:r>
            <a:endParaRPr kumimoji="1" lang="en-US" altLang="ja-JP" sz="1000" i="0" u="none" strike="noStrike" kern="1200" cap="none" spc="0" normalizeH="0" baseline="0" noProof="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75BBD958-00AA-9ECC-6016-535EFF8CB50D}"/>
              </a:ext>
            </a:extLst>
          </p:cNvPr>
          <p:cNvSpPr txBox="1"/>
          <p:nvPr/>
        </p:nvSpPr>
        <p:spPr>
          <a:xfrm>
            <a:off x="2891901" y="1435141"/>
            <a:ext cx="1895249" cy="689932"/>
          </a:xfrm>
          <a:prstGeom prst="rect">
            <a:avLst/>
          </a:prstGeom>
          <a:noFill/>
          <a:ln w="3175">
            <a:solidFill>
              <a:schemeClr val="tx1"/>
            </a:solidFill>
          </a:ln>
        </p:spPr>
        <p:txBody>
          <a:bodyPr wrap="square">
            <a:spAutoFit/>
          </a:bodyPr>
          <a:lstStyle/>
          <a:p>
            <a:pPr>
              <a:spcAft>
                <a:spcPts val="500"/>
              </a:spcAft>
              <a:defRPr/>
            </a:pPr>
            <a:r>
              <a:rPr kumimoji="1" lang="ja-JP" altLang="en-US" sz="1050">
                <a:latin typeface="Meiryo UI"/>
                <a:ea typeface="Meiryo UI"/>
              </a:rPr>
              <a:t>○</a:t>
            </a:r>
            <a:r>
              <a:rPr kumimoji="1" lang="en-US" altLang="ja-JP" sz="1050">
                <a:latin typeface="Meiryo UI"/>
                <a:ea typeface="Meiryo UI"/>
              </a:rPr>
              <a:t>×</a:t>
            </a:r>
            <a:r>
              <a:rPr kumimoji="1" lang="ja-JP" altLang="en-US" sz="1050">
                <a:latin typeface="Meiryo UI"/>
                <a:ea typeface="Meiryo UI"/>
              </a:rPr>
              <a:t>株式会社</a:t>
            </a:r>
            <a:endParaRPr kumimoji="1" lang="en-US" altLang="ja-JP" sz="1050">
              <a:latin typeface="Meiryo UI"/>
              <a:ea typeface="Meiryo UI"/>
            </a:endParaRPr>
          </a:p>
          <a:p>
            <a:pPr>
              <a:spcAft>
                <a:spcPts val="500"/>
              </a:spcAft>
              <a:defRPr/>
            </a:pPr>
            <a:r>
              <a:rPr kumimoji="1" lang="en-US" altLang="ja-JP" sz="1000">
                <a:latin typeface="Meiryo UI"/>
                <a:ea typeface="Meiryo UI"/>
              </a:rPr>
              <a:t>【</a:t>
            </a:r>
            <a:r>
              <a:rPr kumimoji="1" lang="ja-JP" altLang="en-US" sz="1000">
                <a:latin typeface="Meiryo UI"/>
                <a:ea typeface="Meiryo UI"/>
              </a:rPr>
              <a:t>役割</a:t>
            </a:r>
            <a:r>
              <a:rPr kumimoji="1" lang="en-US" altLang="ja-JP" sz="1000">
                <a:latin typeface="Meiryo UI"/>
                <a:ea typeface="Meiryo UI"/>
              </a:rPr>
              <a:t>】</a:t>
            </a:r>
            <a:r>
              <a:rPr kumimoji="1" lang="ja-JP" altLang="en-US" sz="1000">
                <a:latin typeface="Meiryo UI"/>
                <a:ea typeface="Meiryo UI"/>
              </a:rPr>
              <a:t>・・・</a:t>
            </a:r>
            <a:endParaRPr kumimoji="1" lang="en-US" altLang="ja-JP" sz="1000">
              <a:latin typeface="Meiryo UI"/>
              <a:ea typeface="Meiryo UI"/>
            </a:endParaRPr>
          </a:p>
          <a:p>
            <a:pPr>
              <a:spcAft>
                <a:spcPts val="500"/>
              </a:spcAft>
              <a:defRPr/>
            </a:pPr>
            <a:r>
              <a:rPr kumimoji="1" lang="ja-JP" altLang="en-US" sz="1000">
                <a:latin typeface="Meiryo UI"/>
                <a:ea typeface="Meiryo UI"/>
              </a:rPr>
              <a:t>・・・・・</a:t>
            </a:r>
            <a:endParaRPr kumimoji="1" lang="en-US" altLang="ja-JP" sz="1000">
              <a:latin typeface="Meiryo UI"/>
              <a:ea typeface="Meiryo UI"/>
            </a:endParaRPr>
          </a:p>
        </p:txBody>
      </p:sp>
      <p:sp>
        <p:nvSpPr>
          <p:cNvPr id="7" name="テキスト ボックス 6">
            <a:extLst>
              <a:ext uri="{FF2B5EF4-FFF2-40B4-BE49-F238E27FC236}">
                <a16:creationId xmlns:a16="http://schemas.microsoft.com/office/drawing/2014/main" id="{FCCFD160-B441-0ECB-B372-AE87F56F66C6}"/>
              </a:ext>
            </a:extLst>
          </p:cNvPr>
          <p:cNvSpPr txBox="1"/>
          <p:nvPr/>
        </p:nvSpPr>
        <p:spPr>
          <a:xfrm>
            <a:off x="6025805" y="1525007"/>
            <a:ext cx="1895249" cy="713016"/>
          </a:xfrm>
          <a:prstGeom prst="rect">
            <a:avLst/>
          </a:prstGeom>
          <a:noFill/>
          <a:ln w="3175">
            <a:solidFill>
              <a:schemeClr val="tx1"/>
            </a:solidFill>
          </a:ln>
        </p:spPr>
        <p:txBody>
          <a:bodyPr wrap="square">
            <a:spAutoFit/>
          </a:bodyPr>
          <a:lstStyle/>
          <a:p>
            <a:pPr>
              <a:spcAft>
                <a:spcPts val="500"/>
              </a:spcAft>
              <a:defRPr/>
            </a:pPr>
            <a:r>
              <a:rPr kumimoji="1" lang="en-US" altLang="ja-JP" sz="1100">
                <a:latin typeface="Meiryo UI"/>
                <a:ea typeface="Meiryo UI"/>
              </a:rPr>
              <a:t>A</a:t>
            </a:r>
            <a:r>
              <a:rPr kumimoji="1" lang="ja-JP" altLang="en-US" sz="1100">
                <a:latin typeface="Meiryo UI"/>
                <a:ea typeface="Meiryo UI"/>
              </a:rPr>
              <a:t>社</a:t>
            </a:r>
            <a:endParaRPr kumimoji="1" lang="en-US" altLang="ja-JP" sz="1100">
              <a:latin typeface="Meiryo UI"/>
              <a:ea typeface="Meiryo UI"/>
            </a:endParaRPr>
          </a:p>
          <a:p>
            <a:pPr>
              <a:spcAft>
                <a:spcPts val="500"/>
              </a:spcAft>
              <a:defRPr/>
            </a:pPr>
            <a:r>
              <a:rPr kumimoji="1" lang="en-US" altLang="ja-JP" sz="1050">
                <a:latin typeface="Meiryo UI"/>
                <a:ea typeface="Meiryo UI"/>
              </a:rPr>
              <a:t>【</a:t>
            </a:r>
            <a:r>
              <a:rPr kumimoji="1" lang="ja-JP" altLang="en-US" sz="1050">
                <a:latin typeface="Meiryo UI"/>
                <a:ea typeface="Meiryo UI"/>
              </a:rPr>
              <a:t>役割</a:t>
            </a:r>
            <a:r>
              <a:rPr kumimoji="1" lang="en-US" altLang="ja-JP" sz="1050">
                <a:latin typeface="Meiryo UI"/>
                <a:ea typeface="Meiryo UI"/>
              </a:rPr>
              <a:t>】</a:t>
            </a:r>
            <a:r>
              <a:rPr kumimoji="1" lang="ja-JP" altLang="en-US" sz="1050">
                <a:latin typeface="Meiryo UI"/>
                <a:ea typeface="Meiryo UI"/>
              </a:rPr>
              <a:t>・・・</a:t>
            </a:r>
            <a:endParaRPr kumimoji="1" lang="en-US" altLang="ja-JP" sz="1050">
              <a:latin typeface="Meiryo UI"/>
              <a:ea typeface="Meiryo UI"/>
            </a:endParaRPr>
          </a:p>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sp>
        <p:nvSpPr>
          <p:cNvPr id="8" name="テキスト ボックス 7">
            <a:extLst>
              <a:ext uri="{FF2B5EF4-FFF2-40B4-BE49-F238E27FC236}">
                <a16:creationId xmlns:a16="http://schemas.microsoft.com/office/drawing/2014/main" id="{16674FA5-2052-82B8-1738-D26BD67FEBA6}"/>
              </a:ext>
            </a:extLst>
          </p:cNvPr>
          <p:cNvSpPr txBox="1"/>
          <p:nvPr/>
        </p:nvSpPr>
        <p:spPr>
          <a:xfrm>
            <a:off x="6044752" y="2398406"/>
            <a:ext cx="1895249" cy="713016"/>
          </a:xfrm>
          <a:prstGeom prst="rect">
            <a:avLst/>
          </a:prstGeom>
          <a:noFill/>
          <a:ln w="3175">
            <a:solidFill>
              <a:schemeClr val="tx1"/>
            </a:solidFill>
          </a:ln>
        </p:spPr>
        <p:txBody>
          <a:bodyPr wrap="square">
            <a:spAutoFit/>
          </a:bodyPr>
          <a:lstStyle/>
          <a:p>
            <a:pPr>
              <a:spcAft>
                <a:spcPts val="500"/>
              </a:spcAft>
              <a:defRPr/>
            </a:pPr>
            <a:r>
              <a:rPr kumimoji="1" lang="en-US" altLang="ja-JP" sz="1100">
                <a:latin typeface="Meiryo UI"/>
                <a:ea typeface="Meiryo UI"/>
              </a:rPr>
              <a:t>B</a:t>
            </a:r>
            <a:r>
              <a:rPr kumimoji="1" lang="ja-JP" altLang="en-US" sz="1100">
                <a:latin typeface="Meiryo UI"/>
                <a:ea typeface="Meiryo UI"/>
              </a:rPr>
              <a:t>社</a:t>
            </a:r>
            <a:endParaRPr kumimoji="1" lang="en-US" altLang="ja-JP" sz="1100">
              <a:latin typeface="Meiryo UI"/>
              <a:ea typeface="Meiryo UI"/>
            </a:endParaRPr>
          </a:p>
          <a:p>
            <a:pPr>
              <a:spcAft>
                <a:spcPts val="500"/>
              </a:spcAft>
              <a:defRPr/>
            </a:pPr>
            <a:r>
              <a:rPr kumimoji="1" lang="en-US" altLang="ja-JP" sz="1050">
                <a:latin typeface="Meiryo UI"/>
                <a:ea typeface="Meiryo UI"/>
              </a:rPr>
              <a:t>【</a:t>
            </a:r>
            <a:r>
              <a:rPr kumimoji="1" lang="ja-JP" altLang="en-US" sz="1050">
                <a:latin typeface="Meiryo UI"/>
                <a:ea typeface="Meiryo UI"/>
              </a:rPr>
              <a:t>役割</a:t>
            </a:r>
            <a:r>
              <a:rPr kumimoji="1" lang="en-US" altLang="ja-JP" sz="1050">
                <a:latin typeface="Meiryo UI"/>
                <a:ea typeface="Meiryo UI"/>
              </a:rPr>
              <a:t>】</a:t>
            </a:r>
            <a:r>
              <a:rPr kumimoji="1" lang="ja-JP" altLang="en-US" sz="1050">
                <a:latin typeface="Meiryo UI"/>
                <a:ea typeface="Meiryo UI"/>
              </a:rPr>
              <a:t>・・・</a:t>
            </a:r>
            <a:endParaRPr kumimoji="1" lang="en-US" altLang="ja-JP" sz="1050">
              <a:latin typeface="Meiryo UI"/>
              <a:ea typeface="Meiryo UI"/>
            </a:endParaRPr>
          </a:p>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cxnSp>
        <p:nvCxnSpPr>
          <p:cNvPr id="10" name="直線コネクタ 9">
            <a:extLst>
              <a:ext uri="{FF2B5EF4-FFF2-40B4-BE49-F238E27FC236}">
                <a16:creationId xmlns:a16="http://schemas.microsoft.com/office/drawing/2014/main" id="{126024AD-38DC-97D6-2F0F-D8FD1333E28E}"/>
              </a:ext>
            </a:extLst>
          </p:cNvPr>
          <p:cNvCxnSpPr>
            <a:cxnSpLocks/>
            <a:endCxn id="7" idx="1"/>
          </p:cNvCxnSpPr>
          <p:nvPr/>
        </p:nvCxnSpPr>
        <p:spPr>
          <a:xfrm flipV="1">
            <a:off x="4790404" y="1881515"/>
            <a:ext cx="1235401" cy="86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コネクタ: カギ線 15">
            <a:extLst>
              <a:ext uri="{FF2B5EF4-FFF2-40B4-BE49-F238E27FC236}">
                <a16:creationId xmlns:a16="http://schemas.microsoft.com/office/drawing/2014/main" id="{9B9F3F00-C774-3639-0189-BEAD990BE7F7}"/>
              </a:ext>
            </a:extLst>
          </p:cNvPr>
          <p:cNvCxnSpPr>
            <a:cxnSpLocks/>
          </p:cNvCxnSpPr>
          <p:nvPr/>
        </p:nvCxnSpPr>
        <p:spPr>
          <a:xfrm rot="16200000" flipH="1">
            <a:off x="5208546" y="1976351"/>
            <a:ext cx="926700" cy="745708"/>
          </a:xfrm>
          <a:prstGeom prst="bentConnector3">
            <a:avLst>
              <a:gd name="adj1" fmla="val 96434"/>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AB5C5952-8FF1-FDA4-9B91-0C55FCBA963D}"/>
              </a:ext>
            </a:extLst>
          </p:cNvPr>
          <p:cNvSpPr txBox="1"/>
          <p:nvPr/>
        </p:nvSpPr>
        <p:spPr>
          <a:xfrm>
            <a:off x="6684998" y="3095166"/>
            <a:ext cx="614756" cy="959237"/>
          </a:xfrm>
          <a:prstGeom prst="rect">
            <a:avLst/>
          </a:prstGeom>
          <a:noFill/>
          <a:ln w="3175">
            <a:noFill/>
          </a:ln>
        </p:spPr>
        <p:txBody>
          <a:bodyPr wrap="square">
            <a:spAutoFit/>
          </a:bodyPr>
          <a:lstStyle/>
          <a:p>
            <a:pPr>
              <a:spcAft>
                <a:spcPts val="500"/>
              </a:spcAft>
              <a:defRPr/>
            </a:pPr>
            <a:r>
              <a:rPr kumimoji="1" lang="ja-JP" altLang="en-US" sz="1600">
                <a:latin typeface="Meiryo UI"/>
                <a:ea typeface="Meiryo UI"/>
              </a:rPr>
              <a:t>・</a:t>
            </a:r>
            <a:endParaRPr kumimoji="1" lang="en-US" altLang="ja-JP" sz="1600">
              <a:latin typeface="Meiryo UI"/>
              <a:ea typeface="Meiryo UI"/>
            </a:endParaRPr>
          </a:p>
          <a:p>
            <a:pPr>
              <a:spcAft>
                <a:spcPts val="500"/>
              </a:spcAft>
              <a:defRPr/>
            </a:pPr>
            <a:r>
              <a:rPr kumimoji="1" lang="ja-JP" altLang="en-US" sz="1600">
                <a:latin typeface="Meiryo UI"/>
                <a:ea typeface="Meiryo UI"/>
              </a:rPr>
              <a:t>・</a:t>
            </a:r>
            <a:endParaRPr kumimoji="1" lang="en-US" altLang="ja-JP" sz="1600">
              <a:latin typeface="Meiryo UI"/>
              <a:ea typeface="Meiryo UI"/>
            </a:endParaRPr>
          </a:p>
          <a:p>
            <a:pPr>
              <a:spcAft>
                <a:spcPts val="500"/>
              </a:spcAft>
              <a:defRPr/>
            </a:pPr>
            <a:r>
              <a:rPr kumimoji="1" lang="ja-JP" altLang="en-US" sz="1600">
                <a:latin typeface="Meiryo UI"/>
                <a:ea typeface="Meiryo UI"/>
              </a:rPr>
              <a:t>・</a:t>
            </a:r>
            <a:endParaRPr kumimoji="1" lang="en-US" altLang="ja-JP" sz="1600">
              <a:latin typeface="Meiryo UI"/>
              <a:ea typeface="Meiryo UI"/>
            </a:endParaRPr>
          </a:p>
        </p:txBody>
      </p:sp>
      <p:sp>
        <p:nvSpPr>
          <p:cNvPr id="27" name="テキスト ボックス 26">
            <a:extLst>
              <a:ext uri="{FF2B5EF4-FFF2-40B4-BE49-F238E27FC236}">
                <a16:creationId xmlns:a16="http://schemas.microsoft.com/office/drawing/2014/main" id="{68FEA1B5-DD06-2218-70E2-751A573A6D2E}"/>
              </a:ext>
            </a:extLst>
          </p:cNvPr>
          <p:cNvSpPr txBox="1"/>
          <p:nvPr/>
        </p:nvSpPr>
        <p:spPr>
          <a:xfrm>
            <a:off x="2891901" y="3287105"/>
            <a:ext cx="1895249" cy="713016"/>
          </a:xfrm>
          <a:prstGeom prst="rect">
            <a:avLst/>
          </a:prstGeom>
          <a:noFill/>
          <a:ln w="3175">
            <a:solidFill>
              <a:schemeClr val="tx1"/>
            </a:solidFill>
          </a:ln>
        </p:spPr>
        <p:txBody>
          <a:bodyPr wrap="square">
            <a:spAutoFit/>
          </a:bodyPr>
          <a:lstStyle/>
          <a:p>
            <a:pPr>
              <a:spcAft>
                <a:spcPts val="500"/>
              </a:spcAft>
              <a:defRPr/>
            </a:pPr>
            <a:r>
              <a:rPr kumimoji="1" lang="ja-JP" altLang="en-US" sz="1100">
                <a:latin typeface="Meiryo UI"/>
                <a:ea typeface="Meiryo UI"/>
              </a:rPr>
              <a:t>○</a:t>
            </a:r>
            <a:r>
              <a:rPr kumimoji="1" lang="en-US" altLang="ja-JP" sz="1100">
                <a:latin typeface="Meiryo UI"/>
                <a:ea typeface="Meiryo UI"/>
              </a:rPr>
              <a:t>×</a:t>
            </a:r>
            <a:r>
              <a:rPr kumimoji="1" lang="ja-JP" altLang="en-US" sz="1100">
                <a:latin typeface="Meiryo UI"/>
                <a:ea typeface="Meiryo UI"/>
              </a:rPr>
              <a:t>株式会社</a:t>
            </a:r>
            <a:endParaRPr kumimoji="1" lang="en-US" altLang="ja-JP" sz="1100">
              <a:latin typeface="Meiryo UI"/>
              <a:ea typeface="Meiryo UI"/>
            </a:endParaRPr>
          </a:p>
          <a:p>
            <a:pPr>
              <a:spcAft>
                <a:spcPts val="500"/>
              </a:spcAft>
              <a:defRPr/>
            </a:pPr>
            <a:r>
              <a:rPr kumimoji="1" lang="en-US" altLang="ja-JP" sz="1050">
                <a:latin typeface="Meiryo UI"/>
                <a:ea typeface="Meiryo UI"/>
              </a:rPr>
              <a:t>【</a:t>
            </a:r>
            <a:r>
              <a:rPr kumimoji="1" lang="ja-JP" altLang="en-US" sz="1050">
                <a:latin typeface="Meiryo UI"/>
                <a:ea typeface="Meiryo UI"/>
              </a:rPr>
              <a:t>役割</a:t>
            </a:r>
            <a:r>
              <a:rPr kumimoji="1" lang="en-US" altLang="ja-JP" sz="1050">
                <a:latin typeface="Meiryo UI"/>
                <a:ea typeface="Meiryo UI"/>
              </a:rPr>
              <a:t>】</a:t>
            </a:r>
            <a:r>
              <a:rPr kumimoji="1" lang="ja-JP" altLang="en-US" sz="1050">
                <a:latin typeface="Meiryo UI"/>
                <a:ea typeface="Meiryo UI"/>
              </a:rPr>
              <a:t>・・・</a:t>
            </a:r>
            <a:endParaRPr kumimoji="1" lang="en-US" altLang="ja-JP" sz="1050">
              <a:latin typeface="Meiryo UI"/>
              <a:ea typeface="Meiryo UI"/>
            </a:endParaRPr>
          </a:p>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cxnSp>
        <p:nvCxnSpPr>
          <p:cNvPr id="31" name="直線コネクタ 30">
            <a:extLst>
              <a:ext uri="{FF2B5EF4-FFF2-40B4-BE49-F238E27FC236}">
                <a16:creationId xmlns:a16="http://schemas.microsoft.com/office/drawing/2014/main" id="{F7EABDD1-7B2A-98D0-5286-AB90E8B6521E}"/>
              </a:ext>
            </a:extLst>
          </p:cNvPr>
          <p:cNvCxnSpPr>
            <a:cxnSpLocks/>
            <a:stCxn id="4" idx="2"/>
            <a:endCxn id="27" idx="0"/>
          </p:cNvCxnSpPr>
          <p:nvPr/>
        </p:nvCxnSpPr>
        <p:spPr>
          <a:xfrm>
            <a:off x="3839526" y="2125073"/>
            <a:ext cx="0" cy="1162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71ABF1E5-F40D-CD44-5685-B76B99736BA0}"/>
              </a:ext>
            </a:extLst>
          </p:cNvPr>
          <p:cNvSpPr txBox="1"/>
          <p:nvPr/>
        </p:nvSpPr>
        <p:spPr>
          <a:xfrm>
            <a:off x="3224769" y="2498575"/>
            <a:ext cx="614756" cy="338554"/>
          </a:xfrm>
          <a:prstGeom prst="rect">
            <a:avLst/>
          </a:prstGeom>
          <a:noFill/>
          <a:ln w="3175">
            <a:noFill/>
          </a:ln>
        </p:spPr>
        <p:txBody>
          <a:bodyPr wrap="square">
            <a:spAutoFit/>
          </a:bodyPr>
          <a:lstStyle/>
          <a:p>
            <a:pPr>
              <a:spcAft>
                <a:spcPts val="500"/>
              </a:spcAft>
              <a:defRPr/>
            </a:pPr>
            <a:r>
              <a:rPr kumimoji="1" lang="en-US" altLang="ja-JP" sz="1600">
                <a:latin typeface="Meiryo UI"/>
                <a:ea typeface="Meiryo UI"/>
              </a:rPr>
              <a:t>××</a:t>
            </a:r>
          </a:p>
        </p:txBody>
      </p:sp>
      <p:sp>
        <p:nvSpPr>
          <p:cNvPr id="33" name="テキスト ボックス 32">
            <a:extLst>
              <a:ext uri="{FF2B5EF4-FFF2-40B4-BE49-F238E27FC236}">
                <a16:creationId xmlns:a16="http://schemas.microsoft.com/office/drawing/2014/main" id="{4DE0236F-8857-0D5C-11AA-92D3D8FFFE8E}"/>
              </a:ext>
            </a:extLst>
          </p:cNvPr>
          <p:cNvSpPr txBox="1"/>
          <p:nvPr/>
        </p:nvSpPr>
        <p:spPr>
          <a:xfrm>
            <a:off x="5101701" y="1511456"/>
            <a:ext cx="614756" cy="338554"/>
          </a:xfrm>
          <a:prstGeom prst="rect">
            <a:avLst/>
          </a:prstGeom>
          <a:noFill/>
          <a:ln w="3175">
            <a:noFill/>
          </a:ln>
        </p:spPr>
        <p:txBody>
          <a:bodyPr wrap="square">
            <a:spAutoFit/>
          </a:bodyPr>
          <a:lstStyle/>
          <a:p>
            <a:pPr>
              <a:spcAft>
                <a:spcPts val="500"/>
              </a:spcAft>
              <a:defRPr/>
            </a:pPr>
            <a:r>
              <a:rPr kumimoji="1" lang="en-US" altLang="ja-JP" sz="1600">
                <a:latin typeface="Meiryo UI"/>
                <a:ea typeface="Meiryo UI"/>
              </a:rPr>
              <a:t>××</a:t>
            </a:r>
          </a:p>
        </p:txBody>
      </p:sp>
      <p:sp>
        <p:nvSpPr>
          <p:cNvPr id="34" name="正方形/長方形 33">
            <a:extLst>
              <a:ext uri="{FF2B5EF4-FFF2-40B4-BE49-F238E27FC236}">
                <a16:creationId xmlns:a16="http://schemas.microsoft.com/office/drawing/2014/main" id="{9AB5569F-9F55-9F88-CFEA-F37DD94C80E6}"/>
              </a:ext>
            </a:extLst>
          </p:cNvPr>
          <p:cNvSpPr/>
          <p:nvPr/>
        </p:nvSpPr>
        <p:spPr>
          <a:xfrm>
            <a:off x="2733868" y="1356439"/>
            <a:ext cx="2209800" cy="893708"/>
          </a:xfrm>
          <a:prstGeom prst="rect">
            <a:avLst/>
          </a:prstGeom>
          <a:solidFill>
            <a:srgbClr val="FF0000">
              <a:alpha val="14902"/>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DE3C665B-3CF7-7988-B827-968DBDDD7C28}"/>
              </a:ext>
            </a:extLst>
          </p:cNvPr>
          <p:cNvSpPr txBox="1"/>
          <p:nvPr/>
        </p:nvSpPr>
        <p:spPr>
          <a:xfrm>
            <a:off x="1961422" y="1362030"/>
            <a:ext cx="1029960" cy="261610"/>
          </a:xfrm>
          <a:prstGeom prst="rect">
            <a:avLst/>
          </a:prstGeom>
          <a:noFill/>
          <a:ln w="3175">
            <a:noFill/>
          </a:ln>
        </p:spPr>
        <p:txBody>
          <a:bodyPr wrap="square">
            <a:spAutoFit/>
          </a:bodyPr>
          <a:lstStyle/>
          <a:p>
            <a:pPr>
              <a:spcAft>
                <a:spcPts val="500"/>
              </a:spcAft>
              <a:defRPr/>
            </a:pPr>
            <a:r>
              <a:rPr kumimoji="1" lang="ja-JP" altLang="en-US" sz="1100">
                <a:latin typeface="Meiryo UI"/>
                <a:ea typeface="Meiryo UI"/>
              </a:rPr>
              <a:t>代表企業</a:t>
            </a:r>
            <a:endParaRPr kumimoji="1" lang="en-US" altLang="ja-JP" sz="1100">
              <a:latin typeface="Meiryo UI"/>
              <a:ea typeface="Meiryo UI"/>
            </a:endParaRPr>
          </a:p>
        </p:txBody>
      </p:sp>
      <p:graphicFrame>
        <p:nvGraphicFramePr>
          <p:cNvPr id="61" name="表 60">
            <a:extLst>
              <a:ext uri="{FF2B5EF4-FFF2-40B4-BE49-F238E27FC236}">
                <a16:creationId xmlns:a16="http://schemas.microsoft.com/office/drawing/2014/main" id="{F44A4C81-3D97-E6AC-7DAF-3C0A742B4514}"/>
              </a:ext>
            </a:extLst>
          </p:cNvPr>
          <p:cNvGraphicFramePr>
            <a:graphicFrameLocks noGrp="1"/>
          </p:cNvGraphicFramePr>
          <p:nvPr>
            <p:extLst>
              <p:ext uri="{D42A27DB-BD31-4B8C-83A1-F6EECF244321}">
                <p14:modId xmlns:p14="http://schemas.microsoft.com/office/powerpoint/2010/main" val="2050532755"/>
              </p:ext>
            </p:extLst>
          </p:nvPr>
        </p:nvGraphicFramePr>
        <p:xfrm>
          <a:off x="400234" y="5404375"/>
          <a:ext cx="9266082" cy="1112520"/>
        </p:xfrm>
        <a:graphic>
          <a:graphicData uri="http://schemas.openxmlformats.org/drawingml/2006/table">
            <a:tbl>
              <a:tblPr firstRow="1" bandRow="1">
                <a:tableStyleId>{5C22544A-7EE6-4342-B048-85BDC9FD1C3A}</a:tableStyleId>
              </a:tblPr>
              <a:tblGrid>
                <a:gridCol w="1052601">
                  <a:extLst>
                    <a:ext uri="{9D8B030D-6E8A-4147-A177-3AD203B41FA5}">
                      <a16:colId xmlns:a16="http://schemas.microsoft.com/office/drawing/2014/main" val="2759565191"/>
                    </a:ext>
                  </a:extLst>
                </a:gridCol>
                <a:gridCol w="912609">
                  <a:extLst>
                    <a:ext uri="{9D8B030D-6E8A-4147-A177-3AD203B41FA5}">
                      <a16:colId xmlns:a16="http://schemas.microsoft.com/office/drawing/2014/main" val="2873147184"/>
                    </a:ext>
                  </a:extLst>
                </a:gridCol>
                <a:gridCol w="912609">
                  <a:extLst>
                    <a:ext uri="{9D8B030D-6E8A-4147-A177-3AD203B41FA5}">
                      <a16:colId xmlns:a16="http://schemas.microsoft.com/office/drawing/2014/main" val="1618962547"/>
                    </a:ext>
                  </a:extLst>
                </a:gridCol>
                <a:gridCol w="912609">
                  <a:extLst>
                    <a:ext uri="{9D8B030D-6E8A-4147-A177-3AD203B41FA5}">
                      <a16:colId xmlns:a16="http://schemas.microsoft.com/office/drawing/2014/main" val="731483596"/>
                    </a:ext>
                  </a:extLst>
                </a:gridCol>
                <a:gridCol w="912609">
                  <a:extLst>
                    <a:ext uri="{9D8B030D-6E8A-4147-A177-3AD203B41FA5}">
                      <a16:colId xmlns:a16="http://schemas.microsoft.com/office/drawing/2014/main" val="2680094859"/>
                    </a:ext>
                  </a:extLst>
                </a:gridCol>
                <a:gridCol w="912609">
                  <a:extLst>
                    <a:ext uri="{9D8B030D-6E8A-4147-A177-3AD203B41FA5}">
                      <a16:colId xmlns:a16="http://schemas.microsoft.com/office/drawing/2014/main" val="2475955227"/>
                    </a:ext>
                  </a:extLst>
                </a:gridCol>
                <a:gridCol w="912609">
                  <a:extLst>
                    <a:ext uri="{9D8B030D-6E8A-4147-A177-3AD203B41FA5}">
                      <a16:colId xmlns:a16="http://schemas.microsoft.com/office/drawing/2014/main" val="1188687416"/>
                    </a:ext>
                  </a:extLst>
                </a:gridCol>
                <a:gridCol w="912609">
                  <a:extLst>
                    <a:ext uri="{9D8B030D-6E8A-4147-A177-3AD203B41FA5}">
                      <a16:colId xmlns:a16="http://schemas.microsoft.com/office/drawing/2014/main" val="2163773919"/>
                    </a:ext>
                  </a:extLst>
                </a:gridCol>
                <a:gridCol w="912609">
                  <a:extLst>
                    <a:ext uri="{9D8B030D-6E8A-4147-A177-3AD203B41FA5}">
                      <a16:colId xmlns:a16="http://schemas.microsoft.com/office/drawing/2014/main" val="1765988650"/>
                    </a:ext>
                  </a:extLst>
                </a:gridCol>
                <a:gridCol w="912609">
                  <a:extLst>
                    <a:ext uri="{9D8B030D-6E8A-4147-A177-3AD203B41FA5}">
                      <a16:colId xmlns:a16="http://schemas.microsoft.com/office/drawing/2014/main" val="2406649759"/>
                    </a:ext>
                  </a:extLst>
                </a:gridCol>
              </a:tblGrid>
              <a:tr h="370840">
                <a:tc>
                  <a:txBody>
                    <a:bodyPr/>
                    <a:lstStyle/>
                    <a:p>
                      <a:endParaRPr kumimoji="1" lang="ja-JP" altLang="en-US"/>
                    </a:p>
                  </a:txBody>
                  <a:tcPr/>
                </a:tc>
                <a:tc>
                  <a:txBody>
                    <a:bodyPr/>
                    <a:lstStyle/>
                    <a:p>
                      <a:r>
                        <a:rPr kumimoji="1" lang="en-US" altLang="ja-JP" dirty="0"/>
                        <a:t>7</a:t>
                      </a:r>
                      <a:r>
                        <a:rPr kumimoji="1" lang="ja-JP" altLang="en-US" dirty="0"/>
                        <a:t>月</a:t>
                      </a:r>
                    </a:p>
                  </a:txBody>
                  <a:tcPr/>
                </a:tc>
                <a:tc>
                  <a:txBody>
                    <a:bodyPr/>
                    <a:lstStyle/>
                    <a:p>
                      <a:r>
                        <a:rPr kumimoji="1" lang="en-US" altLang="ja-JP"/>
                        <a:t>8</a:t>
                      </a:r>
                      <a:r>
                        <a:rPr kumimoji="1" lang="ja-JP" altLang="en-US"/>
                        <a:t>月</a:t>
                      </a:r>
                    </a:p>
                  </a:txBody>
                  <a:tcPr/>
                </a:tc>
                <a:tc>
                  <a:txBody>
                    <a:bodyPr/>
                    <a:lstStyle/>
                    <a:p>
                      <a:r>
                        <a:rPr kumimoji="1" lang="en-US" altLang="ja-JP"/>
                        <a:t>9</a:t>
                      </a:r>
                      <a:r>
                        <a:rPr kumimoji="1" lang="ja-JP" altLang="en-US"/>
                        <a:t>月</a:t>
                      </a:r>
                    </a:p>
                  </a:txBody>
                  <a:tcPr/>
                </a:tc>
                <a:tc>
                  <a:txBody>
                    <a:bodyPr/>
                    <a:lstStyle/>
                    <a:p>
                      <a:r>
                        <a:rPr kumimoji="1" lang="en-US" altLang="ja-JP"/>
                        <a:t>10</a:t>
                      </a:r>
                      <a:r>
                        <a:rPr kumimoji="1" lang="ja-JP" altLang="en-US"/>
                        <a:t>月</a:t>
                      </a:r>
                    </a:p>
                  </a:txBody>
                  <a:tcPr/>
                </a:tc>
                <a:tc>
                  <a:txBody>
                    <a:bodyPr/>
                    <a:lstStyle/>
                    <a:p>
                      <a:r>
                        <a:rPr kumimoji="1" lang="en-US" altLang="ja-JP"/>
                        <a:t>11</a:t>
                      </a:r>
                      <a:r>
                        <a:rPr kumimoji="1" lang="ja-JP" altLang="en-US"/>
                        <a:t>月</a:t>
                      </a:r>
                    </a:p>
                  </a:txBody>
                  <a:tcPr/>
                </a:tc>
                <a:tc>
                  <a:txBody>
                    <a:bodyPr/>
                    <a:lstStyle/>
                    <a:p>
                      <a:r>
                        <a:rPr kumimoji="1" lang="en-US" altLang="ja-JP"/>
                        <a:t>12</a:t>
                      </a:r>
                      <a:r>
                        <a:rPr kumimoji="1" lang="ja-JP" altLang="en-US"/>
                        <a:t>月</a:t>
                      </a:r>
                    </a:p>
                  </a:txBody>
                  <a:tcPr/>
                </a:tc>
                <a:tc>
                  <a:txBody>
                    <a:bodyPr/>
                    <a:lstStyle/>
                    <a:p>
                      <a:r>
                        <a:rPr kumimoji="1" lang="en-US" altLang="ja-JP"/>
                        <a:t>1</a:t>
                      </a:r>
                      <a:r>
                        <a:rPr kumimoji="1" lang="ja-JP" altLang="en-US"/>
                        <a:t>月</a:t>
                      </a:r>
                    </a:p>
                  </a:txBody>
                  <a:tcPr/>
                </a:tc>
                <a:tc>
                  <a:txBody>
                    <a:bodyPr/>
                    <a:lstStyle/>
                    <a:p>
                      <a:r>
                        <a:rPr kumimoji="1" lang="en-US" altLang="ja-JP"/>
                        <a:t>2</a:t>
                      </a:r>
                      <a:r>
                        <a:rPr kumimoji="1" lang="ja-JP" altLang="en-US"/>
                        <a:t>月</a:t>
                      </a:r>
                    </a:p>
                  </a:txBody>
                  <a:tcPr/>
                </a:tc>
                <a:tc>
                  <a:txBody>
                    <a:bodyPr/>
                    <a:lstStyle/>
                    <a:p>
                      <a:r>
                        <a:rPr kumimoji="1" lang="en-US" altLang="ja-JP"/>
                        <a:t>3</a:t>
                      </a:r>
                      <a:r>
                        <a:rPr kumimoji="1" lang="ja-JP" altLang="en-US"/>
                        <a:t>月</a:t>
                      </a:r>
                    </a:p>
                  </a:txBody>
                  <a:tcPr/>
                </a:tc>
                <a:extLst>
                  <a:ext uri="{0D108BD9-81ED-4DB2-BD59-A6C34878D82A}">
                    <a16:rowId xmlns:a16="http://schemas.microsoft.com/office/drawing/2014/main" val="3020957632"/>
                  </a:ext>
                </a:extLst>
              </a:tr>
              <a:tr h="370840">
                <a:tc>
                  <a:txBody>
                    <a:bodyPr/>
                    <a:lstStyle/>
                    <a:p>
                      <a:r>
                        <a:rPr kumimoji="1" lang="ja-JP" altLang="en-US" sz="1200"/>
                        <a:t>飛行関係</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945073418"/>
                  </a:ext>
                </a:extLst>
              </a:tr>
              <a:tr h="370840">
                <a:tc>
                  <a:txBody>
                    <a:bodyPr/>
                    <a:lstStyle/>
                    <a:p>
                      <a:r>
                        <a:rPr kumimoji="1" lang="ja-JP" altLang="en-US" sz="1200"/>
                        <a:t>関係者調整</a:t>
                      </a:r>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391226086"/>
                  </a:ext>
                </a:extLst>
              </a:tr>
            </a:tbl>
          </a:graphicData>
        </a:graphic>
      </p:graphicFrame>
      <p:sp>
        <p:nvSpPr>
          <p:cNvPr id="62" name="矢印: 左右 61">
            <a:extLst>
              <a:ext uri="{FF2B5EF4-FFF2-40B4-BE49-F238E27FC236}">
                <a16:creationId xmlns:a16="http://schemas.microsoft.com/office/drawing/2014/main" id="{569642B4-3704-AB15-2B96-A770317D7058}"/>
              </a:ext>
            </a:extLst>
          </p:cNvPr>
          <p:cNvSpPr/>
          <p:nvPr/>
        </p:nvSpPr>
        <p:spPr>
          <a:xfrm>
            <a:off x="3956198" y="5836137"/>
            <a:ext cx="1191480" cy="76339"/>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a:extLst>
              <a:ext uri="{FF2B5EF4-FFF2-40B4-BE49-F238E27FC236}">
                <a16:creationId xmlns:a16="http://schemas.microsoft.com/office/drawing/2014/main" id="{893E491E-B348-F8E7-0A58-5C19FFDB91A1}"/>
              </a:ext>
            </a:extLst>
          </p:cNvPr>
          <p:cNvSpPr txBox="1"/>
          <p:nvPr/>
        </p:nvSpPr>
        <p:spPr>
          <a:xfrm>
            <a:off x="4147012" y="5901232"/>
            <a:ext cx="1029960" cy="276999"/>
          </a:xfrm>
          <a:prstGeom prst="rect">
            <a:avLst/>
          </a:prstGeom>
          <a:noFill/>
          <a:ln w="3175">
            <a:noFill/>
          </a:ln>
        </p:spPr>
        <p:txBody>
          <a:bodyPr wrap="square">
            <a:spAutoFit/>
          </a:bodyPr>
          <a:lstStyle/>
          <a:p>
            <a:pPr>
              <a:spcAft>
                <a:spcPts val="500"/>
              </a:spcAft>
              <a:defRPr/>
            </a:pPr>
            <a:r>
              <a:rPr kumimoji="1" lang="ja-JP" altLang="en-US" sz="1200">
                <a:latin typeface="Meiryo UI"/>
                <a:ea typeface="Meiryo UI"/>
              </a:rPr>
              <a:t>飛行申請</a:t>
            </a:r>
            <a:endParaRPr kumimoji="1" lang="en-US" altLang="ja-JP" sz="1200">
              <a:latin typeface="Meiryo UI"/>
              <a:ea typeface="Meiryo UI"/>
            </a:endParaRPr>
          </a:p>
        </p:txBody>
      </p:sp>
      <p:sp>
        <p:nvSpPr>
          <p:cNvPr id="64" name="星: 7 pt 63">
            <a:extLst>
              <a:ext uri="{FF2B5EF4-FFF2-40B4-BE49-F238E27FC236}">
                <a16:creationId xmlns:a16="http://schemas.microsoft.com/office/drawing/2014/main" id="{3EF50397-BCE9-96F5-1C10-F1E0015BE8F3}"/>
              </a:ext>
            </a:extLst>
          </p:cNvPr>
          <p:cNvSpPr/>
          <p:nvPr/>
        </p:nvSpPr>
        <p:spPr>
          <a:xfrm>
            <a:off x="5658009" y="5976555"/>
            <a:ext cx="158732" cy="170330"/>
          </a:xfrm>
          <a:prstGeom prst="star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a:extLst>
              <a:ext uri="{FF2B5EF4-FFF2-40B4-BE49-F238E27FC236}">
                <a16:creationId xmlns:a16="http://schemas.microsoft.com/office/drawing/2014/main" id="{8A285752-836D-B37C-A71C-AAD29722B4DA}"/>
              </a:ext>
            </a:extLst>
          </p:cNvPr>
          <p:cNvSpPr txBox="1"/>
          <p:nvPr/>
        </p:nvSpPr>
        <p:spPr>
          <a:xfrm>
            <a:off x="5422464" y="6129400"/>
            <a:ext cx="1029960" cy="276999"/>
          </a:xfrm>
          <a:prstGeom prst="rect">
            <a:avLst/>
          </a:prstGeom>
          <a:noFill/>
          <a:ln w="3175">
            <a:noFill/>
          </a:ln>
        </p:spPr>
        <p:txBody>
          <a:bodyPr wrap="square">
            <a:spAutoFit/>
          </a:bodyPr>
          <a:lstStyle/>
          <a:p>
            <a:pPr>
              <a:spcAft>
                <a:spcPts val="500"/>
              </a:spcAft>
              <a:defRPr/>
            </a:pPr>
            <a:r>
              <a:rPr kumimoji="1" lang="ja-JP" altLang="en-US" sz="1200">
                <a:latin typeface="Meiryo UI"/>
                <a:ea typeface="Meiryo UI"/>
              </a:rPr>
              <a:t>実証</a:t>
            </a:r>
            <a:r>
              <a:rPr kumimoji="1" lang="en-US" altLang="ja-JP" sz="1200">
                <a:latin typeface="Meiryo UI"/>
                <a:ea typeface="Meiryo UI"/>
              </a:rPr>
              <a:t>1</a:t>
            </a:r>
            <a:r>
              <a:rPr kumimoji="1" lang="ja-JP" altLang="en-US" sz="1200">
                <a:latin typeface="Meiryo UI"/>
                <a:ea typeface="Meiryo UI"/>
              </a:rPr>
              <a:t>回目</a:t>
            </a:r>
            <a:endParaRPr kumimoji="1" lang="en-US" altLang="ja-JP" sz="1200">
              <a:latin typeface="Meiryo UI"/>
              <a:ea typeface="Meiryo UI"/>
            </a:endParaRPr>
          </a:p>
        </p:txBody>
      </p:sp>
      <p:sp>
        <p:nvSpPr>
          <p:cNvPr id="66" name="星: 7 pt 65">
            <a:extLst>
              <a:ext uri="{FF2B5EF4-FFF2-40B4-BE49-F238E27FC236}">
                <a16:creationId xmlns:a16="http://schemas.microsoft.com/office/drawing/2014/main" id="{F6268054-B604-7FB2-2391-B754856E8497}"/>
              </a:ext>
            </a:extLst>
          </p:cNvPr>
          <p:cNvSpPr/>
          <p:nvPr/>
        </p:nvSpPr>
        <p:spPr>
          <a:xfrm>
            <a:off x="6454238" y="5976555"/>
            <a:ext cx="158732" cy="170330"/>
          </a:xfrm>
          <a:prstGeom prst="star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BC23E10E-B852-982C-E7C7-F43002C4CBFA}"/>
              </a:ext>
            </a:extLst>
          </p:cNvPr>
          <p:cNvSpPr txBox="1"/>
          <p:nvPr/>
        </p:nvSpPr>
        <p:spPr>
          <a:xfrm>
            <a:off x="6182936" y="6123049"/>
            <a:ext cx="1029960" cy="276999"/>
          </a:xfrm>
          <a:prstGeom prst="rect">
            <a:avLst/>
          </a:prstGeom>
          <a:noFill/>
          <a:ln w="3175">
            <a:noFill/>
          </a:ln>
        </p:spPr>
        <p:txBody>
          <a:bodyPr wrap="square">
            <a:spAutoFit/>
          </a:bodyPr>
          <a:lstStyle/>
          <a:p>
            <a:pPr>
              <a:spcAft>
                <a:spcPts val="500"/>
              </a:spcAft>
              <a:defRPr/>
            </a:pPr>
            <a:r>
              <a:rPr kumimoji="1" lang="ja-JP" altLang="en-US" sz="1200">
                <a:latin typeface="Meiryo UI"/>
                <a:ea typeface="Meiryo UI"/>
              </a:rPr>
              <a:t>実証２回目</a:t>
            </a:r>
            <a:endParaRPr kumimoji="1" lang="en-US" altLang="ja-JP" sz="1200">
              <a:latin typeface="Meiryo UI"/>
              <a:ea typeface="Meiryo UI"/>
            </a:endParaRPr>
          </a:p>
        </p:txBody>
      </p:sp>
      <p:sp>
        <p:nvSpPr>
          <p:cNvPr id="68" name="矢印: 左右 67">
            <a:extLst>
              <a:ext uri="{FF2B5EF4-FFF2-40B4-BE49-F238E27FC236}">
                <a16:creationId xmlns:a16="http://schemas.microsoft.com/office/drawing/2014/main" id="{33A130EC-81D3-7278-6268-4D95C84D720C}"/>
              </a:ext>
            </a:extLst>
          </p:cNvPr>
          <p:cNvSpPr/>
          <p:nvPr/>
        </p:nvSpPr>
        <p:spPr>
          <a:xfrm>
            <a:off x="7484198" y="6084879"/>
            <a:ext cx="1191480" cy="76339"/>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C050AB91-82C8-8392-BB26-A26B5AFC1B24}"/>
              </a:ext>
            </a:extLst>
          </p:cNvPr>
          <p:cNvSpPr txBox="1"/>
          <p:nvPr/>
        </p:nvSpPr>
        <p:spPr>
          <a:xfrm>
            <a:off x="7528170" y="6129400"/>
            <a:ext cx="1029960" cy="276999"/>
          </a:xfrm>
          <a:prstGeom prst="rect">
            <a:avLst/>
          </a:prstGeom>
          <a:noFill/>
          <a:ln w="3175">
            <a:noFill/>
          </a:ln>
        </p:spPr>
        <p:txBody>
          <a:bodyPr wrap="square">
            <a:spAutoFit/>
          </a:bodyPr>
          <a:lstStyle/>
          <a:p>
            <a:pPr>
              <a:spcAft>
                <a:spcPts val="500"/>
              </a:spcAft>
              <a:defRPr/>
            </a:pPr>
            <a:r>
              <a:rPr kumimoji="1" lang="ja-JP" altLang="en-US" sz="1200">
                <a:latin typeface="Meiryo UI"/>
                <a:ea typeface="Meiryo UI"/>
              </a:rPr>
              <a:t>成果とりまとめ</a:t>
            </a:r>
            <a:endParaRPr kumimoji="1" lang="en-US" altLang="ja-JP" sz="1200">
              <a:latin typeface="Meiryo UI"/>
              <a:ea typeface="Meiryo UI"/>
            </a:endParaRPr>
          </a:p>
        </p:txBody>
      </p:sp>
      <p:sp>
        <p:nvSpPr>
          <p:cNvPr id="70" name="矢印: 左右 69">
            <a:extLst>
              <a:ext uri="{FF2B5EF4-FFF2-40B4-BE49-F238E27FC236}">
                <a16:creationId xmlns:a16="http://schemas.microsoft.com/office/drawing/2014/main" id="{3F262806-982F-9B88-940A-37D1F309DA19}"/>
              </a:ext>
            </a:extLst>
          </p:cNvPr>
          <p:cNvSpPr/>
          <p:nvPr/>
        </p:nvSpPr>
        <p:spPr>
          <a:xfrm>
            <a:off x="3368175" y="6171965"/>
            <a:ext cx="1191480" cy="76339"/>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a:extLst>
              <a:ext uri="{FF2B5EF4-FFF2-40B4-BE49-F238E27FC236}">
                <a16:creationId xmlns:a16="http://schemas.microsoft.com/office/drawing/2014/main" id="{75882818-8CE4-1ED8-DF8B-F1E45AD10B8F}"/>
              </a:ext>
            </a:extLst>
          </p:cNvPr>
          <p:cNvSpPr txBox="1"/>
          <p:nvPr/>
        </p:nvSpPr>
        <p:spPr>
          <a:xfrm>
            <a:off x="3440429" y="6234274"/>
            <a:ext cx="1029960" cy="276999"/>
          </a:xfrm>
          <a:prstGeom prst="rect">
            <a:avLst/>
          </a:prstGeom>
          <a:noFill/>
          <a:ln w="3175">
            <a:noFill/>
          </a:ln>
        </p:spPr>
        <p:txBody>
          <a:bodyPr wrap="square">
            <a:spAutoFit/>
          </a:bodyPr>
          <a:lstStyle/>
          <a:p>
            <a:pPr>
              <a:spcAft>
                <a:spcPts val="500"/>
              </a:spcAft>
              <a:defRPr/>
            </a:pPr>
            <a:r>
              <a:rPr kumimoji="1" lang="ja-JP" altLang="en-US" sz="1200">
                <a:latin typeface="Meiryo UI"/>
                <a:ea typeface="Meiryo UI"/>
              </a:rPr>
              <a:t>地元説明会</a:t>
            </a:r>
            <a:endParaRPr kumimoji="1" lang="en-US" altLang="ja-JP" sz="1200">
              <a:latin typeface="Meiryo UI"/>
              <a:ea typeface="Meiryo UI"/>
            </a:endParaRPr>
          </a:p>
        </p:txBody>
      </p:sp>
      <p:sp>
        <p:nvSpPr>
          <p:cNvPr id="9" name="正方形/長方形 8">
            <a:extLst>
              <a:ext uri="{FF2B5EF4-FFF2-40B4-BE49-F238E27FC236}">
                <a16:creationId xmlns:a16="http://schemas.microsoft.com/office/drawing/2014/main" id="{C223A8DE-1E74-7758-81A5-245B5085EDFA}"/>
              </a:ext>
            </a:extLst>
          </p:cNvPr>
          <p:cNvSpPr/>
          <p:nvPr/>
        </p:nvSpPr>
        <p:spPr>
          <a:xfrm>
            <a:off x="8424044" y="2050090"/>
            <a:ext cx="2354171" cy="153340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a:t>事業実施主体、コンソーシアムの構成員や連携者を含め、プレーヤー毎にそれぞれの役割、技能を明らかにした実施体制図等を記載してください</a:t>
            </a:r>
            <a:endParaRPr kumimoji="1" lang="en-US" altLang="ja-JP" sz="1400"/>
          </a:p>
        </p:txBody>
      </p:sp>
      <p:sp>
        <p:nvSpPr>
          <p:cNvPr id="11" name="正方形/長方形 10">
            <a:extLst>
              <a:ext uri="{FF2B5EF4-FFF2-40B4-BE49-F238E27FC236}">
                <a16:creationId xmlns:a16="http://schemas.microsoft.com/office/drawing/2014/main" id="{D5B94C9F-B63C-FDE1-05ED-D02D575AA347}"/>
              </a:ext>
            </a:extLst>
          </p:cNvPr>
          <p:cNvSpPr/>
          <p:nvPr/>
        </p:nvSpPr>
        <p:spPr>
          <a:xfrm>
            <a:off x="1727093" y="5808147"/>
            <a:ext cx="1079761" cy="5646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t>（記載例）</a:t>
            </a:r>
            <a:endParaRPr kumimoji="1" lang="en-US" altLang="ja-JP" sz="1400"/>
          </a:p>
        </p:txBody>
      </p:sp>
      <p:sp>
        <p:nvSpPr>
          <p:cNvPr id="13" name="テキスト ボックス 12">
            <a:extLst>
              <a:ext uri="{FF2B5EF4-FFF2-40B4-BE49-F238E27FC236}">
                <a16:creationId xmlns:a16="http://schemas.microsoft.com/office/drawing/2014/main" id="{C7F1DA50-6562-B60F-CBE5-24842C4A23BA}"/>
              </a:ext>
            </a:extLst>
          </p:cNvPr>
          <p:cNvSpPr txBox="1"/>
          <p:nvPr/>
        </p:nvSpPr>
        <p:spPr>
          <a:xfrm>
            <a:off x="454664" y="4807910"/>
            <a:ext cx="9386027" cy="479618"/>
          </a:xfrm>
          <a:prstGeom prst="rect">
            <a:avLst/>
          </a:prstGeom>
          <a:noFill/>
        </p:spPr>
        <p:txBody>
          <a:bodyPr wrap="square">
            <a:spAutoFit/>
          </a:bodyPr>
          <a:lstStyle/>
          <a:p>
            <a:pPr>
              <a:spcAft>
                <a:spcPts val="500"/>
              </a:spcAft>
              <a:defRPr/>
            </a:pPr>
            <a:r>
              <a:rPr kumimoji="1" lang="ja-JP" altLang="en-US" sz="1050">
                <a:solidFill>
                  <a:schemeClr val="bg1">
                    <a:lumMod val="50000"/>
                  </a:schemeClr>
                </a:solidFill>
                <a:latin typeface="Meiryo UI"/>
                <a:ea typeface="Meiryo UI"/>
              </a:rPr>
              <a:t>令和７年度の補助事業に関する作業手順や事業スケジュールについて、表などを用いて記載してください。</a:t>
            </a:r>
            <a:endParaRPr kumimoji="1" lang="en-US" altLang="ja-JP" sz="1050">
              <a:solidFill>
                <a:schemeClr val="bg1">
                  <a:lumMod val="50000"/>
                </a:schemeClr>
              </a:solidFill>
              <a:latin typeface="Meiryo UI"/>
              <a:ea typeface="Meiryo UI"/>
            </a:endParaRPr>
          </a:p>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sp>
        <p:nvSpPr>
          <p:cNvPr id="14" name="テキスト ボックス 13">
            <a:extLst>
              <a:ext uri="{FF2B5EF4-FFF2-40B4-BE49-F238E27FC236}">
                <a16:creationId xmlns:a16="http://schemas.microsoft.com/office/drawing/2014/main" id="{844E863F-D6ED-67B9-A04A-D2AF72AA6680}"/>
              </a:ext>
            </a:extLst>
          </p:cNvPr>
          <p:cNvSpPr txBox="1"/>
          <p:nvPr/>
        </p:nvSpPr>
        <p:spPr>
          <a:xfrm>
            <a:off x="0" y="51129"/>
            <a:ext cx="8940779" cy="253916"/>
          </a:xfrm>
          <a:prstGeom prst="rect">
            <a:avLst/>
          </a:prstGeom>
          <a:noFill/>
        </p:spPr>
        <p:txBody>
          <a:bodyPr wrap="square">
            <a:spAutoFit/>
          </a:bodyPr>
          <a:lstStyle/>
          <a:p>
            <a:pPr>
              <a:spcAft>
                <a:spcPts val="500"/>
              </a:spcAft>
              <a:defRPr/>
            </a:pPr>
            <a:r>
              <a:rPr kumimoji="1" lang="ja-JP" altLang="en-US" sz="1050">
                <a:latin typeface="Meiryo UI"/>
                <a:ea typeface="Meiryo UI"/>
              </a:rPr>
              <a:t>様式第</a:t>
            </a:r>
            <a:r>
              <a:rPr kumimoji="1" lang="en-US" altLang="ja-JP" sz="1050">
                <a:latin typeface="Meiryo UI"/>
                <a:ea typeface="Meiryo UI"/>
              </a:rPr>
              <a:t>2</a:t>
            </a:r>
            <a:r>
              <a:rPr kumimoji="1" lang="ja-JP" altLang="en-US" sz="1050">
                <a:latin typeface="Meiryo UI"/>
                <a:ea typeface="Meiryo UI"/>
              </a:rPr>
              <a:t>号（第</a:t>
            </a:r>
            <a:r>
              <a:rPr kumimoji="1" lang="en-US" altLang="ja-JP" sz="1050">
                <a:latin typeface="Meiryo UI"/>
                <a:ea typeface="Meiryo UI"/>
              </a:rPr>
              <a:t>7</a:t>
            </a:r>
            <a:r>
              <a:rPr kumimoji="1" lang="ja-JP" altLang="en-US" sz="1050">
                <a:latin typeface="Meiryo UI"/>
                <a:ea typeface="Meiryo UI"/>
              </a:rPr>
              <a:t>条・第</a:t>
            </a:r>
            <a:r>
              <a:rPr kumimoji="1" lang="en-US" altLang="ja-JP" sz="1050">
                <a:latin typeface="Meiryo UI"/>
                <a:ea typeface="Meiryo UI"/>
              </a:rPr>
              <a:t>11</a:t>
            </a:r>
            <a:r>
              <a:rPr kumimoji="1" lang="ja-JP" altLang="en-US" sz="1050">
                <a:latin typeface="Meiryo UI"/>
                <a:ea typeface="Meiryo UI"/>
              </a:rPr>
              <a:t>条関係）</a:t>
            </a:r>
            <a:endParaRPr kumimoji="1" lang="en-US" altLang="ja-JP" sz="1050">
              <a:latin typeface="Meiryo UI"/>
              <a:ea typeface="Meiryo UI"/>
            </a:endParaRPr>
          </a:p>
        </p:txBody>
      </p:sp>
    </p:spTree>
    <p:extLst>
      <p:ext uri="{BB962C8B-B14F-4D97-AF65-F5344CB8AC3E}">
        <p14:creationId xmlns:p14="http://schemas.microsoft.com/office/powerpoint/2010/main" val="1077793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91F0FBB5-C31F-8D30-6CB1-259E19FD8D06}"/>
              </a:ext>
            </a:extLst>
          </p:cNvPr>
          <p:cNvSpPr/>
          <p:nvPr/>
        </p:nvSpPr>
        <p:spPr bwMode="auto">
          <a:xfrm>
            <a:off x="178982" y="376427"/>
            <a:ext cx="9906000" cy="427133"/>
          </a:xfrm>
          <a:prstGeom prst="rect">
            <a:avLst/>
          </a:prstGeom>
          <a:noFill/>
          <a:ln w="9525">
            <a:noFill/>
            <a:miter lim="800000"/>
            <a:headEnd/>
            <a:tailEnd/>
          </a:ln>
          <a:effectLst/>
        </p:spPr>
        <p:txBody>
          <a:bodyPr wrap="none" rtlCol="0" anchor="ctr"/>
          <a:lstStyle/>
          <a:p>
            <a:pPr lvl="0">
              <a:defRPr/>
            </a:pP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タイトル（</a:t>
            </a:r>
            <a:r>
              <a:rPr kumimoji="1" lang="en-US" altLang="ja-JP" sz="2000" b="1">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における○○○の実証）</a:t>
            </a:r>
          </a:p>
        </p:txBody>
      </p:sp>
      <p:cxnSp>
        <p:nvCxnSpPr>
          <p:cNvPr id="8" name="直線コネクタ 7">
            <a:extLst>
              <a:ext uri="{FF2B5EF4-FFF2-40B4-BE49-F238E27FC236}">
                <a16:creationId xmlns:a16="http://schemas.microsoft.com/office/drawing/2014/main" id="{E2D04433-0160-04B9-4554-CD854E35C557}"/>
              </a:ext>
            </a:extLst>
          </p:cNvPr>
          <p:cNvCxnSpPr/>
          <p:nvPr/>
        </p:nvCxnSpPr>
        <p:spPr>
          <a:xfrm>
            <a:off x="178982" y="805294"/>
            <a:ext cx="9540002" cy="0"/>
          </a:xfrm>
          <a:prstGeom prst="line">
            <a:avLst/>
          </a:prstGeom>
          <a:ln w="6350">
            <a:solidFill>
              <a:srgbClr val="0070C0"/>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3D259C39-A6A9-A974-05D4-2719521806A2}"/>
              </a:ext>
            </a:extLst>
          </p:cNvPr>
          <p:cNvSpPr txBox="1"/>
          <p:nvPr/>
        </p:nvSpPr>
        <p:spPr>
          <a:xfrm>
            <a:off x="114168" y="2861483"/>
            <a:ext cx="1237726" cy="292388"/>
          </a:xfrm>
          <a:prstGeom prst="rect">
            <a:avLst/>
          </a:prstGeom>
          <a:noFill/>
        </p:spPr>
        <p:txBody>
          <a:bodyPr wrap="squar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市場性</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8F5E12C8-A28D-CAE2-57CD-9CAE2F529C87}"/>
              </a:ext>
            </a:extLst>
          </p:cNvPr>
          <p:cNvSpPr/>
          <p:nvPr/>
        </p:nvSpPr>
        <p:spPr>
          <a:xfrm>
            <a:off x="146575" y="3153871"/>
            <a:ext cx="9541017" cy="1727974"/>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90000" marR="0" lvl="0" indent="-90000" algn="just" defTabSz="4572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テキスト ボックス 10">
            <a:extLst>
              <a:ext uri="{FF2B5EF4-FFF2-40B4-BE49-F238E27FC236}">
                <a16:creationId xmlns:a16="http://schemas.microsoft.com/office/drawing/2014/main" id="{3AF59A4C-902C-41E1-09A1-BCC9AA98CC54}"/>
              </a:ext>
            </a:extLst>
          </p:cNvPr>
          <p:cNvSpPr txBox="1"/>
          <p:nvPr/>
        </p:nvSpPr>
        <p:spPr>
          <a:xfrm>
            <a:off x="115945" y="4929093"/>
            <a:ext cx="3953134" cy="292388"/>
          </a:xfrm>
          <a:prstGeom prst="rect">
            <a:avLst/>
          </a:prstGeom>
          <a:noFill/>
        </p:spPr>
        <p:txBody>
          <a:bodyPr wrap="squar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サービス実装後の収益モデル</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B4CBFF37-A62B-6B3C-FA49-F67D582F4C6C}"/>
              </a:ext>
            </a:extLst>
          </p:cNvPr>
          <p:cNvSpPr/>
          <p:nvPr/>
        </p:nvSpPr>
        <p:spPr>
          <a:xfrm>
            <a:off x="115945" y="5194255"/>
            <a:ext cx="9541017" cy="1561952"/>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90000" marR="0" lvl="0" indent="-90000" algn="just" defTabSz="4572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43" name="直線コネクタ 42">
            <a:extLst>
              <a:ext uri="{FF2B5EF4-FFF2-40B4-BE49-F238E27FC236}">
                <a16:creationId xmlns:a16="http://schemas.microsoft.com/office/drawing/2014/main" id="{E9133DCE-C065-1B93-AD3F-7937FE80C4F7}"/>
              </a:ext>
            </a:extLst>
          </p:cNvPr>
          <p:cNvCxnSpPr>
            <a:cxnSpLocks/>
          </p:cNvCxnSpPr>
          <p:nvPr/>
        </p:nvCxnSpPr>
        <p:spPr>
          <a:xfrm>
            <a:off x="1246094" y="5907742"/>
            <a:ext cx="7198659"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AE693494-696B-3AA0-F861-CC918CC9EA47}"/>
              </a:ext>
            </a:extLst>
          </p:cNvPr>
          <p:cNvCxnSpPr>
            <a:cxnSpLocks/>
          </p:cNvCxnSpPr>
          <p:nvPr/>
        </p:nvCxnSpPr>
        <p:spPr>
          <a:xfrm>
            <a:off x="4845424" y="5316072"/>
            <a:ext cx="0" cy="118334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正方形/長方形 4">
            <a:extLst>
              <a:ext uri="{FF2B5EF4-FFF2-40B4-BE49-F238E27FC236}">
                <a16:creationId xmlns:a16="http://schemas.microsoft.com/office/drawing/2014/main" id="{4EF023BE-60C6-EF0C-BFB9-95AAD8CB2A64}"/>
              </a:ext>
            </a:extLst>
          </p:cNvPr>
          <p:cNvSpPr/>
          <p:nvPr/>
        </p:nvSpPr>
        <p:spPr>
          <a:xfrm>
            <a:off x="178982" y="1101149"/>
            <a:ext cx="9541017" cy="1727974"/>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90000" marR="0" lvl="0" indent="-90000" algn="just" defTabSz="4572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8084B42C-251E-EB2F-C03D-71FCB050BE97}"/>
              </a:ext>
            </a:extLst>
          </p:cNvPr>
          <p:cNvSpPr txBox="1"/>
          <p:nvPr/>
        </p:nvSpPr>
        <p:spPr>
          <a:xfrm>
            <a:off x="146575" y="805294"/>
            <a:ext cx="3953134" cy="292388"/>
          </a:xfrm>
          <a:prstGeom prst="rect">
            <a:avLst/>
          </a:prstGeom>
          <a:noFill/>
        </p:spPr>
        <p:txBody>
          <a:bodyPr wrap="squar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県内企業への波及効果</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0E10F093-364D-D79F-51FA-1B52F5F07542}"/>
              </a:ext>
            </a:extLst>
          </p:cNvPr>
          <p:cNvSpPr txBox="1"/>
          <p:nvPr/>
        </p:nvSpPr>
        <p:spPr>
          <a:xfrm>
            <a:off x="193439" y="1144930"/>
            <a:ext cx="9386027" cy="479618"/>
          </a:xfrm>
          <a:prstGeom prst="rect">
            <a:avLst/>
          </a:prstGeom>
          <a:noFill/>
        </p:spPr>
        <p:txBody>
          <a:bodyPr wrap="square">
            <a:spAutoFit/>
          </a:bodyPr>
          <a:lstStyle/>
          <a:p>
            <a:pPr>
              <a:spcAft>
                <a:spcPts val="500"/>
              </a:spcAft>
              <a:defRPr/>
            </a:pPr>
            <a:r>
              <a:rPr kumimoji="1" lang="ja-JP" altLang="en-US" sz="1050">
                <a:solidFill>
                  <a:schemeClr val="bg1">
                    <a:lumMod val="50000"/>
                  </a:schemeClr>
                </a:solidFill>
                <a:latin typeface="Meiryo UI"/>
                <a:ea typeface="Meiryo UI"/>
              </a:rPr>
              <a:t>本事業が実現することで県内企業に与える新たな価値、受発注など、県内にとって前向きになることなどを記載ください。</a:t>
            </a:r>
            <a:endParaRPr kumimoji="1" lang="en-US" altLang="ja-JP" sz="1050">
              <a:solidFill>
                <a:schemeClr val="bg1">
                  <a:lumMod val="50000"/>
                </a:schemeClr>
              </a:solidFill>
              <a:latin typeface="Meiryo UI"/>
              <a:ea typeface="Meiryo UI"/>
            </a:endParaRPr>
          </a:p>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sp>
        <p:nvSpPr>
          <p:cNvPr id="15" name="テキスト ボックス 14">
            <a:extLst>
              <a:ext uri="{FF2B5EF4-FFF2-40B4-BE49-F238E27FC236}">
                <a16:creationId xmlns:a16="http://schemas.microsoft.com/office/drawing/2014/main" id="{3FB504F4-CBCD-6AC4-1961-C0CCBF25FCBE}"/>
              </a:ext>
            </a:extLst>
          </p:cNvPr>
          <p:cNvSpPr txBox="1"/>
          <p:nvPr/>
        </p:nvSpPr>
        <p:spPr>
          <a:xfrm>
            <a:off x="180759" y="3286905"/>
            <a:ext cx="9539240" cy="641201"/>
          </a:xfrm>
          <a:prstGeom prst="rect">
            <a:avLst/>
          </a:prstGeom>
          <a:noFill/>
        </p:spPr>
        <p:txBody>
          <a:bodyPr wrap="square">
            <a:spAutoFit/>
          </a:bodyPr>
          <a:lstStyle/>
          <a:p>
            <a:pPr>
              <a:spcAft>
                <a:spcPts val="500"/>
              </a:spcAft>
              <a:defRPr/>
            </a:pPr>
            <a:r>
              <a:rPr kumimoji="1" lang="ja-JP" altLang="en-US" sz="1050">
                <a:solidFill>
                  <a:schemeClr val="bg1">
                    <a:lumMod val="50000"/>
                  </a:schemeClr>
                </a:solidFill>
                <a:latin typeface="Meiryo UI"/>
                <a:ea typeface="Meiryo UI"/>
              </a:rPr>
              <a:t>本事業で創出しようとしている製品・サービス、あるいはそのビジネスモデルの優位性や今後の市場獲得への狙いについて、事業実施主体ならではの先駆性、工夫、特徴などアピールポイントを含めて具体的に記載ください。</a:t>
            </a:r>
            <a:endParaRPr kumimoji="1" lang="en-US" altLang="ja-JP" sz="1050">
              <a:solidFill>
                <a:schemeClr val="bg1">
                  <a:lumMod val="50000"/>
                </a:schemeClr>
              </a:solidFill>
              <a:latin typeface="Meiryo UI"/>
              <a:ea typeface="Meiryo UI"/>
            </a:endParaRPr>
          </a:p>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sp>
        <p:nvSpPr>
          <p:cNvPr id="16" name="テキスト ボックス 15">
            <a:extLst>
              <a:ext uri="{FF2B5EF4-FFF2-40B4-BE49-F238E27FC236}">
                <a16:creationId xmlns:a16="http://schemas.microsoft.com/office/drawing/2014/main" id="{90FA775B-F4BD-6043-62EF-22B1AC645AF1}"/>
              </a:ext>
            </a:extLst>
          </p:cNvPr>
          <p:cNvSpPr txBox="1"/>
          <p:nvPr/>
        </p:nvSpPr>
        <p:spPr>
          <a:xfrm>
            <a:off x="146575" y="5194255"/>
            <a:ext cx="9510387" cy="479618"/>
          </a:xfrm>
          <a:prstGeom prst="rect">
            <a:avLst/>
          </a:prstGeom>
          <a:noFill/>
        </p:spPr>
        <p:txBody>
          <a:bodyPr wrap="square">
            <a:spAutoFit/>
          </a:bodyPr>
          <a:lstStyle/>
          <a:p>
            <a:pPr>
              <a:spcAft>
                <a:spcPts val="500"/>
              </a:spcAft>
              <a:defRPr/>
            </a:pPr>
            <a:r>
              <a:rPr kumimoji="1" lang="ja-JP" altLang="en-US" sz="1050">
                <a:solidFill>
                  <a:schemeClr val="bg1">
                    <a:lumMod val="50000"/>
                  </a:schemeClr>
                </a:solidFill>
                <a:latin typeface="Meiryo UI"/>
                <a:ea typeface="Meiryo UI"/>
              </a:rPr>
              <a:t>将来自立的に事業活動を継続・展開するための事業計画やビジョン、スケジュールを記載ください。</a:t>
            </a:r>
            <a:endParaRPr kumimoji="1" lang="en-US" altLang="ja-JP" sz="1050">
              <a:solidFill>
                <a:schemeClr val="bg1">
                  <a:lumMod val="50000"/>
                </a:schemeClr>
              </a:solidFill>
              <a:latin typeface="Meiryo UI"/>
              <a:ea typeface="Meiryo UI"/>
            </a:endParaRPr>
          </a:p>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sp>
        <p:nvSpPr>
          <p:cNvPr id="2" name="テキスト ボックス 1">
            <a:extLst>
              <a:ext uri="{FF2B5EF4-FFF2-40B4-BE49-F238E27FC236}">
                <a16:creationId xmlns:a16="http://schemas.microsoft.com/office/drawing/2014/main" id="{06CE2BC8-1C82-E168-988B-ED16F3A3421F}"/>
              </a:ext>
            </a:extLst>
          </p:cNvPr>
          <p:cNvSpPr txBox="1"/>
          <p:nvPr/>
        </p:nvSpPr>
        <p:spPr>
          <a:xfrm>
            <a:off x="0" y="51129"/>
            <a:ext cx="8940779" cy="253916"/>
          </a:xfrm>
          <a:prstGeom prst="rect">
            <a:avLst/>
          </a:prstGeom>
          <a:noFill/>
        </p:spPr>
        <p:txBody>
          <a:bodyPr wrap="square">
            <a:spAutoFit/>
          </a:bodyPr>
          <a:lstStyle/>
          <a:p>
            <a:pPr>
              <a:spcAft>
                <a:spcPts val="500"/>
              </a:spcAft>
              <a:defRPr/>
            </a:pPr>
            <a:r>
              <a:rPr kumimoji="1" lang="ja-JP" altLang="en-US" sz="1050">
                <a:latin typeface="Meiryo UI"/>
                <a:ea typeface="Meiryo UI"/>
              </a:rPr>
              <a:t>様式第</a:t>
            </a:r>
            <a:r>
              <a:rPr kumimoji="1" lang="en-US" altLang="ja-JP" sz="1050">
                <a:latin typeface="Meiryo UI"/>
                <a:ea typeface="Meiryo UI"/>
              </a:rPr>
              <a:t>2</a:t>
            </a:r>
            <a:r>
              <a:rPr kumimoji="1" lang="ja-JP" altLang="en-US" sz="1050">
                <a:latin typeface="Meiryo UI"/>
                <a:ea typeface="Meiryo UI"/>
              </a:rPr>
              <a:t>号（第</a:t>
            </a:r>
            <a:r>
              <a:rPr kumimoji="1" lang="en-US" altLang="ja-JP" sz="1050">
                <a:latin typeface="Meiryo UI"/>
                <a:ea typeface="Meiryo UI"/>
              </a:rPr>
              <a:t>7</a:t>
            </a:r>
            <a:r>
              <a:rPr kumimoji="1" lang="ja-JP" altLang="en-US" sz="1050">
                <a:latin typeface="Meiryo UI"/>
                <a:ea typeface="Meiryo UI"/>
              </a:rPr>
              <a:t>条・第</a:t>
            </a:r>
            <a:r>
              <a:rPr kumimoji="1" lang="en-US" altLang="ja-JP" sz="1050">
                <a:latin typeface="Meiryo UI"/>
                <a:ea typeface="Meiryo UI"/>
              </a:rPr>
              <a:t>11</a:t>
            </a:r>
            <a:r>
              <a:rPr kumimoji="1" lang="ja-JP" altLang="en-US" sz="1050">
                <a:latin typeface="Meiryo UI"/>
                <a:ea typeface="Meiryo UI"/>
              </a:rPr>
              <a:t>条関係）</a:t>
            </a:r>
            <a:endParaRPr kumimoji="1" lang="en-US" altLang="ja-JP" sz="1050">
              <a:latin typeface="Meiryo UI"/>
              <a:ea typeface="Meiryo UI"/>
            </a:endParaRPr>
          </a:p>
        </p:txBody>
      </p:sp>
    </p:spTree>
    <p:extLst>
      <p:ext uri="{BB962C8B-B14F-4D97-AF65-F5344CB8AC3E}">
        <p14:creationId xmlns:p14="http://schemas.microsoft.com/office/powerpoint/2010/main" val="451188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91F0FBB5-C31F-8D30-6CB1-259E19FD8D06}"/>
              </a:ext>
            </a:extLst>
          </p:cNvPr>
          <p:cNvSpPr/>
          <p:nvPr/>
        </p:nvSpPr>
        <p:spPr bwMode="auto">
          <a:xfrm>
            <a:off x="195465" y="343967"/>
            <a:ext cx="9906000" cy="427133"/>
          </a:xfrm>
          <a:prstGeom prst="rect">
            <a:avLst/>
          </a:prstGeom>
          <a:noFill/>
          <a:ln w="9525">
            <a:noFill/>
            <a:miter lim="800000"/>
            <a:headEnd/>
            <a:tailEnd/>
          </a:ln>
          <a:effectLst/>
        </p:spPr>
        <p:txBody>
          <a:bodyPr wrap="none" rtlCol="0" anchor="ctr"/>
          <a:lstStyle/>
          <a:p>
            <a:pPr lvl="0">
              <a:defRPr/>
            </a:pP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タイトル（</a:t>
            </a:r>
            <a:r>
              <a:rPr kumimoji="1" lang="en-US" altLang="ja-JP" sz="2000" b="1">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における○○○の実証）</a:t>
            </a:r>
          </a:p>
        </p:txBody>
      </p:sp>
      <p:cxnSp>
        <p:nvCxnSpPr>
          <p:cNvPr id="8" name="直線コネクタ 7">
            <a:extLst>
              <a:ext uri="{FF2B5EF4-FFF2-40B4-BE49-F238E27FC236}">
                <a16:creationId xmlns:a16="http://schemas.microsoft.com/office/drawing/2014/main" id="{E2D04433-0160-04B9-4554-CD854E35C557}"/>
              </a:ext>
            </a:extLst>
          </p:cNvPr>
          <p:cNvCxnSpPr/>
          <p:nvPr/>
        </p:nvCxnSpPr>
        <p:spPr>
          <a:xfrm>
            <a:off x="75422" y="826849"/>
            <a:ext cx="9540002" cy="0"/>
          </a:xfrm>
          <a:prstGeom prst="line">
            <a:avLst/>
          </a:prstGeom>
          <a:ln w="6350">
            <a:solidFill>
              <a:srgbClr val="0070C0"/>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3D259C39-A6A9-A974-05D4-2719521806A2}"/>
              </a:ext>
            </a:extLst>
          </p:cNvPr>
          <p:cNvSpPr txBox="1"/>
          <p:nvPr/>
        </p:nvSpPr>
        <p:spPr>
          <a:xfrm>
            <a:off x="115945" y="3356042"/>
            <a:ext cx="1694926" cy="292388"/>
          </a:xfrm>
          <a:prstGeom prst="rect">
            <a:avLst/>
          </a:prstGeom>
          <a:noFill/>
        </p:spPr>
        <p:txBody>
          <a:bodyPr wrap="squar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本事業の目標</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8F5E12C8-A28D-CAE2-57CD-9CAE2F529C87}"/>
              </a:ext>
            </a:extLst>
          </p:cNvPr>
          <p:cNvSpPr/>
          <p:nvPr/>
        </p:nvSpPr>
        <p:spPr>
          <a:xfrm>
            <a:off x="146575" y="3667027"/>
            <a:ext cx="9541017" cy="2984784"/>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90000" marR="0" lvl="0" indent="-90000" algn="just" defTabSz="4572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43" name="直線コネクタ 42">
            <a:extLst>
              <a:ext uri="{FF2B5EF4-FFF2-40B4-BE49-F238E27FC236}">
                <a16:creationId xmlns:a16="http://schemas.microsoft.com/office/drawing/2014/main" id="{E9133DCE-C065-1B93-AD3F-7937FE80C4F7}"/>
              </a:ext>
            </a:extLst>
          </p:cNvPr>
          <p:cNvCxnSpPr>
            <a:cxnSpLocks/>
          </p:cNvCxnSpPr>
          <p:nvPr/>
        </p:nvCxnSpPr>
        <p:spPr>
          <a:xfrm>
            <a:off x="1246094" y="5907742"/>
            <a:ext cx="7198659"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AE693494-696B-3AA0-F861-CC918CC9EA47}"/>
              </a:ext>
            </a:extLst>
          </p:cNvPr>
          <p:cNvCxnSpPr>
            <a:cxnSpLocks/>
          </p:cNvCxnSpPr>
          <p:nvPr/>
        </p:nvCxnSpPr>
        <p:spPr>
          <a:xfrm>
            <a:off x="4845424" y="5316072"/>
            <a:ext cx="0" cy="118334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正方形/長方形 4">
            <a:extLst>
              <a:ext uri="{FF2B5EF4-FFF2-40B4-BE49-F238E27FC236}">
                <a16:creationId xmlns:a16="http://schemas.microsoft.com/office/drawing/2014/main" id="{4EF023BE-60C6-EF0C-BFB9-95AAD8CB2A64}"/>
              </a:ext>
            </a:extLst>
          </p:cNvPr>
          <p:cNvSpPr/>
          <p:nvPr/>
        </p:nvSpPr>
        <p:spPr>
          <a:xfrm>
            <a:off x="146574" y="1292905"/>
            <a:ext cx="9541017" cy="1920856"/>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90000" marR="0" lvl="0" indent="-90000" algn="just" defTabSz="4572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テキスト ボックス 6">
            <a:extLst>
              <a:ext uri="{FF2B5EF4-FFF2-40B4-BE49-F238E27FC236}">
                <a16:creationId xmlns:a16="http://schemas.microsoft.com/office/drawing/2014/main" id="{8084B42C-251E-EB2F-C03D-71FCB050BE97}"/>
              </a:ext>
            </a:extLst>
          </p:cNvPr>
          <p:cNvSpPr txBox="1"/>
          <p:nvPr/>
        </p:nvSpPr>
        <p:spPr>
          <a:xfrm>
            <a:off x="75422" y="950257"/>
            <a:ext cx="3953134" cy="292388"/>
          </a:xfrm>
          <a:prstGeom prst="rect">
            <a:avLst/>
          </a:prstGeom>
          <a:noFill/>
        </p:spPr>
        <p:txBody>
          <a:bodyPr wrap="squar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取組の基礎となるこれまでの事業実績等</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0E10F093-364D-D79F-51FA-1B52F5F07542}"/>
              </a:ext>
            </a:extLst>
          </p:cNvPr>
          <p:cNvSpPr txBox="1"/>
          <p:nvPr/>
        </p:nvSpPr>
        <p:spPr>
          <a:xfrm>
            <a:off x="195465" y="1399453"/>
            <a:ext cx="9386027" cy="479618"/>
          </a:xfrm>
          <a:prstGeom prst="rect">
            <a:avLst/>
          </a:prstGeom>
          <a:noFill/>
        </p:spPr>
        <p:txBody>
          <a:bodyPr wrap="square">
            <a:spAutoFit/>
          </a:bodyPr>
          <a:lstStyle/>
          <a:p>
            <a:pPr>
              <a:spcAft>
                <a:spcPts val="500"/>
              </a:spcAft>
              <a:defRPr/>
            </a:pPr>
            <a:r>
              <a:rPr kumimoji="1" lang="ja-JP" altLang="en-US" sz="1050">
                <a:solidFill>
                  <a:schemeClr val="bg1">
                    <a:lumMod val="50000"/>
                  </a:schemeClr>
                </a:solidFill>
                <a:latin typeface="Meiryo UI"/>
                <a:ea typeface="Meiryo UI"/>
              </a:rPr>
              <a:t>類似業務の実績を記載ください。</a:t>
            </a:r>
            <a:endParaRPr kumimoji="1" lang="en-US" altLang="ja-JP" sz="1050">
              <a:solidFill>
                <a:schemeClr val="bg1">
                  <a:lumMod val="50000"/>
                </a:schemeClr>
              </a:solidFill>
              <a:latin typeface="Meiryo UI"/>
              <a:ea typeface="Meiryo UI"/>
            </a:endParaRPr>
          </a:p>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sp>
        <p:nvSpPr>
          <p:cNvPr id="15" name="テキスト ボックス 14">
            <a:extLst>
              <a:ext uri="{FF2B5EF4-FFF2-40B4-BE49-F238E27FC236}">
                <a16:creationId xmlns:a16="http://schemas.microsoft.com/office/drawing/2014/main" id="{3FB504F4-CBCD-6AC4-1961-C0CCBF25FCBE}"/>
              </a:ext>
            </a:extLst>
          </p:cNvPr>
          <p:cNvSpPr txBox="1"/>
          <p:nvPr/>
        </p:nvSpPr>
        <p:spPr>
          <a:xfrm>
            <a:off x="195465" y="3798071"/>
            <a:ext cx="9539240" cy="479618"/>
          </a:xfrm>
          <a:prstGeom prst="rect">
            <a:avLst/>
          </a:prstGeom>
          <a:noFill/>
        </p:spPr>
        <p:txBody>
          <a:bodyPr wrap="square">
            <a:spAutoFit/>
          </a:bodyPr>
          <a:lstStyle/>
          <a:p>
            <a:pPr>
              <a:spcAft>
                <a:spcPts val="500"/>
              </a:spcAft>
              <a:defRPr/>
            </a:pPr>
            <a:r>
              <a:rPr kumimoji="1" lang="ja-JP" altLang="en-US" sz="1050">
                <a:solidFill>
                  <a:schemeClr val="bg1">
                    <a:lumMod val="50000"/>
                  </a:schemeClr>
                </a:solidFill>
                <a:latin typeface="Meiryo UI"/>
                <a:ea typeface="Meiryo UI"/>
              </a:rPr>
              <a:t>本事業で目指す目標を具体的に記載ください。</a:t>
            </a:r>
            <a:endParaRPr kumimoji="1" lang="en-US" altLang="ja-JP" sz="1050">
              <a:solidFill>
                <a:schemeClr val="bg1">
                  <a:lumMod val="50000"/>
                </a:schemeClr>
              </a:solidFill>
              <a:latin typeface="Meiryo UI"/>
              <a:ea typeface="Meiryo UI"/>
            </a:endParaRPr>
          </a:p>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sp>
        <p:nvSpPr>
          <p:cNvPr id="2" name="テキスト ボックス 1">
            <a:extLst>
              <a:ext uri="{FF2B5EF4-FFF2-40B4-BE49-F238E27FC236}">
                <a16:creationId xmlns:a16="http://schemas.microsoft.com/office/drawing/2014/main" id="{99A55230-1E78-70EE-FD05-4F03DABA494E}"/>
              </a:ext>
            </a:extLst>
          </p:cNvPr>
          <p:cNvSpPr txBox="1"/>
          <p:nvPr/>
        </p:nvSpPr>
        <p:spPr>
          <a:xfrm>
            <a:off x="0" y="51129"/>
            <a:ext cx="8940779" cy="253916"/>
          </a:xfrm>
          <a:prstGeom prst="rect">
            <a:avLst/>
          </a:prstGeom>
          <a:noFill/>
        </p:spPr>
        <p:txBody>
          <a:bodyPr wrap="square">
            <a:spAutoFit/>
          </a:bodyPr>
          <a:lstStyle/>
          <a:p>
            <a:pPr>
              <a:spcAft>
                <a:spcPts val="500"/>
              </a:spcAft>
              <a:defRPr/>
            </a:pPr>
            <a:r>
              <a:rPr kumimoji="1" lang="ja-JP" altLang="en-US" sz="1050">
                <a:latin typeface="Meiryo UI"/>
                <a:ea typeface="Meiryo UI"/>
              </a:rPr>
              <a:t>様式第</a:t>
            </a:r>
            <a:r>
              <a:rPr kumimoji="1" lang="en-US" altLang="ja-JP" sz="1050">
                <a:latin typeface="Meiryo UI"/>
                <a:ea typeface="Meiryo UI"/>
              </a:rPr>
              <a:t>2</a:t>
            </a:r>
            <a:r>
              <a:rPr kumimoji="1" lang="ja-JP" altLang="en-US" sz="1050">
                <a:latin typeface="Meiryo UI"/>
                <a:ea typeface="Meiryo UI"/>
              </a:rPr>
              <a:t>号（第</a:t>
            </a:r>
            <a:r>
              <a:rPr kumimoji="1" lang="en-US" altLang="ja-JP" sz="1050">
                <a:latin typeface="Meiryo UI"/>
                <a:ea typeface="Meiryo UI"/>
              </a:rPr>
              <a:t>7</a:t>
            </a:r>
            <a:r>
              <a:rPr kumimoji="1" lang="ja-JP" altLang="en-US" sz="1050">
                <a:latin typeface="Meiryo UI"/>
                <a:ea typeface="Meiryo UI"/>
              </a:rPr>
              <a:t>条・第</a:t>
            </a:r>
            <a:r>
              <a:rPr kumimoji="1" lang="en-US" altLang="ja-JP" sz="1050">
                <a:latin typeface="Meiryo UI"/>
                <a:ea typeface="Meiryo UI"/>
              </a:rPr>
              <a:t>11</a:t>
            </a:r>
            <a:r>
              <a:rPr kumimoji="1" lang="ja-JP" altLang="en-US" sz="1050">
                <a:latin typeface="Meiryo UI"/>
                <a:ea typeface="Meiryo UI"/>
              </a:rPr>
              <a:t>条関係）</a:t>
            </a:r>
            <a:endParaRPr kumimoji="1" lang="en-US" altLang="ja-JP" sz="1050">
              <a:latin typeface="Meiryo UI"/>
              <a:ea typeface="Meiryo UI"/>
            </a:endParaRPr>
          </a:p>
        </p:txBody>
      </p:sp>
    </p:spTree>
    <p:extLst>
      <p:ext uri="{BB962C8B-B14F-4D97-AF65-F5344CB8AC3E}">
        <p14:creationId xmlns:p14="http://schemas.microsoft.com/office/powerpoint/2010/main" val="4131142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BD658978-7A52-56A0-7BD1-58C8434EA24A}"/>
              </a:ext>
            </a:extLst>
          </p:cNvPr>
          <p:cNvSpPr txBox="1"/>
          <p:nvPr/>
        </p:nvSpPr>
        <p:spPr>
          <a:xfrm>
            <a:off x="75414" y="684097"/>
            <a:ext cx="2347117" cy="292388"/>
          </a:xfrm>
          <a:prstGeom prst="rect">
            <a:avLst/>
          </a:prstGeom>
          <a:noFill/>
        </p:spPr>
        <p:txBody>
          <a:bodyPr wrap="non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コンソーシアム構成員一覧 ①</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99BDA851-66F9-9A67-7754-27E1AC031712}"/>
              </a:ext>
            </a:extLst>
          </p:cNvPr>
          <p:cNvSpPr/>
          <p:nvPr/>
        </p:nvSpPr>
        <p:spPr>
          <a:xfrm>
            <a:off x="164899" y="1000002"/>
            <a:ext cx="9579992" cy="5766005"/>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lstStyle/>
          <a:p>
            <a:pPr>
              <a:spcAft>
                <a:spcPts val="500"/>
              </a:spcAft>
              <a:defRPr/>
            </a:pPr>
            <a:endParaRPr lang="en-US" altLang="ja-JP" sz="1100">
              <a:solidFill>
                <a:schemeClr val="tx1"/>
              </a:solidFill>
              <a:latin typeface="Meiryo UI"/>
              <a:ea typeface="Meiryo UI"/>
            </a:endParaRPr>
          </a:p>
        </p:txBody>
      </p:sp>
      <p:sp>
        <p:nvSpPr>
          <p:cNvPr id="5" name="正方形/長方形 4">
            <a:extLst>
              <a:ext uri="{FF2B5EF4-FFF2-40B4-BE49-F238E27FC236}">
                <a16:creationId xmlns:a16="http://schemas.microsoft.com/office/drawing/2014/main" id="{E8F56CE1-26BF-9EED-AAEB-D6931FB2F559}"/>
              </a:ext>
            </a:extLst>
          </p:cNvPr>
          <p:cNvSpPr/>
          <p:nvPr/>
        </p:nvSpPr>
        <p:spPr bwMode="auto">
          <a:xfrm>
            <a:off x="0" y="233446"/>
            <a:ext cx="9906000" cy="427133"/>
          </a:xfrm>
          <a:prstGeom prst="rect">
            <a:avLst/>
          </a:prstGeom>
          <a:noFill/>
          <a:ln w="9525">
            <a:noFill/>
            <a:miter lim="800000"/>
            <a:headEnd/>
            <a:tailEnd/>
          </a:ln>
          <a:effectLst/>
        </p:spPr>
        <p:txBody>
          <a:bodyPr wrap="none" rtlCol="0" anchor="ctr"/>
          <a:lstStyle/>
          <a:p>
            <a:pPr lvl="0">
              <a:defRPr/>
            </a:pP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　タイトル（</a:t>
            </a:r>
            <a:r>
              <a:rPr kumimoji="1" lang="en-US" altLang="ja-JP" sz="2000" b="1">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における○○○の実証）</a:t>
            </a:r>
            <a:endParaRPr kumimoji="1" lang="en-US" altLang="ja-JP" sz="1000" i="0" u="none" strike="noStrike" kern="1200" cap="none" spc="0" normalizeH="0" baseline="0" noProof="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a:extLst>
              <a:ext uri="{FF2B5EF4-FFF2-40B4-BE49-F238E27FC236}">
                <a16:creationId xmlns:a16="http://schemas.microsoft.com/office/drawing/2014/main" id="{FE0EB6DF-C11B-0C7E-2069-00613D5C77EC}"/>
              </a:ext>
            </a:extLst>
          </p:cNvPr>
          <p:cNvCxnSpPr/>
          <p:nvPr/>
        </p:nvCxnSpPr>
        <p:spPr>
          <a:xfrm>
            <a:off x="179997" y="660579"/>
            <a:ext cx="9540002" cy="0"/>
          </a:xfrm>
          <a:prstGeom prst="line">
            <a:avLst/>
          </a:prstGeom>
          <a:ln w="6350">
            <a:solidFill>
              <a:srgbClr val="0070C0"/>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F3358144-69EA-E202-A051-D9CA334FA281}"/>
              </a:ext>
            </a:extLst>
          </p:cNvPr>
          <p:cNvSpPr txBox="1"/>
          <p:nvPr/>
        </p:nvSpPr>
        <p:spPr>
          <a:xfrm>
            <a:off x="161109" y="1009919"/>
            <a:ext cx="8940779" cy="253916"/>
          </a:xfrm>
          <a:prstGeom prst="rect">
            <a:avLst/>
          </a:prstGeom>
          <a:noFill/>
        </p:spPr>
        <p:txBody>
          <a:bodyPr wrap="square">
            <a:spAutoFit/>
          </a:bodyPr>
          <a:lstStyle/>
          <a:p>
            <a:pPr>
              <a:spcAft>
                <a:spcPts val="500"/>
              </a:spcAft>
              <a:defRPr/>
            </a:pPr>
            <a:r>
              <a:rPr kumimoji="1" lang="ja-JP" altLang="en-US" sz="1050">
                <a:latin typeface="Meiryo UI"/>
                <a:ea typeface="Meiryo UI"/>
              </a:rPr>
              <a:t>組織形態がコンソーシアムの場合のみ、本ページも記載ください。</a:t>
            </a:r>
            <a:r>
              <a:rPr kumimoji="1" lang="en-US" altLang="ja-JP" sz="1050">
                <a:latin typeface="Meiryo UI"/>
                <a:ea typeface="Meiryo UI"/>
              </a:rPr>
              <a:t>1</a:t>
            </a:r>
            <a:r>
              <a:rPr kumimoji="1" lang="ja-JP" altLang="en-US" sz="1050">
                <a:latin typeface="Meiryo UI"/>
                <a:ea typeface="Meiryo UI"/>
              </a:rPr>
              <a:t>ページに収まらない場合は</a:t>
            </a:r>
            <a:r>
              <a:rPr kumimoji="1" lang="en-US" altLang="ja-JP" sz="1050">
                <a:latin typeface="Meiryo UI"/>
                <a:ea typeface="Meiryo UI"/>
              </a:rPr>
              <a:t>2</a:t>
            </a:r>
            <a:r>
              <a:rPr kumimoji="1" lang="ja-JP" altLang="en-US" sz="1050">
                <a:latin typeface="Meiryo UI"/>
                <a:ea typeface="Meiryo UI"/>
              </a:rPr>
              <a:t>ページ目もお使いください。</a:t>
            </a:r>
            <a:endParaRPr kumimoji="1" lang="en-US" altLang="ja-JP" sz="1050">
              <a:latin typeface="Meiryo UI"/>
              <a:ea typeface="Meiryo UI"/>
            </a:endParaRPr>
          </a:p>
        </p:txBody>
      </p:sp>
      <p:graphicFrame>
        <p:nvGraphicFramePr>
          <p:cNvPr id="2" name="表 1">
            <a:extLst>
              <a:ext uri="{FF2B5EF4-FFF2-40B4-BE49-F238E27FC236}">
                <a16:creationId xmlns:a16="http://schemas.microsoft.com/office/drawing/2014/main" id="{0F3664A4-B59A-7A9C-F6AF-209318C9AC47}"/>
              </a:ext>
            </a:extLst>
          </p:cNvPr>
          <p:cNvGraphicFramePr>
            <a:graphicFrameLocks noGrp="1"/>
          </p:cNvGraphicFramePr>
          <p:nvPr>
            <p:extLst>
              <p:ext uri="{D42A27DB-BD31-4B8C-83A1-F6EECF244321}">
                <p14:modId xmlns:p14="http://schemas.microsoft.com/office/powerpoint/2010/main" val="2432422408"/>
              </p:ext>
            </p:extLst>
          </p:nvPr>
        </p:nvGraphicFramePr>
        <p:xfrm>
          <a:off x="259619" y="1263835"/>
          <a:ext cx="8945284" cy="1874520"/>
        </p:xfrm>
        <a:graphic>
          <a:graphicData uri="http://schemas.openxmlformats.org/drawingml/2006/table">
            <a:tbl>
              <a:tblPr firstRow="1" bandRow="1">
                <a:tableStyleId>{5C22544A-7EE6-4342-B048-85BDC9FD1C3A}</a:tableStyleId>
              </a:tblPr>
              <a:tblGrid>
                <a:gridCol w="1603189">
                  <a:extLst>
                    <a:ext uri="{9D8B030D-6E8A-4147-A177-3AD203B41FA5}">
                      <a16:colId xmlns:a16="http://schemas.microsoft.com/office/drawing/2014/main" val="476878795"/>
                    </a:ext>
                  </a:extLst>
                </a:gridCol>
                <a:gridCol w="2869453">
                  <a:extLst>
                    <a:ext uri="{9D8B030D-6E8A-4147-A177-3AD203B41FA5}">
                      <a16:colId xmlns:a16="http://schemas.microsoft.com/office/drawing/2014/main" val="2744073762"/>
                    </a:ext>
                  </a:extLst>
                </a:gridCol>
                <a:gridCol w="1442571">
                  <a:extLst>
                    <a:ext uri="{9D8B030D-6E8A-4147-A177-3AD203B41FA5}">
                      <a16:colId xmlns:a16="http://schemas.microsoft.com/office/drawing/2014/main" val="3533237139"/>
                    </a:ext>
                  </a:extLst>
                </a:gridCol>
                <a:gridCol w="3030071">
                  <a:extLst>
                    <a:ext uri="{9D8B030D-6E8A-4147-A177-3AD203B41FA5}">
                      <a16:colId xmlns:a16="http://schemas.microsoft.com/office/drawing/2014/main" val="2263917894"/>
                    </a:ext>
                  </a:extLst>
                </a:gridCol>
              </a:tblGrid>
              <a:tr h="0">
                <a:tc gridSpan="4">
                  <a:txBody>
                    <a:bodyPr/>
                    <a:lstStyle/>
                    <a:p>
                      <a:r>
                        <a:rPr kumimoji="1" lang="ja-JP" altLang="en-US" sz="1400">
                          <a:latin typeface="Meiryo UI" panose="020B0604030504040204" pitchFamily="50" charset="-128"/>
                          <a:ea typeface="Meiryo UI" panose="020B0604030504040204" pitchFamily="50" charset="-128"/>
                        </a:rPr>
                        <a:t>コンソーシアム構成員一覧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6172755"/>
                  </a:ext>
                </a:extLst>
              </a:tr>
              <a:tr h="370840">
                <a:tc>
                  <a:txBody>
                    <a:bodyPr/>
                    <a:lstStyle/>
                    <a:p>
                      <a:r>
                        <a:rPr kumimoji="1" lang="ja-JP" altLang="en-US" sz="1200">
                          <a:latin typeface="Meiryo UI" panose="020B0604030504040204" pitchFamily="50" charset="-128"/>
                          <a:ea typeface="Meiryo UI" panose="020B0604030504040204" pitchFamily="50" charset="-128"/>
                        </a:rPr>
                        <a:t>名称</a:t>
                      </a:r>
                    </a:p>
                  </a:txBody>
                  <a:tcPr>
                    <a:lnL w="12700" cap="flat" cmpd="sng" algn="ctr">
                      <a:solidFill>
                        <a:schemeClr val="tx1"/>
                      </a:solidFill>
                      <a:prstDash val="solid"/>
                      <a:round/>
                      <a:headEnd type="none" w="med" len="med"/>
                      <a:tailEnd type="none" w="med" len="med"/>
                    </a:lnL>
                  </a:tcPr>
                </a:tc>
                <a:tc gridSpan="3">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株式会社</a:t>
                      </a:r>
                    </a:p>
                  </a:txBody>
                  <a:tcPr>
                    <a:lnR w="12700" cap="flat" cmpd="sng" algn="ctr">
                      <a:solidFill>
                        <a:schemeClr val="tx1"/>
                      </a:solidFill>
                      <a:prstDash val="solid"/>
                      <a:round/>
                      <a:headEnd type="none" w="med" len="med"/>
                      <a:tailEnd type="none" w="med" len="med"/>
                    </a:lnR>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9086163"/>
                  </a:ext>
                </a:extLst>
              </a:tr>
              <a:tr h="370840">
                <a:tc>
                  <a:txBody>
                    <a:bodyPr/>
                    <a:lstStyle/>
                    <a:p>
                      <a:r>
                        <a:rPr kumimoji="1" lang="ja-JP" altLang="en-US" sz="1200">
                          <a:latin typeface="Meiryo UI" panose="020B0604030504040204" pitchFamily="50" charset="-128"/>
                          <a:ea typeface="Meiryo UI" panose="020B0604030504040204" pitchFamily="50" charset="-128"/>
                        </a:rPr>
                        <a:t>所在地</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bg1">
                              <a:lumMod val="50000"/>
                            </a:schemeClr>
                          </a:solidFill>
                          <a:latin typeface="Meiryo UI" panose="020B0604030504040204" pitchFamily="50" charset="-128"/>
                          <a:ea typeface="Meiryo UI" panose="020B0604030504040204" pitchFamily="50" charset="-128"/>
                        </a:rPr>
                        <a:t>○○県○○市・・・・</a:t>
                      </a:r>
                    </a:p>
                    <a:p>
                      <a:endParaRPr kumimoji="1" lang="ja-JP" altLang="en-US" sz="1200">
                        <a:latin typeface="Meiryo UI" panose="020B0604030504040204" pitchFamily="50" charset="-128"/>
                        <a:ea typeface="Meiryo UI" panose="020B0604030504040204" pitchFamily="50" charset="-128"/>
                      </a:endParaRPr>
                    </a:p>
                  </a:txBody>
                  <a:tcPr/>
                </a:tc>
                <a:tc>
                  <a:txBody>
                    <a:bodyPr/>
                    <a:lstStyle/>
                    <a:p>
                      <a:r>
                        <a:rPr kumimoji="1" lang="ja-JP" altLang="en-US" sz="1200">
                          <a:latin typeface="Meiryo UI" panose="020B0604030504040204" pitchFamily="50" charset="-128"/>
                          <a:ea typeface="Meiryo UI" panose="020B0604030504040204" pitchFamily="50" charset="-128"/>
                        </a:rPr>
                        <a:t>担当業務の</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範囲・内容</a:t>
                      </a:r>
                      <a:endParaRPr kumimoji="1" lang="en-US" altLang="ja-JP" sz="120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p>
                      <a:endParaRPr kumimoji="1" lang="ja-JP" altLang="en-US" sz="120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08634745"/>
                  </a:ext>
                </a:extLst>
              </a:tr>
              <a:tr h="370840">
                <a:tc>
                  <a:txBody>
                    <a:bodyPr/>
                    <a:lstStyle/>
                    <a:p>
                      <a:r>
                        <a:rPr kumimoji="1" lang="ja-JP" altLang="en-US" sz="1200">
                          <a:latin typeface="Meiryo UI" panose="020B0604030504040204" pitchFamily="50" charset="-128"/>
                          <a:ea typeface="Meiryo UI" panose="020B0604030504040204" pitchFamily="50" charset="-128"/>
                        </a:rPr>
                        <a:t>担当者所属</a:t>
                      </a:r>
                    </a:p>
                  </a:txBody>
                  <a:tcPr>
                    <a:lnL w="12700" cap="flat" cmpd="sng" algn="ctr">
                      <a:solidFill>
                        <a:schemeClr val="tx1"/>
                      </a:solidFill>
                      <a:prstDash val="solid"/>
                      <a:round/>
                      <a:headEnd type="none" w="med" len="med"/>
                      <a:tailEnd type="none" w="med" len="med"/>
                    </a:lnL>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○○部○○課</a:t>
                      </a:r>
                    </a:p>
                  </a:txBody>
                  <a:tcPr/>
                </a:tc>
                <a:tc>
                  <a:txBody>
                    <a:bodyPr/>
                    <a:lstStyle/>
                    <a:p>
                      <a:r>
                        <a:rPr kumimoji="1" lang="ja-JP" altLang="en-US" sz="1200">
                          <a:latin typeface="Meiryo UI" panose="020B0604030504040204" pitchFamily="50" charset="-128"/>
                          <a:ea typeface="Meiryo UI" panose="020B0604030504040204" pitchFamily="50" charset="-128"/>
                        </a:rPr>
                        <a:t>担当者氏名</a:t>
                      </a:r>
                      <a:endParaRPr kumimoji="1" lang="en-US" altLang="ja-JP" sz="1200">
                        <a:latin typeface="Meiryo UI" panose="020B0604030504040204" pitchFamily="50" charset="-128"/>
                        <a:ea typeface="Meiryo UI" panose="020B0604030504040204" pitchFamily="50" charset="-128"/>
                      </a:endParaRPr>
                    </a:p>
                  </a:txBody>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89231096"/>
                  </a:ext>
                </a:extLst>
              </a:tr>
              <a:tr h="370840">
                <a:tc>
                  <a:txBody>
                    <a:bodyPr/>
                    <a:lstStyle/>
                    <a:p>
                      <a:r>
                        <a:rPr kumimoji="1" lang="ja-JP" altLang="en-US" sz="1200">
                          <a:latin typeface="Meiryo UI" panose="020B0604030504040204" pitchFamily="50" charset="-128"/>
                          <a:ea typeface="Meiryo UI" panose="020B0604030504040204" pitchFamily="50" charset="-128"/>
                        </a:rPr>
                        <a:t>電話番号</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B w="12700" cap="flat" cmpd="sng" algn="ctr">
                      <a:solidFill>
                        <a:schemeClr val="tx1"/>
                      </a:solidFill>
                      <a:prstDash val="solid"/>
                      <a:round/>
                      <a:headEnd type="none" w="med" len="med"/>
                      <a:tailEnd type="none" w="med" len="med"/>
                    </a:lnB>
                  </a:tcPr>
                </a:tc>
                <a:tc>
                  <a:txBody>
                    <a:bodyPr/>
                    <a:lstStyle/>
                    <a:p>
                      <a:r>
                        <a:rPr kumimoji="1" lang="ja-JP" altLang="en-US" sz="1200">
                          <a:latin typeface="Meiryo UI" panose="020B0604030504040204" pitchFamily="50" charset="-128"/>
                          <a:ea typeface="Meiryo UI" panose="020B0604030504040204" pitchFamily="50" charset="-128"/>
                        </a:rPr>
                        <a:t>メールアドレス</a:t>
                      </a:r>
                      <a:endParaRPr kumimoji="1" lang="en-US" altLang="ja-JP" sz="120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1110597"/>
                  </a:ext>
                </a:extLst>
              </a:tr>
            </a:tbl>
          </a:graphicData>
        </a:graphic>
      </p:graphicFrame>
      <p:sp>
        <p:nvSpPr>
          <p:cNvPr id="3" name="テキスト ボックス 2">
            <a:extLst>
              <a:ext uri="{FF2B5EF4-FFF2-40B4-BE49-F238E27FC236}">
                <a16:creationId xmlns:a16="http://schemas.microsoft.com/office/drawing/2014/main" id="{2876054D-9675-1783-B240-193D7F4370E8}"/>
              </a:ext>
            </a:extLst>
          </p:cNvPr>
          <p:cNvSpPr txBox="1"/>
          <p:nvPr/>
        </p:nvSpPr>
        <p:spPr>
          <a:xfrm>
            <a:off x="75414" y="61645"/>
            <a:ext cx="8940779" cy="253916"/>
          </a:xfrm>
          <a:prstGeom prst="rect">
            <a:avLst/>
          </a:prstGeom>
          <a:noFill/>
        </p:spPr>
        <p:txBody>
          <a:bodyPr wrap="square">
            <a:spAutoFit/>
          </a:bodyPr>
          <a:lstStyle/>
          <a:p>
            <a:pPr>
              <a:spcAft>
                <a:spcPts val="500"/>
              </a:spcAft>
              <a:defRPr/>
            </a:pPr>
            <a:r>
              <a:rPr kumimoji="1" lang="ja-JP" altLang="en-US" sz="1050">
                <a:latin typeface="Meiryo UI"/>
                <a:ea typeface="Meiryo UI"/>
              </a:rPr>
              <a:t>様式第</a:t>
            </a:r>
            <a:r>
              <a:rPr kumimoji="1" lang="en-US" altLang="ja-JP" sz="1050">
                <a:latin typeface="Meiryo UI"/>
                <a:ea typeface="Meiryo UI"/>
              </a:rPr>
              <a:t>2</a:t>
            </a:r>
            <a:r>
              <a:rPr kumimoji="1" lang="ja-JP" altLang="en-US" sz="1050">
                <a:latin typeface="Meiryo UI"/>
                <a:ea typeface="Meiryo UI"/>
              </a:rPr>
              <a:t>号（第</a:t>
            </a:r>
            <a:r>
              <a:rPr kumimoji="1" lang="en-US" altLang="ja-JP" sz="1050">
                <a:latin typeface="Meiryo UI"/>
                <a:ea typeface="Meiryo UI"/>
              </a:rPr>
              <a:t>7</a:t>
            </a:r>
            <a:r>
              <a:rPr kumimoji="1" lang="ja-JP" altLang="en-US" sz="1050">
                <a:latin typeface="Meiryo UI"/>
                <a:ea typeface="Meiryo UI"/>
              </a:rPr>
              <a:t>条・第</a:t>
            </a:r>
            <a:r>
              <a:rPr kumimoji="1" lang="en-US" altLang="ja-JP" sz="1050">
                <a:latin typeface="Meiryo UI"/>
                <a:ea typeface="Meiryo UI"/>
              </a:rPr>
              <a:t>11</a:t>
            </a:r>
            <a:r>
              <a:rPr kumimoji="1" lang="ja-JP" altLang="en-US" sz="1050">
                <a:latin typeface="Meiryo UI"/>
                <a:ea typeface="Meiryo UI"/>
              </a:rPr>
              <a:t>条関係）</a:t>
            </a:r>
            <a:endParaRPr kumimoji="1" lang="en-US" altLang="ja-JP" sz="1050">
              <a:latin typeface="Meiryo UI"/>
              <a:ea typeface="Meiryo UI"/>
            </a:endParaRPr>
          </a:p>
        </p:txBody>
      </p:sp>
      <p:graphicFrame>
        <p:nvGraphicFramePr>
          <p:cNvPr id="6" name="表 5">
            <a:extLst>
              <a:ext uri="{FF2B5EF4-FFF2-40B4-BE49-F238E27FC236}">
                <a16:creationId xmlns:a16="http://schemas.microsoft.com/office/drawing/2014/main" id="{AC53627F-5D82-703B-B5F9-84024A1320CE}"/>
              </a:ext>
            </a:extLst>
          </p:cNvPr>
          <p:cNvGraphicFramePr>
            <a:graphicFrameLocks noGrp="1"/>
          </p:cNvGraphicFramePr>
          <p:nvPr>
            <p:extLst>
              <p:ext uri="{D42A27DB-BD31-4B8C-83A1-F6EECF244321}">
                <p14:modId xmlns:p14="http://schemas.microsoft.com/office/powerpoint/2010/main" val="2005013823"/>
              </p:ext>
            </p:extLst>
          </p:nvPr>
        </p:nvGraphicFramePr>
        <p:xfrm>
          <a:off x="259619" y="3138355"/>
          <a:ext cx="8945284" cy="1569720"/>
        </p:xfrm>
        <a:graphic>
          <a:graphicData uri="http://schemas.openxmlformats.org/drawingml/2006/table">
            <a:tbl>
              <a:tblPr bandRow="1">
                <a:tableStyleId>{5C22544A-7EE6-4342-B048-85BDC9FD1C3A}</a:tableStyleId>
              </a:tblPr>
              <a:tblGrid>
                <a:gridCol w="1603189">
                  <a:extLst>
                    <a:ext uri="{9D8B030D-6E8A-4147-A177-3AD203B41FA5}">
                      <a16:colId xmlns:a16="http://schemas.microsoft.com/office/drawing/2014/main" val="476878795"/>
                    </a:ext>
                  </a:extLst>
                </a:gridCol>
                <a:gridCol w="2869453">
                  <a:extLst>
                    <a:ext uri="{9D8B030D-6E8A-4147-A177-3AD203B41FA5}">
                      <a16:colId xmlns:a16="http://schemas.microsoft.com/office/drawing/2014/main" val="2744073762"/>
                    </a:ext>
                  </a:extLst>
                </a:gridCol>
                <a:gridCol w="1442571">
                  <a:extLst>
                    <a:ext uri="{9D8B030D-6E8A-4147-A177-3AD203B41FA5}">
                      <a16:colId xmlns:a16="http://schemas.microsoft.com/office/drawing/2014/main" val="3533237139"/>
                    </a:ext>
                  </a:extLst>
                </a:gridCol>
                <a:gridCol w="3030071">
                  <a:extLst>
                    <a:ext uri="{9D8B030D-6E8A-4147-A177-3AD203B41FA5}">
                      <a16:colId xmlns:a16="http://schemas.microsoft.com/office/drawing/2014/main" val="2263917894"/>
                    </a:ext>
                  </a:extLst>
                </a:gridCol>
              </a:tblGrid>
              <a:tr h="370840">
                <a:tc>
                  <a:txBody>
                    <a:bodyPr/>
                    <a:lstStyle/>
                    <a:p>
                      <a:r>
                        <a:rPr kumimoji="1" lang="ja-JP" altLang="en-US" sz="1200">
                          <a:latin typeface="Meiryo UI" panose="020B0604030504040204" pitchFamily="50" charset="-128"/>
                          <a:ea typeface="Meiryo UI" panose="020B0604030504040204" pitchFamily="50" charset="-128"/>
                        </a:rPr>
                        <a:t>名称</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gridSpan="3">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株式会社</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9086163"/>
                  </a:ext>
                </a:extLst>
              </a:tr>
              <a:tr h="370840">
                <a:tc>
                  <a:txBody>
                    <a:bodyPr/>
                    <a:lstStyle/>
                    <a:p>
                      <a:r>
                        <a:rPr kumimoji="1" lang="ja-JP" altLang="en-US" sz="1200">
                          <a:latin typeface="Meiryo UI" panose="020B0604030504040204" pitchFamily="50" charset="-128"/>
                          <a:ea typeface="Meiryo UI" panose="020B0604030504040204" pitchFamily="50" charset="-128"/>
                        </a:rPr>
                        <a:t>所在地</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bg1">
                              <a:lumMod val="50000"/>
                            </a:schemeClr>
                          </a:solidFill>
                          <a:latin typeface="Meiryo UI" panose="020B0604030504040204" pitchFamily="50" charset="-128"/>
                          <a:ea typeface="Meiryo UI" panose="020B0604030504040204" pitchFamily="50" charset="-128"/>
                        </a:rPr>
                        <a:t>○○県○○市・・・・</a:t>
                      </a:r>
                    </a:p>
                    <a:p>
                      <a:endParaRPr kumimoji="1" lang="ja-JP" altLang="en-US" sz="1200">
                        <a:latin typeface="Meiryo UI" panose="020B0604030504040204" pitchFamily="50" charset="-128"/>
                        <a:ea typeface="Meiryo UI" panose="020B0604030504040204" pitchFamily="50" charset="-128"/>
                      </a:endParaRPr>
                    </a:p>
                  </a:txBody>
                  <a:tcPr/>
                </a:tc>
                <a:tc>
                  <a:txBody>
                    <a:bodyPr/>
                    <a:lstStyle/>
                    <a:p>
                      <a:r>
                        <a:rPr kumimoji="1" lang="ja-JP" altLang="en-US" sz="1200">
                          <a:latin typeface="Meiryo UI" panose="020B0604030504040204" pitchFamily="50" charset="-128"/>
                          <a:ea typeface="Meiryo UI" panose="020B0604030504040204" pitchFamily="50" charset="-128"/>
                        </a:rPr>
                        <a:t>担当業務の</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範囲・内容</a:t>
                      </a:r>
                      <a:endParaRPr kumimoji="1" lang="en-US" altLang="ja-JP" sz="120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p>
                      <a:endParaRPr kumimoji="1" lang="ja-JP" altLang="en-US" sz="120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08634745"/>
                  </a:ext>
                </a:extLst>
              </a:tr>
              <a:tr h="370840">
                <a:tc>
                  <a:txBody>
                    <a:bodyPr/>
                    <a:lstStyle/>
                    <a:p>
                      <a:r>
                        <a:rPr kumimoji="1" lang="ja-JP" altLang="en-US" sz="1200">
                          <a:latin typeface="Meiryo UI" panose="020B0604030504040204" pitchFamily="50" charset="-128"/>
                          <a:ea typeface="Meiryo UI" panose="020B0604030504040204" pitchFamily="50" charset="-128"/>
                        </a:rPr>
                        <a:t>担当者所属</a:t>
                      </a:r>
                    </a:p>
                  </a:txBody>
                  <a:tcPr>
                    <a:lnL w="12700" cap="flat" cmpd="sng" algn="ctr">
                      <a:solidFill>
                        <a:schemeClr val="tx1"/>
                      </a:solidFill>
                      <a:prstDash val="solid"/>
                      <a:round/>
                      <a:headEnd type="none" w="med" len="med"/>
                      <a:tailEnd type="none" w="med" len="med"/>
                    </a:lnL>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○○部○○課</a:t>
                      </a:r>
                    </a:p>
                  </a:txBody>
                  <a:tcPr/>
                </a:tc>
                <a:tc>
                  <a:txBody>
                    <a:bodyPr/>
                    <a:lstStyle/>
                    <a:p>
                      <a:r>
                        <a:rPr kumimoji="1" lang="ja-JP" altLang="en-US" sz="1200">
                          <a:latin typeface="Meiryo UI" panose="020B0604030504040204" pitchFamily="50" charset="-128"/>
                          <a:ea typeface="Meiryo UI" panose="020B0604030504040204" pitchFamily="50" charset="-128"/>
                        </a:rPr>
                        <a:t>担当者氏名</a:t>
                      </a:r>
                      <a:endParaRPr kumimoji="1" lang="en-US" altLang="ja-JP" sz="1200">
                        <a:latin typeface="Meiryo UI" panose="020B0604030504040204" pitchFamily="50" charset="-128"/>
                        <a:ea typeface="Meiryo UI" panose="020B0604030504040204" pitchFamily="50" charset="-128"/>
                      </a:endParaRPr>
                    </a:p>
                  </a:txBody>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89231096"/>
                  </a:ext>
                </a:extLst>
              </a:tr>
              <a:tr h="370840">
                <a:tc>
                  <a:txBody>
                    <a:bodyPr/>
                    <a:lstStyle/>
                    <a:p>
                      <a:r>
                        <a:rPr kumimoji="1" lang="ja-JP" altLang="en-US" sz="1200">
                          <a:latin typeface="Meiryo UI" panose="020B0604030504040204" pitchFamily="50" charset="-128"/>
                          <a:ea typeface="Meiryo UI" panose="020B0604030504040204" pitchFamily="50" charset="-128"/>
                        </a:rPr>
                        <a:t>電話番号</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B w="12700" cap="flat" cmpd="sng" algn="ctr">
                      <a:solidFill>
                        <a:schemeClr val="tx1"/>
                      </a:solidFill>
                      <a:prstDash val="solid"/>
                      <a:round/>
                      <a:headEnd type="none" w="med" len="med"/>
                      <a:tailEnd type="none" w="med" len="med"/>
                    </a:lnB>
                  </a:tcPr>
                </a:tc>
                <a:tc>
                  <a:txBody>
                    <a:bodyPr/>
                    <a:lstStyle/>
                    <a:p>
                      <a:r>
                        <a:rPr kumimoji="1" lang="ja-JP" altLang="en-US" sz="1200">
                          <a:latin typeface="Meiryo UI" panose="020B0604030504040204" pitchFamily="50" charset="-128"/>
                          <a:ea typeface="Meiryo UI" panose="020B0604030504040204" pitchFamily="50" charset="-128"/>
                        </a:rPr>
                        <a:t>メールアドレス</a:t>
                      </a:r>
                      <a:endParaRPr kumimoji="1" lang="en-US" altLang="ja-JP" sz="120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1110597"/>
                  </a:ext>
                </a:extLst>
              </a:tr>
            </a:tbl>
          </a:graphicData>
        </a:graphic>
      </p:graphicFrame>
      <p:graphicFrame>
        <p:nvGraphicFramePr>
          <p:cNvPr id="7" name="表 6">
            <a:extLst>
              <a:ext uri="{FF2B5EF4-FFF2-40B4-BE49-F238E27FC236}">
                <a16:creationId xmlns:a16="http://schemas.microsoft.com/office/drawing/2014/main" id="{85AEBF63-D124-F3C4-AE8B-7601E0CA272B}"/>
              </a:ext>
            </a:extLst>
          </p:cNvPr>
          <p:cNvGraphicFramePr>
            <a:graphicFrameLocks noGrp="1"/>
          </p:cNvGraphicFramePr>
          <p:nvPr>
            <p:extLst>
              <p:ext uri="{D42A27DB-BD31-4B8C-83A1-F6EECF244321}">
                <p14:modId xmlns:p14="http://schemas.microsoft.com/office/powerpoint/2010/main" val="1886770345"/>
              </p:ext>
            </p:extLst>
          </p:nvPr>
        </p:nvGraphicFramePr>
        <p:xfrm>
          <a:off x="259619" y="4708075"/>
          <a:ext cx="8945284" cy="1569720"/>
        </p:xfrm>
        <a:graphic>
          <a:graphicData uri="http://schemas.openxmlformats.org/drawingml/2006/table">
            <a:tbl>
              <a:tblPr bandRow="1">
                <a:tableStyleId>{5C22544A-7EE6-4342-B048-85BDC9FD1C3A}</a:tableStyleId>
              </a:tblPr>
              <a:tblGrid>
                <a:gridCol w="1603189">
                  <a:extLst>
                    <a:ext uri="{9D8B030D-6E8A-4147-A177-3AD203B41FA5}">
                      <a16:colId xmlns:a16="http://schemas.microsoft.com/office/drawing/2014/main" val="476878795"/>
                    </a:ext>
                  </a:extLst>
                </a:gridCol>
                <a:gridCol w="2869453">
                  <a:extLst>
                    <a:ext uri="{9D8B030D-6E8A-4147-A177-3AD203B41FA5}">
                      <a16:colId xmlns:a16="http://schemas.microsoft.com/office/drawing/2014/main" val="2744073762"/>
                    </a:ext>
                  </a:extLst>
                </a:gridCol>
                <a:gridCol w="1442571">
                  <a:extLst>
                    <a:ext uri="{9D8B030D-6E8A-4147-A177-3AD203B41FA5}">
                      <a16:colId xmlns:a16="http://schemas.microsoft.com/office/drawing/2014/main" val="3533237139"/>
                    </a:ext>
                  </a:extLst>
                </a:gridCol>
                <a:gridCol w="3030071">
                  <a:extLst>
                    <a:ext uri="{9D8B030D-6E8A-4147-A177-3AD203B41FA5}">
                      <a16:colId xmlns:a16="http://schemas.microsoft.com/office/drawing/2014/main" val="2263917894"/>
                    </a:ext>
                  </a:extLst>
                </a:gridCol>
              </a:tblGrid>
              <a:tr h="370840">
                <a:tc>
                  <a:txBody>
                    <a:bodyPr/>
                    <a:lstStyle/>
                    <a:p>
                      <a:r>
                        <a:rPr kumimoji="1" lang="ja-JP" altLang="en-US" sz="1200">
                          <a:latin typeface="Meiryo UI" panose="020B0604030504040204" pitchFamily="50" charset="-128"/>
                          <a:ea typeface="Meiryo UI" panose="020B0604030504040204" pitchFamily="50" charset="-128"/>
                        </a:rPr>
                        <a:t>名称</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gridSpan="3">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株式会社</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9086163"/>
                  </a:ext>
                </a:extLst>
              </a:tr>
              <a:tr h="370840">
                <a:tc>
                  <a:txBody>
                    <a:bodyPr/>
                    <a:lstStyle/>
                    <a:p>
                      <a:r>
                        <a:rPr kumimoji="1" lang="ja-JP" altLang="en-US" sz="1200">
                          <a:latin typeface="Meiryo UI" panose="020B0604030504040204" pitchFamily="50" charset="-128"/>
                          <a:ea typeface="Meiryo UI" panose="020B0604030504040204" pitchFamily="50" charset="-128"/>
                        </a:rPr>
                        <a:t>所在地</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bg1">
                              <a:lumMod val="50000"/>
                            </a:schemeClr>
                          </a:solidFill>
                          <a:latin typeface="Meiryo UI" panose="020B0604030504040204" pitchFamily="50" charset="-128"/>
                          <a:ea typeface="Meiryo UI" panose="020B0604030504040204" pitchFamily="50" charset="-128"/>
                        </a:rPr>
                        <a:t>○○県○○市・・・・</a:t>
                      </a:r>
                    </a:p>
                    <a:p>
                      <a:endParaRPr kumimoji="1" lang="ja-JP" altLang="en-US" sz="1200">
                        <a:latin typeface="Meiryo UI" panose="020B0604030504040204" pitchFamily="50" charset="-128"/>
                        <a:ea typeface="Meiryo UI" panose="020B0604030504040204" pitchFamily="50" charset="-128"/>
                      </a:endParaRPr>
                    </a:p>
                  </a:txBody>
                  <a:tcPr/>
                </a:tc>
                <a:tc>
                  <a:txBody>
                    <a:bodyPr/>
                    <a:lstStyle/>
                    <a:p>
                      <a:r>
                        <a:rPr kumimoji="1" lang="ja-JP" altLang="en-US" sz="1200">
                          <a:latin typeface="Meiryo UI" panose="020B0604030504040204" pitchFamily="50" charset="-128"/>
                          <a:ea typeface="Meiryo UI" panose="020B0604030504040204" pitchFamily="50" charset="-128"/>
                        </a:rPr>
                        <a:t>担当業務の</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範囲・内容</a:t>
                      </a:r>
                      <a:endParaRPr kumimoji="1" lang="en-US" altLang="ja-JP" sz="120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p>
                      <a:endParaRPr kumimoji="1" lang="ja-JP" altLang="en-US" sz="120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08634745"/>
                  </a:ext>
                </a:extLst>
              </a:tr>
              <a:tr h="370840">
                <a:tc>
                  <a:txBody>
                    <a:bodyPr/>
                    <a:lstStyle/>
                    <a:p>
                      <a:r>
                        <a:rPr kumimoji="1" lang="ja-JP" altLang="en-US" sz="1200">
                          <a:latin typeface="Meiryo UI" panose="020B0604030504040204" pitchFamily="50" charset="-128"/>
                          <a:ea typeface="Meiryo UI" panose="020B0604030504040204" pitchFamily="50" charset="-128"/>
                        </a:rPr>
                        <a:t>担当者所属</a:t>
                      </a:r>
                    </a:p>
                  </a:txBody>
                  <a:tcPr>
                    <a:lnL w="12700" cap="flat" cmpd="sng" algn="ctr">
                      <a:solidFill>
                        <a:schemeClr val="tx1"/>
                      </a:solidFill>
                      <a:prstDash val="solid"/>
                      <a:round/>
                      <a:headEnd type="none" w="med" len="med"/>
                      <a:tailEnd type="none" w="med" len="med"/>
                    </a:lnL>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○○部○○課</a:t>
                      </a:r>
                    </a:p>
                  </a:txBody>
                  <a:tcPr/>
                </a:tc>
                <a:tc>
                  <a:txBody>
                    <a:bodyPr/>
                    <a:lstStyle/>
                    <a:p>
                      <a:r>
                        <a:rPr kumimoji="1" lang="ja-JP" altLang="en-US" sz="1200">
                          <a:latin typeface="Meiryo UI" panose="020B0604030504040204" pitchFamily="50" charset="-128"/>
                          <a:ea typeface="Meiryo UI" panose="020B0604030504040204" pitchFamily="50" charset="-128"/>
                        </a:rPr>
                        <a:t>担当者氏名</a:t>
                      </a:r>
                      <a:endParaRPr kumimoji="1" lang="en-US" altLang="ja-JP" sz="1200">
                        <a:latin typeface="Meiryo UI" panose="020B0604030504040204" pitchFamily="50" charset="-128"/>
                        <a:ea typeface="Meiryo UI" panose="020B0604030504040204" pitchFamily="50" charset="-128"/>
                      </a:endParaRPr>
                    </a:p>
                  </a:txBody>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89231096"/>
                  </a:ext>
                </a:extLst>
              </a:tr>
              <a:tr h="370840">
                <a:tc>
                  <a:txBody>
                    <a:bodyPr/>
                    <a:lstStyle/>
                    <a:p>
                      <a:r>
                        <a:rPr kumimoji="1" lang="ja-JP" altLang="en-US" sz="1200">
                          <a:latin typeface="Meiryo UI" panose="020B0604030504040204" pitchFamily="50" charset="-128"/>
                          <a:ea typeface="Meiryo UI" panose="020B0604030504040204" pitchFamily="50" charset="-128"/>
                        </a:rPr>
                        <a:t>電話番号</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B w="12700" cap="flat" cmpd="sng" algn="ctr">
                      <a:solidFill>
                        <a:schemeClr val="tx1"/>
                      </a:solidFill>
                      <a:prstDash val="solid"/>
                      <a:round/>
                      <a:headEnd type="none" w="med" len="med"/>
                      <a:tailEnd type="none" w="med" len="med"/>
                    </a:lnB>
                  </a:tcPr>
                </a:tc>
                <a:tc>
                  <a:txBody>
                    <a:bodyPr/>
                    <a:lstStyle/>
                    <a:p>
                      <a:r>
                        <a:rPr kumimoji="1" lang="ja-JP" altLang="en-US" sz="1200">
                          <a:latin typeface="Meiryo UI" panose="020B0604030504040204" pitchFamily="50" charset="-128"/>
                          <a:ea typeface="Meiryo UI" panose="020B0604030504040204" pitchFamily="50" charset="-128"/>
                        </a:rPr>
                        <a:t>メールアドレス</a:t>
                      </a:r>
                      <a:endParaRPr kumimoji="1" lang="en-US" altLang="ja-JP" sz="120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1110597"/>
                  </a:ext>
                </a:extLst>
              </a:tr>
            </a:tbl>
          </a:graphicData>
        </a:graphic>
      </p:graphicFrame>
    </p:spTree>
    <p:extLst>
      <p:ext uri="{BB962C8B-B14F-4D97-AF65-F5344CB8AC3E}">
        <p14:creationId xmlns:p14="http://schemas.microsoft.com/office/powerpoint/2010/main" val="2472523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BD658978-7A52-56A0-7BD1-58C8434EA24A}"/>
              </a:ext>
            </a:extLst>
          </p:cNvPr>
          <p:cNvSpPr txBox="1"/>
          <p:nvPr/>
        </p:nvSpPr>
        <p:spPr>
          <a:xfrm>
            <a:off x="75414" y="684097"/>
            <a:ext cx="2401619" cy="292388"/>
          </a:xfrm>
          <a:prstGeom prst="rect">
            <a:avLst/>
          </a:prstGeom>
          <a:noFill/>
        </p:spPr>
        <p:txBody>
          <a:bodyPr wrap="non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コンソーシアム構成員一覧　②</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99BDA851-66F9-9A67-7754-27E1AC031712}"/>
              </a:ext>
            </a:extLst>
          </p:cNvPr>
          <p:cNvSpPr/>
          <p:nvPr/>
        </p:nvSpPr>
        <p:spPr>
          <a:xfrm>
            <a:off x="164899" y="1000002"/>
            <a:ext cx="9579992" cy="5766005"/>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lstStyle/>
          <a:p>
            <a:pPr>
              <a:spcAft>
                <a:spcPts val="500"/>
              </a:spcAft>
              <a:defRPr/>
            </a:pPr>
            <a:endParaRPr lang="en-US" altLang="ja-JP" sz="1100">
              <a:solidFill>
                <a:schemeClr val="tx1"/>
              </a:solidFill>
              <a:latin typeface="Meiryo UI"/>
              <a:ea typeface="Meiryo UI"/>
            </a:endParaRPr>
          </a:p>
        </p:txBody>
      </p:sp>
      <p:sp>
        <p:nvSpPr>
          <p:cNvPr id="5" name="正方形/長方形 4">
            <a:extLst>
              <a:ext uri="{FF2B5EF4-FFF2-40B4-BE49-F238E27FC236}">
                <a16:creationId xmlns:a16="http://schemas.microsoft.com/office/drawing/2014/main" id="{E8F56CE1-26BF-9EED-AAEB-D6931FB2F559}"/>
              </a:ext>
            </a:extLst>
          </p:cNvPr>
          <p:cNvSpPr/>
          <p:nvPr/>
        </p:nvSpPr>
        <p:spPr bwMode="auto">
          <a:xfrm>
            <a:off x="0" y="233446"/>
            <a:ext cx="9906000" cy="427133"/>
          </a:xfrm>
          <a:prstGeom prst="rect">
            <a:avLst/>
          </a:prstGeom>
          <a:noFill/>
          <a:ln w="9525">
            <a:noFill/>
            <a:miter lim="800000"/>
            <a:headEnd/>
            <a:tailEnd/>
          </a:ln>
          <a:effectLst/>
        </p:spPr>
        <p:txBody>
          <a:bodyPr wrap="none" rtlCol="0" anchor="ctr"/>
          <a:lstStyle/>
          <a:p>
            <a:pPr lvl="0">
              <a:defRPr/>
            </a:pP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　タイトル（</a:t>
            </a:r>
            <a:r>
              <a:rPr kumimoji="1" lang="en-US" altLang="ja-JP" sz="2000" b="1">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における○○○の実証）</a:t>
            </a:r>
            <a:endParaRPr kumimoji="1" lang="en-US" altLang="ja-JP" sz="1000" i="0" u="none" strike="noStrike" kern="1200" cap="none" spc="0" normalizeH="0" baseline="0" noProof="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a:extLst>
              <a:ext uri="{FF2B5EF4-FFF2-40B4-BE49-F238E27FC236}">
                <a16:creationId xmlns:a16="http://schemas.microsoft.com/office/drawing/2014/main" id="{FE0EB6DF-C11B-0C7E-2069-00613D5C77EC}"/>
              </a:ext>
            </a:extLst>
          </p:cNvPr>
          <p:cNvCxnSpPr/>
          <p:nvPr/>
        </p:nvCxnSpPr>
        <p:spPr>
          <a:xfrm>
            <a:off x="179997" y="660579"/>
            <a:ext cx="9540002" cy="0"/>
          </a:xfrm>
          <a:prstGeom prst="line">
            <a:avLst/>
          </a:prstGeom>
          <a:ln w="6350">
            <a:solidFill>
              <a:srgbClr val="0070C0"/>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F3358144-69EA-E202-A051-D9CA334FA281}"/>
              </a:ext>
            </a:extLst>
          </p:cNvPr>
          <p:cNvSpPr txBox="1"/>
          <p:nvPr/>
        </p:nvSpPr>
        <p:spPr>
          <a:xfrm>
            <a:off x="161109" y="1009919"/>
            <a:ext cx="8940779" cy="253916"/>
          </a:xfrm>
          <a:prstGeom prst="rect">
            <a:avLst/>
          </a:prstGeom>
          <a:noFill/>
        </p:spPr>
        <p:txBody>
          <a:bodyPr wrap="square">
            <a:spAutoFit/>
          </a:bodyPr>
          <a:lstStyle/>
          <a:p>
            <a:pPr>
              <a:spcAft>
                <a:spcPts val="500"/>
              </a:spcAft>
              <a:defRPr/>
            </a:pPr>
            <a:r>
              <a:rPr kumimoji="1" lang="ja-JP" altLang="en-US" sz="1050">
                <a:latin typeface="Meiryo UI"/>
                <a:ea typeface="Meiryo UI"/>
              </a:rPr>
              <a:t>組織形態がコンソーシアムの場合のみ、本ページも記載ください。</a:t>
            </a:r>
            <a:endParaRPr kumimoji="1" lang="en-US" altLang="ja-JP" sz="1050">
              <a:latin typeface="Meiryo UI"/>
              <a:ea typeface="Meiryo UI"/>
            </a:endParaRPr>
          </a:p>
        </p:txBody>
      </p:sp>
      <p:graphicFrame>
        <p:nvGraphicFramePr>
          <p:cNvPr id="2" name="表 1">
            <a:extLst>
              <a:ext uri="{FF2B5EF4-FFF2-40B4-BE49-F238E27FC236}">
                <a16:creationId xmlns:a16="http://schemas.microsoft.com/office/drawing/2014/main" id="{0F3664A4-B59A-7A9C-F6AF-209318C9AC47}"/>
              </a:ext>
            </a:extLst>
          </p:cNvPr>
          <p:cNvGraphicFramePr>
            <a:graphicFrameLocks noGrp="1"/>
          </p:cNvGraphicFramePr>
          <p:nvPr/>
        </p:nvGraphicFramePr>
        <p:xfrm>
          <a:off x="259619" y="1263835"/>
          <a:ext cx="8945284" cy="1874520"/>
        </p:xfrm>
        <a:graphic>
          <a:graphicData uri="http://schemas.openxmlformats.org/drawingml/2006/table">
            <a:tbl>
              <a:tblPr firstRow="1" bandRow="1">
                <a:tableStyleId>{5C22544A-7EE6-4342-B048-85BDC9FD1C3A}</a:tableStyleId>
              </a:tblPr>
              <a:tblGrid>
                <a:gridCol w="1603189">
                  <a:extLst>
                    <a:ext uri="{9D8B030D-6E8A-4147-A177-3AD203B41FA5}">
                      <a16:colId xmlns:a16="http://schemas.microsoft.com/office/drawing/2014/main" val="476878795"/>
                    </a:ext>
                  </a:extLst>
                </a:gridCol>
                <a:gridCol w="2869453">
                  <a:extLst>
                    <a:ext uri="{9D8B030D-6E8A-4147-A177-3AD203B41FA5}">
                      <a16:colId xmlns:a16="http://schemas.microsoft.com/office/drawing/2014/main" val="2744073762"/>
                    </a:ext>
                  </a:extLst>
                </a:gridCol>
                <a:gridCol w="1442571">
                  <a:extLst>
                    <a:ext uri="{9D8B030D-6E8A-4147-A177-3AD203B41FA5}">
                      <a16:colId xmlns:a16="http://schemas.microsoft.com/office/drawing/2014/main" val="3533237139"/>
                    </a:ext>
                  </a:extLst>
                </a:gridCol>
                <a:gridCol w="3030071">
                  <a:extLst>
                    <a:ext uri="{9D8B030D-6E8A-4147-A177-3AD203B41FA5}">
                      <a16:colId xmlns:a16="http://schemas.microsoft.com/office/drawing/2014/main" val="2263917894"/>
                    </a:ext>
                  </a:extLst>
                </a:gridCol>
              </a:tblGrid>
              <a:tr h="0">
                <a:tc gridSpan="4">
                  <a:txBody>
                    <a:bodyPr/>
                    <a:lstStyle/>
                    <a:p>
                      <a:r>
                        <a:rPr kumimoji="1" lang="ja-JP" altLang="en-US" sz="1400">
                          <a:latin typeface="Meiryo UI" panose="020B0604030504040204" pitchFamily="50" charset="-128"/>
                          <a:ea typeface="Meiryo UI" panose="020B0604030504040204" pitchFamily="50" charset="-128"/>
                        </a:rPr>
                        <a:t>コンソーシアム構成員一覧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6172755"/>
                  </a:ext>
                </a:extLst>
              </a:tr>
              <a:tr h="370840">
                <a:tc>
                  <a:txBody>
                    <a:bodyPr/>
                    <a:lstStyle/>
                    <a:p>
                      <a:r>
                        <a:rPr kumimoji="1" lang="ja-JP" altLang="en-US" sz="1200">
                          <a:latin typeface="Meiryo UI" panose="020B0604030504040204" pitchFamily="50" charset="-128"/>
                          <a:ea typeface="Meiryo UI" panose="020B0604030504040204" pitchFamily="50" charset="-128"/>
                        </a:rPr>
                        <a:t>名称</a:t>
                      </a:r>
                    </a:p>
                  </a:txBody>
                  <a:tcPr>
                    <a:lnL w="12700" cap="flat" cmpd="sng" algn="ctr">
                      <a:solidFill>
                        <a:schemeClr val="tx1"/>
                      </a:solidFill>
                      <a:prstDash val="solid"/>
                      <a:round/>
                      <a:headEnd type="none" w="med" len="med"/>
                      <a:tailEnd type="none" w="med" len="med"/>
                    </a:lnL>
                  </a:tcPr>
                </a:tc>
                <a:tc gridSpan="3">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株式会社</a:t>
                      </a:r>
                    </a:p>
                  </a:txBody>
                  <a:tcPr>
                    <a:lnR w="12700" cap="flat" cmpd="sng" algn="ctr">
                      <a:solidFill>
                        <a:schemeClr val="tx1"/>
                      </a:solidFill>
                      <a:prstDash val="solid"/>
                      <a:round/>
                      <a:headEnd type="none" w="med" len="med"/>
                      <a:tailEnd type="none" w="med" len="med"/>
                    </a:lnR>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9086163"/>
                  </a:ext>
                </a:extLst>
              </a:tr>
              <a:tr h="370840">
                <a:tc>
                  <a:txBody>
                    <a:bodyPr/>
                    <a:lstStyle/>
                    <a:p>
                      <a:r>
                        <a:rPr kumimoji="1" lang="ja-JP" altLang="en-US" sz="1200">
                          <a:latin typeface="Meiryo UI" panose="020B0604030504040204" pitchFamily="50" charset="-128"/>
                          <a:ea typeface="Meiryo UI" panose="020B0604030504040204" pitchFamily="50" charset="-128"/>
                        </a:rPr>
                        <a:t>所在地</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bg1">
                              <a:lumMod val="50000"/>
                            </a:schemeClr>
                          </a:solidFill>
                          <a:latin typeface="Meiryo UI" panose="020B0604030504040204" pitchFamily="50" charset="-128"/>
                          <a:ea typeface="Meiryo UI" panose="020B0604030504040204" pitchFamily="50" charset="-128"/>
                        </a:rPr>
                        <a:t>○○県○○市・・・・</a:t>
                      </a:r>
                    </a:p>
                    <a:p>
                      <a:endParaRPr kumimoji="1" lang="ja-JP" altLang="en-US" sz="1200">
                        <a:latin typeface="Meiryo UI" panose="020B0604030504040204" pitchFamily="50" charset="-128"/>
                        <a:ea typeface="Meiryo UI" panose="020B0604030504040204" pitchFamily="50" charset="-128"/>
                      </a:endParaRPr>
                    </a:p>
                  </a:txBody>
                  <a:tcPr/>
                </a:tc>
                <a:tc>
                  <a:txBody>
                    <a:bodyPr/>
                    <a:lstStyle/>
                    <a:p>
                      <a:r>
                        <a:rPr kumimoji="1" lang="ja-JP" altLang="en-US" sz="1200">
                          <a:latin typeface="Meiryo UI" panose="020B0604030504040204" pitchFamily="50" charset="-128"/>
                          <a:ea typeface="Meiryo UI" panose="020B0604030504040204" pitchFamily="50" charset="-128"/>
                        </a:rPr>
                        <a:t>担当業務の</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範囲・内容</a:t>
                      </a:r>
                      <a:endParaRPr kumimoji="1" lang="en-US" altLang="ja-JP" sz="120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p>
                      <a:endParaRPr kumimoji="1" lang="ja-JP" altLang="en-US" sz="120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08634745"/>
                  </a:ext>
                </a:extLst>
              </a:tr>
              <a:tr h="370840">
                <a:tc>
                  <a:txBody>
                    <a:bodyPr/>
                    <a:lstStyle/>
                    <a:p>
                      <a:r>
                        <a:rPr kumimoji="1" lang="ja-JP" altLang="en-US" sz="1200">
                          <a:latin typeface="Meiryo UI" panose="020B0604030504040204" pitchFamily="50" charset="-128"/>
                          <a:ea typeface="Meiryo UI" panose="020B0604030504040204" pitchFamily="50" charset="-128"/>
                        </a:rPr>
                        <a:t>担当者所属</a:t>
                      </a:r>
                    </a:p>
                  </a:txBody>
                  <a:tcPr>
                    <a:lnL w="12700" cap="flat" cmpd="sng" algn="ctr">
                      <a:solidFill>
                        <a:schemeClr val="tx1"/>
                      </a:solidFill>
                      <a:prstDash val="solid"/>
                      <a:round/>
                      <a:headEnd type="none" w="med" len="med"/>
                      <a:tailEnd type="none" w="med" len="med"/>
                    </a:lnL>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○○部○○課</a:t>
                      </a:r>
                    </a:p>
                  </a:txBody>
                  <a:tcPr/>
                </a:tc>
                <a:tc>
                  <a:txBody>
                    <a:bodyPr/>
                    <a:lstStyle/>
                    <a:p>
                      <a:r>
                        <a:rPr kumimoji="1" lang="ja-JP" altLang="en-US" sz="1200">
                          <a:latin typeface="Meiryo UI" panose="020B0604030504040204" pitchFamily="50" charset="-128"/>
                          <a:ea typeface="Meiryo UI" panose="020B0604030504040204" pitchFamily="50" charset="-128"/>
                        </a:rPr>
                        <a:t>担当者氏名</a:t>
                      </a:r>
                      <a:endParaRPr kumimoji="1" lang="en-US" altLang="ja-JP" sz="1200">
                        <a:latin typeface="Meiryo UI" panose="020B0604030504040204" pitchFamily="50" charset="-128"/>
                        <a:ea typeface="Meiryo UI" panose="020B0604030504040204" pitchFamily="50" charset="-128"/>
                      </a:endParaRPr>
                    </a:p>
                  </a:txBody>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89231096"/>
                  </a:ext>
                </a:extLst>
              </a:tr>
              <a:tr h="370840">
                <a:tc>
                  <a:txBody>
                    <a:bodyPr/>
                    <a:lstStyle/>
                    <a:p>
                      <a:r>
                        <a:rPr kumimoji="1" lang="ja-JP" altLang="en-US" sz="1200">
                          <a:latin typeface="Meiryo UI" panose="020B0604030504040204" pitchFamily="50" charset="-128"/>
                          <a:ea typeface="Meiryo UI" panose="020B0604030504040204" pitchFamily="50" charset="-128"/>
                        </a:rPr>
                        <a:t>電話番号</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B w="12700" cap="flat" cmpd="sng" algn="ctr">
                      <a:solidFill>
                        <a:schemeClr val="tx1"/>
                      </a:solidFill>
                      <a:prstDash val="solid"/>
                      <a:round/>
                      <a:headEnd type="none" w="med" len="med"/>
                      <a:tailEnd type="none" w="med" len="med"/>
                    </a:lnB>
                  </a:tcPr>
                </a:tc>
                <a:tc>
                  <a:txBody>
                    <a:bodyPr/>
                    <a:lstStyle/>
                    <a:p>
                      <a:r>
                        <a:rPr kumimoji="1" lang="ja-JP" altLang="en-US" sz="1200">
                          <a:latin typeface="Meiryo UI" panose="020B0604030504040204" pitchFamily="50" charset="-128"/>
                          <a:ea typeface="Meiryo UI" panose="020B0604030504040204" pitchFamily="50" charset="-128"/>
                        </a:rPr>
                        <a:t>メールアドレス</a:t>
                      </a:r>
                      <a:endParaRPr kumimoji="1" lang="en-US" altLang="ja-JP" sz="120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1110597"/>
                  </a:ext>
                </a:extLst>
              </a:tr>
            </a:tbl>
          </a:graphicData>
        </a:graphic>
      </p:graphicFrame>
      <p:sp>
        <p:nvSpPr>
          <p:cNvPr id="3" name="テキスト ボックス 2">
            <a:extLst>
              <a:ext uri="{FF2B5EF4-FFF2-40B4-BE49-F238E27FC236}">
                <a16:creationId xmlns:a16="http://schemas.microsoft.com/office/drawing/2014/main" id="{2876054D-9675-1783-B240-193D7F4370E8}"/>
              </a:ext>
            </a:extLst>
          </p:cNvPr>
          <p:cNvSpPr txBox="1"/>
          <p:nvPr/>
        </p:nvSpPr>
        <p:spPr>
          <a:xfrm>
            <a:off x="75414" y="61645"/>
            <a:ext cx="8940779" cy="253916"/>
          </a:xfrm>
          <a:prstGeom prst="rect">
            <a:avLst/>
          </a:prstGeom>
          <a:noFill/>
        </p:spPr>
        <p:txBody>
          <a:bodyPr wrap="square">
            <a:spAutoFit/>
          </a:bodyPr>
          <a:lstStyle/>
          <a:p>
            <a:pPr>
              <a:spcAft>
                <a:spcPts val="500"/>
              </a:spcAft>
              <a:defRPr/>
            </a:pPr>
            <a:r>
              <a:rPr kumimoji="1" lang="ja-JP" altLang="en-US" sz="1050">
                <a:latin typeface="Meiryo UI"/>
                <a:ea typeface="Meiryo UI"/>
              </a:rPr>
              <a:t>様式第</a:t>
            </a:r>
            <a:r>
              <a:rPr kumimoji="1" lang="en-US" altLang="ja-JP" sz="1050">
                <a:latin typeface="Meiryo UI"/>
                <a:ea typeface="Meiryo UI"/>
              </a:rPr>
              <a:t>2</a:t>
            </a:r>
            <a:r>
              <a:rPr kumimoji="1" lang="ja-JP" altLang="en-US" sz="1050">
                <a:latin typeface="Meiryo UI"/>
                <a:ea typeface="Meiryo UI"/>
              </a:rPr>
              <a:t>号（第</a:t>
            </a:r>
            <a:r>
              <a:rPr kumimoji="1" lang="en-US" altLang="ja-JP" sz="1050">
                <a:latin typeface="Meiryo UI"/>
                <a:ea typeface="Meiryo UI"/>
              </a:rPr>
              <a:t>7</a:t>
            </a:r>
            <a:r>
              <a:rPr kumimoji="1" lang="ja-JP" altLang="en-US" sz="1050">
                <a:latin typeface="Meiryo UI"/>
                <a:ea typeface="Meiryo UI"/>
              </a:rPr>
              <a:t>条・第</a:t>
            </a:r>
            <a:r>
              <a:rPr kumimoji="1" lang="en-US" altLang="ja-JP" sz="1050">
                <a:latin typeface="Meiryo UI"/>
                <a:ea typeface="Meiryo UI"/>
              </a:rPr>
              <a:t>11</a:t>
            </a:r>
            <a:r>
              <a:rPr kumimoji="1" lang="ja-JP" altLang="en-US" sz="1050">
                <a:latin typeface="Meiryo UI"/>
                <a:ea typeface="Meiryo UI"/>
              </a:rPr>
              <a:t>条関係）</a:t>
            </a:r>
            <a:endParaRPr kumimoji="1" lang="en-US" altLang="ja-JP" sz="1050">
              <a:latin typeface="Meiryo UI"/>
              <a:ea typeface="Meiryo UI"/>
            </a:endParaRPr>
          </a:p>
        </p:txBody>
      </p:sp>
      <p:graphicFrame>
        <p:nvGraphicFramePr>
          <p:cNvPr id="6" name="表 5">
            <a:extLst>
              <a:ext uri="{FF2B5EF4-FFF2-40B4-BE49-F238E27FC236}">
                <a16:creationId xmlns:a16="http://schemas.microsoft.com/office/drawing/2014/main" id="{AC53627F-5D82-703B-B5F9-84024A1320CE}"/>
              </a:ext>
            </a:extLst>
          </p:cNvPr>
          <p:cNvGraphicFramePr>
            <a:graphicFrameLocks noGrp="1"/>
          </p:cNvGraphicFramePr>
          <p:nvPr/>
        </p:nvGraphicFramePr>
        <p:xfrm>
          <a:off x="259619" y="3138355"/>
          <a:ext cx="8945284" cy="1569720"/>
        </p:xfrm>
        <a:graphic>
          <a:graphicData uri="http://schemas.openxmlformats.org/drawingml/2006/table">
            <a:tbl>
              <a:tblPr bandRow="1">
                <a:tableStyleId>{5C22544A-7EE6-4342-B048-85BDC9FD1C3A}</a:tableStyleId>
              </a:tblPr>
              <a:tblGrid>
                <a:gridCol w="1603189">
                  <a:extLst>
                    <a:ext uri="{9D8B030D-6E8A-4147-A177-3AD203B41FA5}">
                      <a16:colId xmlns:a16="http://schemas.microsoft.com/office/drawing/2014/main" val="476878795"/>
                    </a:ext>
                  </a:extLst>
                </a:gridCol>
                <a:gridCol w="2869453">
                  <a:extLst>
                    <a:ext uri="{9D8B030D-6E8A-4147-A177-3AD203B41FA5}">
                      <a16:colId xmlns:a16="http://schemas.microsoft.com/office/drawing/2014/main" val="2744073762"/>
                    </a:ext>
                  </a:extLst>
                </a:gridCol>
                <a:gridCol w="1442571">
                  <a:extLst>
                    <a:ext uri="{9D8B030D-6E8A-4147-A177-3AD203B41FA5}">
                      <a16:colId xmlns:a16="http://schemas.microsoft.com/office/drawing/2014/main" val="3533237139"/>
                    </a:ext>
                  </a:extLst>
                </a:gridCol>
                <a:gridCol w="3030071">
                  <a:extLst>
                    <a:ext uri="{9D8B030D-6E8A-4147-A177-3AD203B41FA5}">
                      <a16:colId xmlns:a16="http://schemas.microsoft.com/office/drawing/2014/main" val="2263917894"/>
                    </a:ext>
                  </a:extLst>
                </a:gridCol>
              </a:tblGrid>
              <a:tr h="370840">
                <a:tc>
                  <a:txBody>
                    <a:bodyPr/>
                    <a:lstStyle/>
                    <a:p>
                      <a:r>
                        <a:rPr kumimoji="1" lang="ja-JP" altLang="en-US" sz="1200">
                          <a:latin typeface="Meiryo UI" panose="020B0604030504040204" pitchFamily="50" charset="-128"/>
                          <a:ea typeface="Meiryo UI" panose="020B0604030504040204" pitchFamily="50" charset="-128"/>
                        </a:rPr>
                        <a:t>名称</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gridSpan="3">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株式会社</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9086163"/>
                  </a:ext>
                </a:extLst>
              </a:tr>
              <a:tr h="370840">
                <a:tc>
                  <a:txBody>
                    <a:bodyPr/>
                    <a:lstStyle/>
                    <a:p>
                      <a:r>
                        <a:rPr kumimoji="1" lang="ja-JP" altLang="en-US" sz="1200">
                          <a:latin typeface="Meiryo UI" panose="020B0604030504040204" pitchFamily="50" charset="-128"/>
                          <a:ea typeface="Meiryo UI" panose="020B0604030504040204" pitchFamily="50" charset="-128"/>
                        </a:rPr>
                        <a:t>所在地</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bg1">
                              <a:lumMod val="50000"/>
                            </a:schemeClr>
                          </a:solidFill>
                          <a:latin typeface="Meiryo UI" panose="020B0604030504040204" pitchFamily="50" charset="-128"/>
                          <a:ea typeface="Meiryo UI" panose="020B0604030504040204" pitchFamily="50" charset="-128"/>
                        </a:rPr>
                        <a:t>○○県○○市・・・・</a:t>
                      </a:r>
                    </a:p>
                    <a:p>
                      <a:endParaRPr kumimoji="1" lang="ja-JP" altLang="en-US" sz="1200">
                        <a:latin typeface="Meiryo UI" panose="020B0604030504040204" pitchFamily="50" charset="-128"/>
                        <a:ea typeface="Meiryo UI" panose="020B0604030504040204" pitchFamily="50" charset="-128"/>
                      </a:endParaRPr>
                    </a:p>
                  </a:txBody>
                  <a:tcPr/>
                </a:tc>
                <a:tc>
                  <a:txBody>
                    <a:bodyPr/>
                    <a:lstStyle/>
                    <a:p>
                      <a:r>
                        <a:rPr kumimoji="1" lang="ja-JP" altLang="en-US" sz="1200">
                          <a:latin typeface="Meiryo UI" panose="020B0604030504040204" pitchFamily="50" charset="-128"/>
                          <a:ea typeface="Meiryo UI" panose="020B0604030504040204" pitchFamily="50" charset="-128"/>
                        </a:rPr>
                        <a:t>担当業務の</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範囲・内容</a:t>
                      </a:r>
                      <a:endParaRPr kumimoji="1" lang="en-US" altLang="ja-JP" sz="120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p>
                      <a:endParaRPr kumimoji="1" lang="ja-JP" altLang="en-US" sz="120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08634745"/>
                  </a:ext>
                </a:extLst>
              </a:tr>
              <a:tr h="370840">
                <a:tc>
                  <a:txBody>
                    <a:bodyPr/>
                    <a:lstStyle/>
                    <a:p>
                      <a:r>
                        <a:rPr kumimoji="1" lang="ja-JP" altLang="en-US" sz="1200">
                          <a:latin typeface="Meiryo UI" panose="020B0604030504040204" pitchFamily="50" charset="-128"/>
                          <a:ea typeface="Meiryo UI" panose="020B0604030504040204" pitchFamily="50" charset="-128"/>
                        </a:rPr>
                        <a:t>担当者所属</a:t>
                      </a:r>
                    </a:p>
                  </a:txBody>
                  <a:tcPr>
                    <a:lnL w="12700" cap="flat" cmpd="sng" algn="ctr">
                      <a:solidFill>
                        <a:schemeClr val="tx1"/>
                      </a:solidFill>
                      <a:prstDash val="solid"/>
                      <a:round/>
                      <a:headEnd type="none" w="med" len="med"/>
                      <a:tailEnd type="none" w="med" len="med"/>
                    </a:lnL>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○○部○○課</a:t>
                      </a:r>
                    </a:p>
                  </a:txBody>
                  <a:tcPr/>
                </a:tc>
                <a:tc>
                  <a:txBody>
                    <a:bodyPr/>
                    <a:lstStyle/>
                    <a:p>
                      <a:r>
                        <a:rPr kumimoji="1" lang="ja-JP" altLang="en-US" sz="1200">
                          <a:latin typeface="Meiryo UI" panose="020B0604030504040204" pitchFamily="50" charset="-128"/>
                          <a:ea typeface="Meiryo UI" panose="020B0604030504040204" pitchFamily="50" charset="-128"/>
                        </a:rPr>
                        <a:t>担当者氏名</a:t>
                      </a:r>
                      <a:endParaRPr kumimoji="1" lang="en-US" altLang="ja-JP" sz="1200">
                        <a:latin typeface="Meiryo UI" panose="020B0604030504040204" pitchFamily="50" charset="-128"/>
                        <a:ea typeface="Meiryo UI" panose="020B0604030504040204" pitchFamily="50" charset="-128"/>
                      </a:endParaRPr>
                    </a:p>
                  </a:txBody>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89231096"/>
                  </a:ext>
                </a:extLst>
              </a:tr>
              <a:tr h="370840">
                <a:tc>
                  <a:txBody>
                    <a:bodyPr/>
                    <a:lstStyle/>
                    <a:p>
                      <a:r>
                        <a:rPr kumimoji="1" lang="ja-JP" altLang="en-US" sz="1200">
                          <a:latin typeface="Meiryo UI" panose="020B0604030504040204" pitchFamily="50" charset="-128"/>
                          <a:ea typeface="Meiryo UI" panose="020B0604030504040204" pitchFamily="50" charset="-128"/>
                        </a:rPr>
                        <a:t>電話番号</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B w="12700" cap="flat" cmpd="sng" algn="ctr">
                      <a:solidFill>
                        <a:schemeClr val="tx1"/>
                      </a:solidFill>
                      <a:prstDash val="solid"/>
                      <a:round/>
                      <a:headEnd type="none" w="med" len="med"/>
                      <a:tailEnd type="none" w="med" len="med"/>
                    </a:lnB>
                  </a:tcPr>
                </a:tc>
                <a:tc>
                  <a:txBody>
                    <a:bodyPr/>
                    <a:lstStyle/>
                    <a:p>
                      <a:r>
                        <a:rPr kumimoji="1" lang="ja-JP" altLang="en-US" sz="1200">
                          <a:latin typeface="Meiryo UI" panose="020B0604030504040204" pitchFamily="50" charset="-128"/>
                          <a:ea typeface="Meiryo UI" panose="020B0604030504040204" pitchFamily="50" charset="-128"/>
                        </a:rPr>
                        <a:t>メールアドレス</a:t>
                      </a:r>
                      <a:endParaRPr kumimoji="1" lang="en-US" altLang="ja-JP" sz="120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1110597"/>
                  </a:ext>
                </a:extLst>
              </a:tr>
            </a:tbl>
          </a:graphicData>
        </a:graphic>
      </p:graphicFrame>
      <p:graphicFrame>
        <p:nvGraphicFramePr>
          <p:cNvPr id="7" name="表 6">
            <a:extLst>
              <a:ext uri="{FF2B5EF4-FFF2-40B4-BE49-F238E27FC236}">
                <a16:creationId xmlns:a16="http://schemas.microsoft.com/office/drawing/2014/main" id="{85AEBF63-D124-F3C4-AE8B-7601E0CA272B}"/>
              </a:ext>
            </a:extLst>
          </p:cNvPr>
          <p:cNvGraphicFramePr>
            <a:graphicFrameLocks noGrp="1"/>
          </p:cNvGraphicFramePr>
          <p:nvPr/>
        </p:nvGraphicFramePr>
        <p:xfrm>
          <a:off x="259619" y="4708075"/>
          <a:ext cx="8945284" cy="1569720"/>
        </p:xfrm>
        <a:graphic>
          <a:graphicData uri="http://schemas.openxmlformats.org/drawingml/2006/table">
            <a:tbl>
              <a:tblPr bandRow="1">
                <a:tableStyleId>{5C22544A-7EE6-4342-B048-85BDC9FD1C3A}</a:tableStyleId>
              </a:tblPr>
              <a:tblGrid>
                <a:gridCol w="1603189">
                  <a:extLst>
                    <a:ext uri="{9D8B030D-6E8A-4147-A177-3AD203B41FA5}">
                      <a16:colId xmlns:a16="http://schemas.microsoft.com/office/drawing/2014/main" val="476878795"/>
                    </a:ext>
                  </a:extLst>
                </a:gridCol>
                <a:gridCol w="2869453">
                  <a:extLst>
                    <a:ext uri="{9D8B030D-6E8A-4147-A177-3AD203B41FA5}">
                      <a16:colId xmlns:a16="http://schemas.microsoft.com/office/drawing/2014/main" val="2744073762"/>
                    </a:ext>
                  </a:extLst>
                </a:gridCol>
                <a:gridCol w="1442571">
                  <a:extLst>
                    <a:ext uri="{9D8B030D-6E8A-4147-A177-3AD203B41FA5}">
                      <a16:colId xmlns:a16="http://schemas.microsoft.com/office/drawing/2014/main" val="3533237139"/>
                    </a:ext>
                  </a:extLst>
                </a:gridCol>
                <a:gridCol w="3030071">
                  <a:extLst>
                    <a:ext uri="{9D8B030D-6E8A-4147-A177-3AD203B41FA5}">
                      <a16:colId xmlns:a16="http://schemas.microsoft.com/office/drawing/2014/main" val="2263917894"/>
                    </a:ext>
                  </a:extLst>
                </a:gridCol>
              </a:tblGrid>
              <a:tr h="370840">
                <a:tc>
                  <a:txBody>
                    <a:bodyPr/>
                    <a:lstStyle/>
                    <a:p>
                      <a:r>
                        <a:rPr kumimoji="1" lang="ja-JP" altLang="en-US" sz="1200">
                          <a:latin typeface="Meiryo UI" panose="020B0604030504040204" pitchFamily="50" charset="-128"/>
                          <a:ea typeface="Meiryo UI" panose="020B0604030504040204" pitchFamily="50" charset="-128"/>
                        </a:rPr>
                        <a:t>名称</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gridSpan="3">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株式会社</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tc hMerge="1">
                  <a:txBody>
                    <a:bodyPr/>
                    <a:lstStyle/>
                    <a:p>
                      <a:endParaRPr kumimoji="1" lang="ja-JP" altLang="en-US" sz="12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9086163"/>
                  </a:ext>
                </a:extLst>
              </a:tr>
              <a:tr h="370840">
                <a:tc>
                  <a:txBody>
                    <a:bodyPr/>
                    <a:lstStyle/>
                    <a:p>
                      <a:r>
                        <a:rPr kumimoji="1" lang="ja-JP" altLang="en-US" sz="1200">
                          <a:latin typeface="Meiryo UI" panose="020B0604030504040204" pitchFamily="50" charset="-128"/>
                          <a:ea typeface="Meiryo UI" panose="020B0604030504040204" pitchFamily="50" charset="-128"/>
                        </a:rPr>
                        <a:t>所在地</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bg1">
                              <a:lumMod val="50000"/>
                            </a:schemeClr>
                          </a:solidFill>
                          <a:latin typeface="Meiryo UI" panose="020B0604030504040204" pitchFamily="50" charset="-128"/>
                          <a:ea typeface="Meiryo UI" panose="020B0604030504040204" pitchFamily="50" charset="-128"/>
                        </a:rPr>
                        <a:t>○○県○○市・・・・</a:t>
                      </a:r>
                    </a:p>
                    <a:p>
                      <a:endParaRPr kumimoji="1" lang="ja-JP" altLang="en-US" sz="1200">
                        <a:latin typeface="Meiryo UI" panose="020B0604030504040204" pitchFamily="50" charset="-128"/>
                        <a:ea typeface="Meiryo UI" panose="020B0604030504040204" pitchFamily="50" charset="-128"/>
                      </a:endParaRPr>
                    </a:p>
                  </a:txBody>
                  <a:tcPr/>
                </a:tc>
                <a:tc>
                  <a:txBody>
                    <a:bodyPr/>
                    <a:lstStyle/>
                    <a:p>
                      <a:r>
                        <a:rPr kumimoji="1" lang="ja-JP" altLang="en-US" sz="1200">
                          <a:latin typeface="Meiryo UI" panose="020B0604030504040204" pitchFamily="50" charset="-128"/>
                          <a:ea typeface="Meiryo UI" panose="020B0604030504040204" pitchFamily="50" charset="-128"/>
                        </a:rPr>
                        <a:t>担当業務の</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範囲・内容</a:t>
                      </a:r>
                      <a:endParaRPr kumimoji="1" lang="en-US" altLang="ja-JP" sz="120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p>
                      <a:endParaRPr kumimoji="1" lang="ja-JP" altLang="en-US" sz="120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08634745"/>
                  </a:ext>
                </a:extLst>
              </a:tr>
              <a:tr h="370840">
                <a:tc>
                  <a:txBody>
                    <a:bodyPr/>
                    <a:lstStyle/>
                    <a:p>
                      <a:r>
                        <a:rPr kumimoji="1" lang="ja-JP" altLang="en-US" sz="1200">
                          <a:latin typeface="Meiryo UI" panose="020B0604030504040204" pitchFamily="50" charset="-128"/>
                          <a:ea typeface="Meiryo UI" panose="020B0604030504040204" pitchFamily="50" charset="-128"/>
                        </a:rPr>
                        <a:t>担当者所属</a:t>
                      </a:r>
                    </a:p>
                  </a:txBody>
                  <a:tcPr>
                    <a:lnL w="12700" cap="flat" cmpd="sng" algn="ctr">
                      <a:solidFill>
                        <a:schemeClr val="tx1"/>
                      </a:solidFill>
                      <a:prstDash val="solid"/>
                      <a:round/>
                      <a:headEnd type="none" w="med" len="med"/>
                      <a:tailEnd type="none" w="med" len="med"/>
                    </a:lnL>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○○部○○課</a:t>
                      </a:r>
                    </a:p>
                  </a:txBody>
                  <a:tcPr/>
                </a:tc>
                <a:tc>
                  <a:txBody>
                    <a:bodyPr/>
                    <a:lstStyle/>
                    <a:p>
                      <a:r>
                        <a:rPr kumimoji="1" lang="ja-JP" altLang="en-US" sz="1200">
                          <a:latin typeface="Meiryo UI" panose="020B0604030504040204" pitchFamily="50" charset="-128"/>
                          <a:ea typeface="Meiryo UI" panose="020B0604030504040204" pitchFamily="50" charset="-128"/>
                        </a:rPr>
                        <a:t>担当者氏名</a:t>
                      </a:r>
                      <a:endParaRPr kumimoji="1" lang="en-US" altLang="ja-JP" sz="1200">
                        <a:latin typeface="Meiryo UI" panose="020B0604030504040204" pitchFamily="50" charset="-128"/>
                        <a:ea typeface="Meiryo UI" panose="020B0604030504040204" pitchFamily="50" charset="-128"/>
                      </a:endParaRPr>
                    </a:p>
                  </a:txBody>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889231096"/>
                  </a:ext>
                </a:extLst>
              </a:tr>
              <a:tr h="370840">
                <a:tc>
                  <a:txBody>
                    <a:bodyPr/>
                    <a:lstStyle/>
                    <a:p>
                      <a:r>
                        <a:rPr kumimoji="1" lang="ja-JP" altLang="en-US" sz="1200">
                          <a:latin typeface="Meiryo UI" panose="020B0604030504040204" pitchFamily="50" charset="-128"/>
                          <a:ea typeface="Meiryo UI" panose="020B0604030504040204" pitchFamily="50" charset="-128"/>
                        </a:rPr>
                        <a:t>電話番号</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B w="12700" cap="flat" cmpd="sng" algn="ctr">
                      <a:solidFill>
                        <a:schemeClr val="tx1"/>
                      </a:solidFill>
                      <a:prstDash val="solid"/>
                      <a:round/>
                      <a:headEnd type="none" w="med" len="med"/>
                      <a:tailEnd type="none" w="med" len="med"/>
                    </a:lnB>
                  </a:tcPr>
                </a:tc>
                <a:tc>
                  <a:txBody>
                    <a:bodyPr/>
                    <a:lstStyle/>
                    <a:p>
                      <a:r>
                        <a:rPr kumimoji="1" lang="ja-JP" altLang="en-US" sz="1200">
                          <a:latin typeface="Meiryo UI" panose="020B0604030504040204" pitchFamily="50" charset="-128"/>
                          <a:ea typeface="Meiryo UI" panose="020B0604030504040204" pitchFamily="50" charset="-128"/>
                        </a:rPr>
                        <a:t>メールアドレス</a:t>
                      </a:r>
                      <a:endParaRPr kumimoji="1" lang="en-US" altLang="ja-JP" sz="120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tcPr>
                </a:tc>
                <a:tc>
                  <a:txBody>
                    <a:bodyPr/>
                    <a:lstStyle/>
                    <a:p>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r>
                        <a:rPr kumimoji="1" lang="en-US" altLang="ja-JP" sz="1200">
                          <a:solidFill>
                            <a:schemeClr val="bg1">
                              <a:lumMod val="50000"/>
                            </a:schemeClr>
                          </a:solidFill>
                          <a:latin typeface="Meiryo UI" panose="020B0604030504040204" pitchFamily="50" charset="-128"/>
                          <a:ea typeface="Meiryo UI" panose="020B0604030504040204" pitchFamily="50" charset="-128"/>
                        </a:rPr>
                        <a:t>@</a:t>
                      </a:r>
                      <a:r>
                        <a:rPr kumimoji="1" lang="ja-JP" altLang="en-US" sz="1200">
                          <a:solidFill>
                            <a:schemeClr val="bg1">
                              <a:lumMod val="50000"/>
                            </a:schemeClr>
                          </a:solidFill>
                          <a:latin typeface="Meiryo UI" panose="020B0604030504040204" pitchFamily="50" charset="-128"/>
                          <a:ea typeface="Meiryo UI" panose="020B0604030504040204" pitchFamily="50" charset="-128"/>
                        </a:rPr>
                        <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1110597"/>
                  </a:ext>
                </a:extLst>
              </a:tr>
            </a:tbl>
          </a:graphicData>
        </a:graphic>
      </p:graphicFrame>
    </p:spTree>
    <p:extLst>
      <p:ext uri="{BB962C8B-B14F-4D97-AF65-F5344CB8AC3E}">
        <p14:creationId xmlns:p14="http://schemas.microsoft.com/office/powerpoint/2010/main" val="144621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BD658978-7A52-56A0-7BD1-58C8434EA24A}"/>
              </a:ext>
            </a:extLst>
          </p:cNvPr>
          <p:cNvSpPr txBox="1"/>
          <p:nvPr/>
        </p:nvSpPr>
        <p:spPr>
          <a:xfrm>
            <a:off x="81838" y="931093"/>
            <a:ext cx="1018227" cy="292388"/>
          </a:xfrm>
          <a:prstGeom prst="rect">
            <a:avLst/>
          </a:prstGeom>
          <a:noFill/>
        </p:spPr>
        <p:txBody>
          <a:bodyPr wrap="none" rtlCol="0">
            <a:spAutoFit/>
          </a:bodyPr>
          <a:lstStyle/>
          <a:p>
            <a:r>
              <a:rPr kumimoji="1" lang="en-US" altLang="ja-JP" sz="1300" b="1" dirty="0">
                <a:solidFill>
                  <a:srgbClr val="0070C0"/>
                </a:solidFill>
                <a:latin typeface="Meiryo UI" panose="020B0604030504040204" pitchFamily="50" charset="-128"/>
                <a:ea typeface="Meiryo UI" panose="020B0604030504040204" pitchFamily="50" charset="-128"/>
              </a:rPr>
              <a:t>【</a:t>
            </a:r>
            <a:r>
              <a:rPr kumimoji="1" lang="ja-JP" altLang="en-US" sz="1300" b="1" dirty="0">
                <a:solidFill>
                  <a:srgbClr val="0070C0"/>
                </a:solidFill>
                <a:latin typeface="Meiryo UI" panose="020B0604030504040204" pitchFamily="50" charset="-128"/>
                <a:ea typeface="Meiryo UI" panose="020B0604030504040204" pitchFamily="50" charset="-128"/>
              </a:rPr>
              <a:t>事業概要</a:t>
            </a:r>
            <a:r>
              <a:rPr kumimoji="1" lang="en-US" altLang="ja-JP" sz="1300" b="1" dirty="0">
                <a:solidFill>
                  <a:srgbClr val="0070C0"/>
                </a:solidFill>
                <a:latin typeface="Meiryo UI" panose="020B0604030504040204" pitchFamily="50" charset="-128"/>
                <a:ea typeface="Meiryo UI" panose="020B0604030504040204" pitchFamily="50" charset="-128"/>
              </a:rPr>
              <a:t>】</a:t>
            </a:r>
            <a:endParaRPr kumimoji="1" lang="ja-JP" altLang="en-US" sz="1300" b="1" dirty="0">
              <a:solidFill>
                <a:srgbClr val="0070C0"/>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99BDA851-66F9-9A67-7754-27E1AC031712}"/>
              </a:ext>
            </a:extLst>
          </p:cNvPr>
          <p:cNvSpPr/>
          <p:nvPr/>
        </p:nvSpPr>
        <p:spPr>
          <a:xfrm>
            <a:off x="175633" y="1238143"/>
            <a:ext cx="9554734" cy="962919"/>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lstStyle/>
          <a:p>
            <a:pPr>
              <a:spcAft>
                <a:spcPts val="500"/>
              </a:spcAft>
              <a:defRPr/>
            </a:pPr>
            <a:endParaRPr lang="en-US" altLang="ja-JP" sz="1100">
              <a:solidFill>
                <a:schemeClr val="tx1"/>
              </a:solidFill>
              <a:latin typeface="Meiryo UI"/>
              <a:ea typeface="Meiryo UI"/>
            </a:endParaRPr>
          </a:p>
        </p:txBody>
      </p:sp>
      <p:sp>
        <p:nvSpPr>
          <p:cNvPr id="35" name="テキスト ボックス 34">
            <a:extLst>
              <a:ext uri="{FF2B5EF4-FFF2-40B4-BE49-F238E27FC236}">
                <a16:creationId xmlns:a16="http://schemas.microsoft.com/office/drawing/2014/main" id="{2CB69CEA-D7EB-F9D9-B518-E4623F18815D}"/>
              </a:ext>
            </a:extLst>
          </p:cNvPr>
          <p:cNvSpPr txBox="1"/>
          <p:nvPr/>
        </p:nvSpPr>
        <p:spPr>
          <a:xfrm>
            <a:off x="110043" y="3503552"/>
            <a:ext cx="1980044" cy="292388"/>
          </a:xfrm>
          <a:prstGeom prst="rect">
            <a:avLst/>
          </a:prstGeom>
          <a:noFill/>
        </p:spPr>
        <p:txBody>
          <a:bodyPr wrap="square" rtlCol="0">
            <a:spAutoFit/>
          </a:bodyPr>
          <a:lstStyle/>
          <a:p>
            <a:r>
              <a:rPr kumimoji="1" lang="en-US" altLang="ja-JP" sz="1300" b="1" dirty="0">
                <a:solidFill>
                  <a:srgbClr val="0070C0"/>
                </a:solidFill>
                <a:latin typeface="Meiryo UI" panose="020B0604030504040204" pitchFamily="50" charset="-128"/>
                <a:ea typeface="Meiryo UI" panose="020B0604030504040204" pitchFamily="50" charset="-128"/>
              </a:rPr>
              <a:t>【</a:t>
            </a:r>
            <a:r>
              <a:rPr kumimoji="1" lang="ja-JP" altLang="en-US" sz="1300" b="1" dirty="0">
                <a:solidFill>
                  <a:srgbClr val="0070C0"/>
                </a:solidFill>
                <a:latin typeface="Meiryo UI" panose="020B0604030504040204" pitchFamily="50" charset="-128"/>
                <a:ea typeface="Meiryo UI" panose="020B0604030504040204" pitchFamily="50" charset="-128"/>
              </a:rPr>
              <a:t>事業の内容・実施方法</a:t>
            </a:r>
            <a:r>
              <a:rPr kumimoji="1" lang="en-US" altLang="ja-JP" sz="1300" b="1" dirty="0">
                <a:solidFill>
                  <a:srgbClr val="0070C0"/>
                </a:solidFill>
                <a:latin typeface="Meiryo UI" panose="020B0604030504040204" pitchFamily="50" charset="-128"/>
                <a:ea typeface="Meiryo UI" panose="020B0604030504040204" pitchFamily="50" charset="-128"/>
              </a:rPr>
              <a:t>】</a:t>
            </a:r>
            <a:endParaRPr kumimoji="1" lang="ja-JP" altLang="en-US" sz="1300" b="1" dirty="0">
              <a:solidFill>
                <a:srgbClr val="0070C0"/>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E8F56CE1-26BF-9EED-AAEB-D6931FB2F559}"/>
              </a:ext>
            </a:extLst>
          </p:cNvPr>
          <p:cNvSpPr/>
          <p:nvPr/>
        </p:nvSpPr>
        <p:spPr bwMode="auto">
          <a:xfrm>
            <a:off x="-56410" y="501697"/>
            <a:ext cx="9906000" cy="427133"/>
          </a:xfrm>
          <a:prstGeom prst="rect">
            <a:avLst/>
          </a:prstGeom>
          <a:noFill/>
          <a:ln w="9525">
            <a:noFill/>
            <a:miter lim="800000"/>
            <a:headEnd/>
            <a:tailEnd/>
          </a:ln>
          <a:effectLst/>
        </p:spPr>
        <p:txBody>
          <a:bodyPr wrap="none" rtlCol="0" anchor="ctr"/>
          <a:lstStyle/>
          <a:p>
            <a:pPr lvl="0">
              <a:defRPr/>
            </a:pP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　タイトル（</a:t>
            </a:r>
            <a:r>
              <a:rPr kumimoji="1" lang="en-US" altLang="ja-JP" sz="2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における○○○の実証）</a:t>
            </a:r>
            <a:endParaRPr kumimoji="1" lang="en-US" altLang="ja-JP" sz="10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a:extLst>
              <a:ext uri="{FF2B5EF4-FFF2-40B4-BE49-F238E27FC236}">
                <a16:creationId xmlns:a16="http://schemas.microsoft.com/office/drawing/2014/main" id="{FE0EB6DF-C11B-0C7E-2069-00613D5C77EC}"/>
              </a:ext>
            </a:extLst>
          </p:cNvPr>
          <p:cNvCxnSpPr/>
          <p:nvPr/>
        </p:nvCxnSpPr>
        <p:spPr>
          <a:xfrm>
            <a:off x="172630" y="931093"/>
            <a:ext cx="9540002" cy="0"/>
          </a:xfrm>
          <a:prstGeom prst="line">
            <a:avLst/>
          </a:prstGeom>
          <a:ln w="6350">
            <a:solidFill>
              <a:srgbClr val="0070C0"/>
            </a:solidFill>
          </a:ln>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7B31153D-6D6A-BEC5-6EA4-38B90FB531B5}"/>
              </a:ext>
            </a:extLst>
          </p:cNvPr>
          <p:cNvSpPr/>
          <p:nvPr/>
        </p:nvSpPr>
        <p:spPr>
          <a:xfrm>
            <a:off x="190157" y="3827606"/>
            <a:ext cx="9554734" cy="2908474"/>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0000" lvl="0" indent="-90000" algn="just">
              <a:defRPr/>
            </a:pPr>
            <a:r>
              <a:rPr kumimoji="1" lang="ja-JP" altLang="en-US" sz="1100">
                <a:solidFill>
                  <a:prstClr val="black"/>
                </a:solidFill>
                <a:latin typeface="Meiryo UI" panose="020B0604030504040204" pitchFamily="50" charset="-128"/>
                <a:ea typeface="Meiryo UI" panose="020B0604030504040204" pitchFamily="50" charset="-128"/>
              </a:rPr>
              <a:t>　</a:t>
            </a:r>
          </a:p>
        </p:txBody>
      </p:sp>
      <p:sp>
        <p:nvSpPr>
          <p:cNvPr id="9" name="テキスト ボックス 8">
            <a:extLst>
              <a:ext uri="{FF2B5EF4-FFF2-40B4-BE49-F238E27FC236}">
                <a16:creationId xmlns:a16="http://schemas.microsoft.com/office/drawing/2014/main" id="{0DBC0D52-F329-8B55-D330-7CFDDDF63909}"/>
              </a:ext>
            </a:extLst>
          </p:cNvPr>
          <p:cNvSpPr txBox="1"/>
          <p:nvPr/>
        </p:nvSpPr>
        <p:spPr>
          <a:xfrm>
            <a:off x="81838" y="2239659"/>
            <a:ext cx="1980044" cy="292388"/>
          </a:xfrm>
          <a:prstGeom prst="rect">
            <a:avLst/>
          </a:prstGeom>
          <a:noFill/>
        </p:spPr>
        <p:txBody>
          <a:bodyPr wrap="square" rtlCol="0">
            <a:spAutoFit/>
          </a:bodyPr>
          <a:lstStyle/>
          <a:p>
            <a:r>
              <a:rPr kumimoji="1" lang="en-US" altLang="ja-JP" sz="1300" b="1" dirty="0">
                <a:solidFill>
                  <a:srgbClr val="0070C0"/>
                </a:solidFill>
                <a:latin typeface="Meiryo UI" panose="020B0604030504040204" pitchFamily="50" charset="-128"/>
                <a:ea typeface="Meiryo UI" panose="020B0604030504040204" pitchFamily="50" charset="-128"/>
              </a:rPr>
              <a:t>【</a:t>
            </a:r>
            <a:r>
              <a:rPr kumimoji="1" lang="ja-JP" altLang="en-US" sz="1300" b="1" dirty="0">
                <a:solidFill>
                  <a:srgbClr val="0070C0"/>
                </a:solidFill>
                <a:latin typeface="Meiryo UI" panose="020B0604030504040204" pitchFamily="50" charset="-128"/>
                <a:ea typeface="Meiryo UI" panose="020B0604030504040204" pitchFamily="50" charset="-128"/>
              </a:rPr>
              <a:t>地域課題・背景</a:t>
            </a:r>
            <a:r>
              <a:rPr kumimoji="1" lang="en-US" altLang="ja-JP" sz="1300" b="1" dirty="0">
                <a:solidFill>
                  <a:srgbClr val="0070C0"/>
                </a:solidFill>
                <a:latin typeface="Meiryo UI" panose="020B0604030504040204" pitchFamily="50" charset="-128"/>
                <a:ea typeface="Meiryo UI" panose="020B0604030504040204" pitchFamily="50" charset="-128"/>
              </a:rPr>
              <a:t>】</a:t>
            </a:r>
            <a:endParaRPr kumimoji="1" lang="ja-JP" altLang="en-US" sz="1300" b="1" dirty="0">
              <a:solidFill>
                <a:srgbClr val="0070C0"/>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EEC4AA66-3297-7D08-8673-336B9579B21A}"/>
              </a:ext>
            </a:extLst>
          </p:cNvPr>
          <p:cNvSpPr/>
          <p:nvPr/>
        </p:nvSpPr>
        <p:spPr>
          <a:xfrm>
            <a:off x="175633" y="2538977"/>
            <a:ext cx="9554734" cy="950714"/>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0000" lvl="0" indent="-90000" algn="just">
              <a:defRPr/>
            </a:pPr>
            <a:r>
              <a:rPr kumimoji="1" lang="ja-JP" altLang="en-US" sz="1100">
                <a:solidFill>
                  <a:prstClr val="black"/>
                </a:solidFill>
                <a:latin typeface="Meiryo UI" panose="020B0604030504040204" pitchFamily="50" charset="-128"/>
                <a:ea typeface="Meiryo UI" panose="020B0604030504040204" pitchFamily="50" charset="-128"/>
              </a:rPr>
              <a:t>　</a:t>
            </a:r>
          </a:p>
        </p:txBody>
      </p:sp>
      <p:sp>
        <p:nvSpPr>
          <p:cNvPr id="17" name="テキスト ボックス 16">
            <a:extLst>
              <a:ext uri="{FF2B5EF4-FFF2-40B4-BE49-F238E27FC236}">
                <a16:creationId xmlns:a16="http://schemas.microsoft.com/office/drawing/2014/main" id="{F3358144-69EA-E202-A051-D9CA334FA281}"/>
              </a:ext>
            </a:extLst>
          </p:cNvPr>
          <p:cNvSpPr txBox="1"/>
          <p:nvPr/>
        </p:nvSpPr>
        <p:spPr>
          <a:xfrm>
            <a:off x="203577" y="1324103"/>
            <a:ext cx="9386027" cy="479618"/>
          </a:xfrm>
          <a:prstGeom prst="rect">
            <a:avLst/>
          </a:prstGeom>
          <a:noFill/>
        </p:spPr>
        <p:txBody>
          <a:bodyPr wrap="square">
            <a:spAutoFit/>
          </a:bodyPr>
          <a:lstStyle/>
          <a:p>
            <a:pPr>
              <a:spcAft>
                <a:spcPts val="500"/>
              </a:spcAft>
              <a:defRPr/>
            </a:pPr>
            <a:r>
              <a:rPr kumimoji="1" lang="ja-JP" altLang="en-US" sz="1050" dirty="0">
                <a:solidFill>
                  <a:schemeClr val="bg1">
                    <a:lumMod val="50000"/>
                  </a:schemeClr>
                </a:solidFill>
                <a:latin typeface="Meiryo UI"/>
                <a:ea typeface="Meiryo UI"/>
              </a:rPr>
              <a:t>事業概要を簡潔にご記載ください。</a:t>
            </a:r>
            <a:endParaRPr kumimoji="1" lang="en-US" altLang="ja-JP" sz="1050" dirty="0">
              <a:solidFill>
                <a:schemeClr val="bg1">
                  <a:lumMod val="50000"/>
                </a:schemeClr>
              </a:solidFill>
              <a:latin typeface="Meiryo UI"/>
              <a:ea typeface="Meiryo UI"/>
            </a:endParaRPr>
          </a:p>
          <a:p>
            <a:pPr>
              <a:spcAft>
                <a:spcPts val="500"/>
              </a:spcAft>
              <a:defRPr/>
            </a:pPr>
            <a:r>
              <a:rPr kumimoji="1" lang="ja-JP" altLang="en-US" sz="1050" dirty="0">
                <a:latin typeface="Meiryo UI"/>
                <a:ea typeface="Meiryo UI"/>
              </a:rPr>
              <a:t>・・・・・・</a:t>
            </a:r>
            <a:endParaRPr kumimoji="1" lang="en-US" altLang="ja-JP" sz="1050" dirty="0">
              <a:latin typeface="Meiryo UI"/>
              <a:ea typeface="Meiryo UI"/>
            </a:endParaRPr>
          </a:p>
        </p:txBody>
      </p:sp>
      <p:sp>
        <p:nvSpPr>
          <p:cNvPr id="22" name="テキスト ボックス 21">
            <a:extLst>
              <a:ext uri="{FF2B5EF4-FFF2-40B4-BE49-F238E27FC236}">
                <a16:creationId xmlns:a16="http://schemas.microsoft.com/office/drawing/2014/main" id="{11BBAAB7-9AF2-D53B-0168-08E43F25A0A3}"/>
              </a:ext>
            </a:extLst>
          </p:cNvPr>
          <p:cNvSpPr txBox="1"/>
          <p:nvPr/>
        </p:nvSpPr>
        <p:spPr>
          <a:xfrm>
            <a:off x="239981" y="3827606"/>
            <a:ext cx="9405301" cy="253916"/>
          </a:xfrm>
          <a:prstGeom prst="rect">
            <a:avLst/>
          </a:prstGeom>
          <a:noFill/>
        </p:spPr>
        <p:txBody>
          <a:bodyPr wrap="square">
            <a:spAutoFit/>
          </a:bodyPr>
          <a:lstStyle/>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sp>
        <p:nvSpPr>
          <p:cNvPr id="26" name="正方形/長方形 25">
            <a:extLst>
              <a:ext uri="{FF2B5EF4-FFF2-40B4-BE49-F238E27FC236}">
                <a16:creationId xmlns:a16="http://schemas.microsoft.com/office/drawing/2014/main" id="{992FBFAB-3517-BA91-4F15-63E19C5032C3}"/>
              </a:ext>
            </a:extLst>
          </p:cNvPr>
          <p:cNvSpPr/>
          <p:nvPr/>
        </p:nvSpPr>
        <p:spPr>
          <a:xfrm>
            <a:off x="1540653" y="5077967"/>
            <a:ext cx="6528229" cy="6231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t>イラスト・図・写真などで実証内容が具体的にわかる内容を記載してください。</a:t>
            </a:r>
            <a:endParaRPr kumimoji="1" lang="en-US" altLang="ja-JP" sz="1400"/>
          </a:p>
        </p:txBody>
      </p:sp>
      <p:sp>
        <p:nvSpPr>
          <p:cNvPr id="2" name="テキスト ボックス 1">
            <a:extLst>
              <a:ext uri="{FF2B5EF4-FFF2-40B4-BE49-F238E27FC236}">
                <a16:creationId xmlns:a16="http://schemas.microsoft.com/office/drawing/2014/main" id="{EDED04E5-85EA-0F1D-8FA0-642400515B64}"/>
              </a:ext>
            </a:extLst>
          </p:cNvPr>
          <p:cNvSpPr txBox="1"/>
          <p:nvPr/>
        </p:nvSpPr>
        <p:spPr>
          <a:xfrm>
            <a:off x="203577" y="2560357"/>
            <a:ext cx="9554734" cy="641201"/>
          </a:xfrm>
          <a:prstGeom prst="rect">
            <a:avLst/>
          </a:prstGeom>
          <a:noFill/>
        </p:spPr>
        <p:txBody>
          <a:bodyPr wrap="square">
            <a:spAutoFit/>
          </a:bodyPr>
          <a:lstStyle/>
          <a:p>
            <a:pPr>
              <a:spcAft>
                <a:spcPts val="500"/>
              </a:spcAft>
              <a:defRPr/>
            </a:pPr>
            <a:r>
              <a:rPr kumimoji="1" lang="ja-JP" altLang="en-US" sz="1050" dirty="0">
                <a:solidFill>
                  <a:schemeClr val="bg1">
                    <a:lumMod val="50000"/>
                  </a:schemeClr>
                </a:solidFill>
                <a:latin typeface="Meiryo UI"/>
                <a:ea typeface="Meiryo UI"/>
              </a:rPr>
              <a:t>生活の質の向上や人手不足対策、企業の生産性向上、市町との連携状況等の地域課題の解決について、データ等の根拠をあわせてご記載ください。また、サービス実装にあたっての課題等も記載ください。</a:t>
            </a:r>
            <a:endParaRPr kumimoji="1" lang="en-US" altLang="ja-JP" sz="1050" dirty="0">
              <a:solidFill>
                <a:schemeClr val="bg1">
                  <a:lumMod val="50000"/>
                </a:schemeClr>
              </a:solidFill>
              <a:latin typeface="Meiryo UI"/>
              <a:ea typeface="Meiryo UI"/>
            </a:endParaRPr>
          </a:p>
          <a:p>
            <a:pPr>
              <a:spcAft>
                <a:spcPts val="500"/>
              </a:spcAft>
              <a:defRPr/>
            </a:pPr>
            <a:r>
              <a:rPr kumimoji="1" lang="ja-JP" altLang="en-US" sz="1050" dirty="0">
                <a:latin typeface="Meiryo UI"/>
                <a:ea typeface="Meiryo UI"/>
              </a:rPr>
              <a:t>・・・・・・</a:t>
            </a:r>
            <a:endParaRPr kumimoji="1" lang="en-US" altLang="ja-JP" sz="1050" dirty="0">
              <a:latin typeface="Meiryo UI"/>
              <a:ea typeface="Meiryo UI"/>
            </a:endParaRPr>
          </a:p>
        </p:txBody>
      </p:sp>
      <p:sp>
        <p:nvSpPr>
          <p:cNvPr id="3" name="テキスト ボックス 2">
            <a:extLst>
              <a:ext uri="{FF2B5EF4-FFF2-40B4-BE49-F238E27FC236}">
                <a16:creationId xmlns:a16="http://schemas.microsoft.com/office/drawing/2014/main" id="{AF5D6C75-AE18-CA6D-F5CB-434F3A8484D5}"/>
              </a:ext>
            </a:extLst>
          </p:cNvPr>
          <p:cNvSpPr txBox="1"/>
          <p:nvPr/>
        </p:nvSpPr>
        <p:spPr>
          <a:xfrm>
            <a:off x="0" y="51129"/>
            <a:ext cx="8940779" cy="253916"/>
          </a:xfrm>
          <a:prstGeom prst="rect">
            <a:avLst/>
          </a:prstGeom>
          <a:noFill/>
        </p:spPr>
        <p:txBody>
          <a:bodyPr wrap="square">
            <a:spAutoFit/>
          </a:bodyPr>
          <a:lstStyle/>
          <a:p>
            <a:pPr>
              <a:spcAft>
                <a:spcPts val="500"/>
              </a:spcAft>
              <a:defRPr/>
            </a:pPr>
            <a:r>
              <a:rPr kumimoji="1" lang="ja-JP" altLang="en-US" sz="1050">
                <a:latin typeface="Meiryo UI"/>
                <a:ea typeface="Meiryo UI"/>
              </a:rPr>
              <a:t>様式第</a:t>
            </a:r>
            <a:r>
              <a:rPr kumimoji="1" lang="en-US" altLang="ja-JP" sz="1050">
                <a:latin typeface="Meiryo UI"/>
                <a:ea typeface="Meiryo UI"/>
              </a:rPr>
              <a:t>12</a:t>
            </a:r>
            <a:r>
              <a:rPr kumimoji="1" lang="ja-JP" altLang="en-US" sz="1050">
                <a:latin typeface="Meiryo UI"/>
                <a:ea typeface="Meiryo UI"/>
              </a:rPr>
              <a:t>号（第</a:t>
            </a:r>
            <a:r>
              <a:rPr kumimoji="1" lang="en-US" altLang="ja-JP" sz="1050">
                <a:latin typeface="Meiryo UI"/>
                <a:ea typeface="Meiryo UI"/>
              </a:rPr>
              <a:t>13</a:t>
            </a:r>
            <a:r>
              <a:rPr kumimoji="1" lang="ja-JP" altLang="en-US" sz="1050">
                <a:latin typeface="Meiryo UI"/>
                <a:ea typeface="Meiryo UI"/>
              </a:rPr>
              <a:t>条関係）</a:t>
            </a:r>
            <a:endParaRPr kumimoji="1" lang="en-US" altLang="ja-JP" sz="1050">
              <a:latin typeface="Meiryo UI"/>
              <a:ea typeface="Meiryo UI"/>
            </a:endParaRPr>
          </a:p>
        </p:txBody>
      </p:sp>
      <p:sp>
        <p:nvSpPr>
          <p:cNvPr id="4" name="テキスト ボックス 3">
            <a:extLst>
              <a:ext uri="{FF2B5EF4-FFF2-40B4-BE49-F238E27FC236}">
                <a16:creationId xmlns:a16="http://schemas.microsoft.com/office/drawing/2014/main" id="{FCE413A7-CB87-44F2-2F95-F17F64B0E20F}"/>
              </a:ext>
            </a:extLst>
          </p:cNvPr>
          <p:cNvSpPr txBox="1"/>
          <p:nvPr/>
        </p:nvSpPr>
        <p:spPr>
          <a:xfrm>
            <a:off x="3941624" y="178087"/>
            <a:ext cx="1494865" cy="369332"/>
          </a:xfrm>
          <a:prstGeom prst="rect">
            <a:avLst/>
          </a:prstGeom>
          <a:noFill/>
        </p:spPr>
        <p:txBody>
          <a:bodyPr wrap="square">
            <a:spAutoFit/>
          </a:bodyPr>
          <a:lstStyle/>
          <a:p>
            <a:r>
              <a:rPr lang="ja-JP" altLang="en-US" b="1" dirty="0"/>
              <a:t>事業実績書</a:t>
            </a:r>
          </a:p>
        </p:txBody>
      </p:sp>
    </p:spTree>
    <p:extLst>
      <p:ext uri="{BB962C8B-B14F-4D97-AF65-F5344CB8AC3E}">
        <p14:creationId xmlns:p14="http://schemas.microsoft.com/office/powerpoint/2010/main" val="2335143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a:extLst>
              <a:ext uri="{FF2B5EF4-FFF2-40B4-BE49-F238E27FC236}">
                <a16:creationId xmlns:a16="http://schemas.microsoft.com/office/drawing/2014/main" id="{27A52A0A-A4EE-E63D-6867-17027E35221B}"/>
              </a:ext>
            </a:extLst>
          </p:cNvPr>
          <p:cNvSpPr txBox="1"/>
          <p:nvPr/>
        </p:nvSpPr>
        <p:spPr>
          <a:xfrm>
            <a:off x="171865" y="866127"/>
            <a:ext cx="1620000" cy="292388"/>
          </a:xfrm>
          <a:prstGeom prst="rect">
            <a:avLst/>
          </a:prstGeom>
          <a:noFill/>
        </p:spPr>
        <p:txBody>
          <a:bodyPr wrap="squar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実施体制</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73577D6A-1F0D-3B6B-DB0E-1492E2691062}"/>
              </a:ext>
            </a:extLst>
          </p:cNvPr>
          <p:cNvSpPr/>
          <p:nvPr/>
        </p:nvSpPr>
        <p:spPr>
          <a:xfrm>
            <a:off x="221395" y="1181043"/>
            <a:ext cx="9457205" cy="2870186"/>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90000" marR="0" lvl="0" indent="-90000" algn="l" defTabSz="457200" rtl="0" eaLnBrk="1" fontAlgn="auto" latinLnBrk="0" hangingPunct="1">
              <a:lnSpc>
                <a:spcPct val="100000"/>
              </a:lnSpc>
              <a:spcBef>
                <a:spcPts val="0"/>
              </a:spcBef>
              <a:spcAft>
                <a:spcPts val="0"/>
              </a:spcAft>
              <a:buClrTx/>
              <a:buSzTx/>
              <a:buFontTx/>
              <a:buNone/>
              <a:tabLst/>
              <a:defRPr/>
            </a:pPr>
            <a:endParaRPr kumimoji="1" lang="en-US" altLang="ja-JP" sz="1100">
              <a:solidFill>
                <a:schemeClr val="tx1"/>
              </a:solidFill>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2CB69CEA-D7EB-F9D9-B518-E4623F18815D}"/>
              </a:ext>
            </a:extLst>
          </p:cNvPr>
          <p:cNvSpPr txBox="1"/>
          <p:nvPr/>
        </p:nvSpPr>
        <p:spPr>
          <a:xfrm>
            <a:off x="217490" y="4128501"/>
            <a:ext cx="1743932" cy="292388"/>
          </a:xfrm>
          <a:prstGeom prst="rect">
            <a:avLst/>
          </a:prstGeom>
          <a:noFill/>
        </p:spPr>
        <p:txBody>
          <a:bodyPr wrap="square" rtlCol="0">
            <a:spAutoFit/>
          </a:bodyPr>
          <a:lstStyle/>
          <a:p>
            <a:r>
              <a:rPr kumimoji="1" lang="en-US" altLang="ja-JP" sz="1300" b="1">
                <a:solidFill>
                  <a:srgbClr val="0070C0"/>
                </a:solidFill>
                <a:latin typeface="Meiryo UI" panose="020B0604030504040204" pitchFamily="50" charset="-128"/>
                <a:ea typeface="Meiryo UI" panose="020B0604030504040204" pitchFamily="50" charset="-128"/>
              </a:rPr>
              <a:t>【</a:t>
            </a:r>
            <a:r>
              <a:rPr kumimoji="1" lang="ja-JP" altLang="en-US" sz="1300" b="1">
                <a:solidFill>
                  <a:srgbClr val="0070C0"/>
                </a:solidFill>
                <a:latin typeface="Meiryo UI" panose="020B0604030504040204" pitchFamily="50" charset="-128"/>
                <a:ea typeface="Meiryo UI" panose="020B0604030504040204" pitchFamily="50" charset="-128"/>
              </a:rPr>
              <a:t>事業日程</a:t>
            </a:r>
            <a:r>
              <a:rPr kumimoji="1" lang="en-US" altLang="ja-JP" sz="1300" b="1">
                <a:solidFill>
                  <a:srgbClr val="0070C0"/>
                </a:solidFill>
                <a:latin typeface="Meiryo UI" panose="020B0604030504040204" pitchFamily="50" charset="-128"/>
                <a:ea typeface="Meiryo UI" panose="020B0604030504040204" pitchFamily="50" charset="-128"/>
              </a:rPr>
              <a:t>】</a:t>
            </a:r>
            <a:endParaRPr kumimoji="1" lang="ja-JP" altLang="en-US" sz="1300" b="1">
              <a:solidFill>
                <a:srgbClr val="0070C0"/>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E8F56CE1-26BF-9EED-AAEB-D6931FB2F559}"/>
              </a:ext>
            </a:extLst>
          </p:cNvPr>
          <p:cNvSpPr/>
          <p:nvPr/>
        </p:nvSpPr>
        <p:spPr bwMode="auto">
          <a:xfrm>
            <a:off x="0" y="91993"/>
            <a:ext cx="9906000" cy="427133"/>
          </a:xfrm>
          <a:prstGeom prst="rect">
            <a:avLst/>
          </a:prstGeom>
          <a:noFill/>
          <a:ln w="9525">
            <a:noFill/>
            <a:miter lim="800000"/>
            <a:headEnd/>
            <a:tailEnd/>
          </a:ln>
          <a:effectLst/>
        </p:spPr>
        <p:txBody>
          <a:bodyPr wrap="none" rtlCol="0" anchor="ctr"/>
          <a:lstStyle/>
          <a:p>
            <a:pPr lvl="0">
              <a:defRPr/>
            </a:pP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000" b="1">
              <a:latin typeface="Meiryo UI" panose="020B0604030504040204" pitchFamily="50" charset="-128"/>
              <a:ea typeface="Meiryo UI" panose="020B0604030504040204" pitchFamily="50" charset="-128"/>
              <a:cs typeface="Meiryo UI" panose="020B0604030504040204" pitchFamily="50" charset="-128"/>
            </a:endParaRPr>
          </a:p>
          <a:p>
            <a:pPr lvl="0">
              <a:defRPr/>
            </a:pPr>
            <a:endParaRPr kumimoji="1" lang="en-US" altLang="ja-JP" sz="1000" i="0" u="none" strike="noStrike" kern="1200" cap="none" spc="0" normalizeH="0" baseline="0" noProof="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a:extLst>
              <a:ext uri="{FF2B5EF4-FFF2-40B4-BE49-F238E27FC236}">
                <a16:creationId xmlns:a16="http://schemas.microsoft.com/office/drawing/2014/main" id="{FE0EB6DF-C11B-0C7E-2069-00613D5C77EC}"/>
              </a:ext>
            </a:extLst>
          </p:cNvPr>
          <p:cNvCxnSpPr/>
          <p:nvPr/>
        </p:nvCxnSpPr>
        <p:spPr>
          <a:xfrm>
            <a:off x="138598" y="749280"/>
            <a:ext cx="9540002" cy="0"/>
          </a:xfrm>
          <a:prstGeom prst="line">
            <a:avLst/>
          </a:prstGeom>
          <a:ln w="6350">
            <a:solidFill>
              <a:srgbClr val="0070C0"/>
            </a:solidFill>
          </a:ln>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7B31153D-6D6A-BEC5-6EA4-38B90FB531B5}"/>
              </a:ext>
            </a:extLst>
          </p:cNvPr>
          <p:cNvSpPr/>
          <p:nvPr/>
        </p:nvSpPr>
        <p:spPr>
          <a:xfrm>
            <a:off x="239688" y="4452793"/>
            <a:ext cx="9554734" cy="2216947"/>
          </a:xfrm>
          <a:prstGeom prst="rect">
            <a:avLst/>
          </a:prstGeom>
          <a:no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0000" lvl="0" indent="-90000" algn="just">
              <a:defRPr/>
            </a:pPr>
            <a:r>
              <a:rPr kumimoji="1" lang="ja-JP" altLang="en-US" sz="1100">
                <a:solidFill>
                  <a:prstClr val="black"/>
                </a:solidFill>
                <a:latin typeface="Meiryo UI" panose="020B0604030504040204" pitchFamily="50" charset="-128"/>
                <a:ea typeface="Meiryo UI" panose="020B0604030504040204" pitchFamily="50" charset="-128"/>
              </a:rPr>
              <a:t>　</a:t>
            </a:r>
          </a:p>
        </p:txBody>
      </p:sp>
      <p:sp>
        <p:nvSpPr>
          <p:cNvPr id="3" name="正方形/長方形 2">
            <a:extLst>
              <a:ext uri="{FF2B5EF4-FFF2-40B4-BE49-F238E27FC236}">
                <a16:creationId xmlns:a16="http://schemas.microsoft.com/office/drawing/2014/main" id="{071F1A0F-2A91-6663-C877-CDB540406151}"/>
              </a:ext>
            </a:extLst>
          </p:cNvPr>
          <p:cNvSpPr/>
          <p:nvPr/>
        </p:nvSpPr>
        <p:spPr bwMode="auto">
          <a:xfrm>
            <a:off x="17074" y="322147"/>
            <a:ext cx="9906000" cy="427133"/>
          </a:xfrm>
          <a:prstGeom prst="rect">
            <a:avLst/>
          </a:prstGeom>
          <a:noFill/>
          <a:ln w="9525">
            <a:noFill/>
            <a:miter lim="800000"/>
            <a:headEnd/>
            <a:tailEnd/>
          </a:ln>
          <a:effectLst/>
        </p:spPr>
        <p:txBody>
          <a:bodyPr wrap="none" rtlCol="0" anchor="ctr"/>
          <a:lstStyle/>
          <a:p>
            <a:pPr lvl="0">
              <a:defRPr/>
            </a:pP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　タイトル（</a:t>
            </a:r>
            <a:r>
              <a:rPr kumimoji="1" lang="en-US" altLang="ja-JP" sz="2000" b="1">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a:latin typeface="Meiryo UI" panose="020B0604030504040204" pitchFamily="50" charset="-128"/>
                <a:ea typeface="Meiryo UI" panose="020B0604030504040204" pitchFamily="50" charset="-128"/>
                <a:cs typeface="Meiryo UI" panose="020B0604030504040204" pitchFamily="50" charset="-128"/>
              </a:rPr>
              <a:t>における○○○の実証）</a:t>
            </a:r>
            <a:endParaRPr kumimoji="1" lang="en-US" altLang="ja-JP" sz="1000" i="0" u="none" strike="noStrike" kern="1200" cap="none" spc="0" normalizeH="0" baseline="0" noProof="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75BBD958-00AA-9ECC-6016-535EFF8CB50D}"/>
              </a:ext>
            </a:extLst>
          </p:cNvPr>
          <p:cNvSpPr txBox="1"/>
          <p:nvPr/>
        </p:nvSpPr>
        <p:spPr>
          <a:xfrm>
            <a:off x="2891901" y="1435141"/>
            <a:ext cx="1895249" cy="689932"/>
          </a:xfrm>
          <a:prstGeom prst="rect">
            <a:avLst/>
          </a:prstGeom>
          <a:noFill/>
          <a:ln w="3175">
            <a:solidFill>
              <a:schemeClr val="tx1"/>
            </a:solidFill>
          </a:ln>
        </p:spPr>
        <p:txBody>
          <a:bodyPr wrap="square">
            <a:spAutoFit/>
          </a:bodyPr>
          <a:lstStyle/>
          <a:p>
            <a:pPr>
              <a:spcAft>
                <a:spcPts val="500"/>
              </a:spcAft>
              <a:defRPr/>
            </a:pPr>
            <a:r>
              <a:rPr kumimoji="1" lang="ja-JP" altLang="en-US" sz="1050">
                <a:latin typeface="Meiryo UI"/>
                <a:ea typeface="Meiryo UI"/>
              </a:rPr>
              <a:t>○</a:t>
            </a:r>
            <a:r>
              <a:rPr kumimoji="1" lang="en-US" altLang="ja-JP" sz="1050">
                <a:latin typeface="Meiryo UI"/>
                <a:ea typeface="Meiryo UI"/>
              </a:rPr>
              <a:t>×</a:t>
            </a:r>
            <a:r>
              <a:rPr kumimoji="1" lang="ja-JP" altLang="en-US" sz="1050">
                <a:latin typeface="Meiryo UI"/>
                <a:ea typeface="Meiryo UI"/>
              </a:rPr>
              <a:t>株式会社</a:t>
            </a:r>
            <a:endParaRPr kumimoji="1" lang="en-US" altLang="ja-JP" sz="1050">
              <a:latin typeface="Meiryo UI"/>
              <a:ea typeface="Meiryo UI"/>
            </a:endParaRPr>
          </a:p>
          <a:p>
            <a:pPr>
              <a:spcAft>
                <a:spcPts val="500"/>
              </a:spcAft>
              <a:defRPr/>
            </a:pPr>
            <a:r>
              <a:rPr kumimoji="1" lang="en-US" altLang="ja-JP" sz="1000">
                <a:latin typeface="Meiryo UI"/>
                <a:ea typeface="Meiryo UI"/>
              </a:rPr>
              <a:t>【</a:t>
            </a:r>
            <a:r>
              <a:rPr kumimoji="1" lang="ja-JP" altLang="en-US" sz="1000">
                <a:latin typeface="Meiryo UI"/>
                <a:ea typeface="Meiryo UI"/>
              </a:rPr>
              <a:t>役割</a:t>
            </a:r>
            <a:r>
              <a:rPr kumimoji="1" lang="en-US" altLang="ja-JP" sz="1000">
                <a:latin typeface="Meiryo UI"/>
                <a:ea typeface="Meiryo UI"/>
              </a:rPr>
              <a:t>】</a:t>
            </a:r>
            <a:r>
              <a:rPr kumimoji="1" lang="ja-JP" altLang="en-US" sz="1000">
                <a:latin typeface="Meiryo UI"/>
                <a:ea typeface="Meiryo UI"/>
              </a:rPr>
              <a:t>・・・</a:t>
            </a:r>
            <a:endParaRPr kumimoji="1" lang="en-US" altLang="ja-JP" sz="1000">
              <a:latin typeface="Meiryo UI"/>
              <a:ea typeface="Meiryo UI"/>
            </a:endParaRPr>
          </a:p>
          <a:p>
            <a:pPr>
              <a:spcAft>
                <a:spcPts val="500"/>
              </a:spcAft>
              <a:defRPr/>
            </a:pPr>
            <a:r>
              <a:rPr kumimoji="1" lang="ja-JP" altLang="en-US" sz="1000">
                <a:latin typeface="Meiryo UI"/>
                <a:ea typeface="Meiryo UI"/>
              </a:rPr>
              <a:t>・・・・・</a:t>
            </a:r>
            <a:endParaRPr kumimoji="1" lang="en-US" altLang="ja-JP" sz="1000">
              <a:latin typeface="Meiryo UI"/>
              <a:ea typeface="Meiryo UI"/>
            </a:endParaRPr>
          </a:p>
        </p:txBody>
      </p:sp>
      <p:sp>
        <p:nvSpPr>
          <p:cNvPr id="7" name="テキスト ボックス 6">
            <a:extLst>
              <a:ext uri="{FF2B5EF4-FFF2-40B4-BE49-F238E27FC236}">
                <a16:creationId xmlns:a16="http://schemas.microsoft.com/office/drawing/2014/main" id="{FCCFD160-B441-0ECB-B372-AE87F56F66C6}"/>
              </a:ext>
            </a:extLst>
          </p:cNvPr>
          <p:cNvSpPr txBox="1"/>
          <p:nvPr/>
        </p:nvSpPr>
        <p:spPr>
          <a:xfrm>
            <a:off x="6025805" y="1525007"/>
            <a:ext cx="1895249" cy="713016"/>
          </a:xfrm>
          <a:prstGeom prst="rect">
            <a:avLst/>
          </a:prstGeom>
          <a:noFill/>
          <a:ln w="3175">
            <a:solidFill>
              <a:schemeClr val="tx1"/>
            </a:solidFill>
          </a:ln>
        </p:spPr>
        <p:txBody>
          <a:bodyPr wrap="square">
            <a:spAutoFit/>
          </a:bodyPr>
          <a:lstStyle/>
          <a:p>
            <a:pPr>
              <a:spcAft>
                <a:spcPts val="500"/>
              </a:spcAft>
              <a:defRPr/>
            </a:pPr>
            <a:r>
              <a:rPr kumimoji="1" lang="en-US" altLang="ja-JP" sz="1100">
                <a:latin typeface="Meiryo UI"/>
                <a:ea typeface="Meiryo UI"/>
              </a:rPr>
              <a:t>A</a:t>
            </a:r>
            <a:r>
              <a:rPr kumimoji="1" lang="ja-JP" altLang="en-US" sz="1100">
                <a:latin typeface="Meiryo UI"/>
                <a:ea typeface="Meiryo UI"/>
              </a:rPr>
              <a:t>社</a:t>
            </a:r>
            <a:endParaRPr kumimoji="1" lang="en-US" altLang="ja-JP" sz="1100">
              <a:latin typeface="Meiryo UI"/>
              <a:ea typeface="Meiryo UI"/>
            </a:endParaRPr>
          </a:p>
          <a:p>
            <a:pPr>
              <a:spcAft>
                <a:spcPts val="500"/>
              </a:spcAft>
              <a:defRPr/>
            </a:pPr>
            <a:r>
              <a:rPr kumimoji="1" lang="en-US" altLang="ja-JP" sz="1050">
                <a:latin typeface="Meiryo UI"/>
                <a:ea typeface="Meiryo UI"/>
              </a:rPr>
              <a:t>【</a:t>
            </a:r>
            <a:r>
              <a:rPr kumimoji="1" lang="ja-JP" altLang="en-US" sz="1050">
                <a:latin typeface="Meiryo UI"/>
                <a:ea typeface="Meiryo UI"/>
              </a:rPr>
              <a:t>役割</a:t>
            </a:r>
            <a:r>
              <a:rPr kumimoji="1" lang="en-US" altLang="ja-JP" sz="1050">
                <a:latin typeface="Meiryo UI"/>
                <a:ea typeface="Meiryo UI"/>
              </a:rPr>
              <a:t>】</a:t>
            </a:r>
            <a:r>
              <a:rPr kumimoji="1" lang="ja-JP" altLang="en-US" sz="1050">
                <a:latin typeface="Meiryo UI"/>
                <a:ea typeface="Meiryo UI"/>
              </a:rPr>
              <a:t>・・・</a:t>
            </a:r>
            <a:endParaRPr kumimoji="1" lang="en-US" altLang="ja-JP" sz="1050">
              <a:latin typeface="Meiryo UI"/>
              <a:ea typeface="Meiryo UI"/>
            </a:endParaRPr>
          </a:p>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sp>
        <p:nvSpPr>
          <p:cNvPr id="8" name="テキスト ボックス 7">
            <a:extLst>
              <a:ext uri="{FF2B5EF4-FFF2-40B4-BE49-F238E27FC236}">
                <a16:creationId xmlns:a16="http://schemas.microsoft.com/office/drawing/2014/main" id="{16674FA5-2052-82B8-1738-D26BD67FEBA6}"/>
              </a:ext>
            </a:extLst>
          </p:cNvPr>
          <p:cNvSpPr txBox="1"/>
          <p:nvPr/>
        </p:nvSpPr>
        <p:spPr>
          <a:xfrm>
            <a:off x="6044752" y="2398406"/>
            <a:ext cx="1895249" cy="713016"/>
          </a:xfrm>
          <a:prstGeom prst="rect">
            <a:avLst/>
          </a:prstGeom>
          <a:noFill/>
          <a:ln w="3175">
            <a:solidFill>
              <a:schemeClr val="tx1"/>
            </a:solidFill>
          </a:ln>
        </p:spPr>
        <p:txBody>
          <a:bodyPr wrap="square">
            <a:spAutoFit/>
          </a:bodyPr>
          <a:lstStyle/>
          <a:p>
            <a:pPr>
              <a:spcAft>
                <a:spcPts val="500"/>
              </a:spcAft>
              <a:defRPr/>
            </a:pPr>
            <a:r>
              <a:rPr kumimoji="1" lang="en-US" altLang="ja-JP" sz="1100">
                <a:latin typeface="Meiryo UI"/>
                <a:ea typeface="Meiryo UI"/>
              </a:rPr>
              <a:t>B</a:t>
            </a:r>
            <a:r>
              <a:rPr kumimoji="1" lang="ja-JP" altLang="en-US" sz="1100">
                <a:latin typeface="Meiryo UI"/>
                <a:ea typeface="Meiryo UI"/>
              </a:rPr>
              <a:t>社</a:t>
            </a:r>
            <a:endParaRPr kumimoji="1" lang="en-US" altLang="ja-JP" sz="1100">
              <a:latin typeface="Meiryo UI"/>
              <a:ea typeface="Meiryo UI"/>
            </a:endParaRPr>
          </a:p>
          <a:p>
            <a:pPr>
              <a:spcAft>
                <a:spcPts val="500"/>
              </a:spcAft>
              <a:defRPr/>
            </a:pPr>
            <a:r>
              <a:rPr kumimoji="1" lang="en-US" altLang="ja-JP" sz="1050">
                <a:latin typeface="Meiryo UI"/>
                <a:ea typeface="Meiryo UI"/>
              </a:rPr>
              <a:t>【</a:t>
            </a:r>
            <a:r>
              <a:rPr kumimoji="1" lang="ja-JP" altLang="en-US" sz="1050">
                <a:latin typeface="Meiryo UI"/>
                <a:ea typeface="Meiryo UI"/>
              </a:rPr>
              <a:t>役割</a:t>
            </a:r>
            <a:r>
              <a:rPr kumimoji="1" lang="en-US" altLang="ja-JP" sz="1050">
                <a:latin typeface="Meiryo UI"/>
                <a:ea typeface="Meiryo UI"/>
              </a:rPr>
              <a:t>】</a:t>
            </a:r>
            <a:r>
              <a:rPr kumimoji="1" lang="ja-JP" altLang="en-US" sz="1050">
                <a:latin typeface="Meiryo UI"/>
                <a:ea typeface="Meiryo UI"/>
              </a:rPr>
              <a:t>・・・</a:t>
            </a:r>
            <a:endParaRPr kumimoji="1" lang="en-US" altLang="ja-JP" sz="1050">
              <a:latin typeface="Meiryo UI"/>
              <a:ea typeface="Meiryo UI"/>
            </a:endParaRPr>
          </a:p>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cxnSp>
        <p:nvCxnSpPr>
          <p:cNvPr id="10" name="直線コネクタ 9">
            <a:extLst>
              <a:ext uri="{FF2B5EF4-FFF2-40B4-BE49-F238E27FC236}">
                <a16:creationId xmlns:a16="http://schemas.microsoft.com/office/drawing/2014/main" id="{126024AD-38DC-97D6-2F0F-D8FD1333E28E}"/>
              </a:ext>
            </a:extLst>
          </p:cNvPr>
          <p:cNvCxnSpPr>
            <a:cxnSpLocks/>
            <a:endCxn id="7" idx="1"/>
          </p:cNvCxnSpPr>
          <p:nvPr/>
        </p:nvCxnSpPr>
        <p:spPr>
          <a:xfrm flipV="1">
            <a:off x="4790404" y="1881515"/>
            <a:ext cx="1235401" cy="86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コネクタ: カギ線 15">
            <a:extLst>
              <a:ext uri="{FF2B5EF4-FFF2-40B4-BE49-F238E27FC236}">
                <a16:creationId xmlns:a16="http://schemas.microsoft.com/office/drawing/2014/main" id="{9B9F3F00-C774-3639-0189-BEAD990BE7F7}"/>
              </a:ext>
            </a:extLst>
          </p:cNvPr>
          <p:cNvCxnSpPr>
            <a:cxnSpLocks/>
          </p:cNvCxnSpPr>
          <p:nvPr/>
        </p:nvCxnSpPr>
        <p:spPr>
          <a:xfrm rot="16200000" flipH="1">
            <a:off x="5208546" y="1976351"/>
            <a:ext cx="926700" cy="745708"/>
          </a:xfrm>
          <a:prstGeom prst="bentConnector3">
            <a:avLst>
              <a:gd name="adj1" fmla="val 96434"/>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AB5C5952-8FF1-FDA4-9B91-0C55FCBA963D}"/>
              </a:ext>
            </a:extLst>
          </p:cNvPr>
          <p:cNvSpPr txBox="1"/>
          <p:nvPr/>
        </p:nvSpPr>
        <p:spPr>
          <a:xfrm>
            <a:off x="6684998" y="3095166"/>
            <a:ext cx="614756" cy="959237"/>
          </a:xfrm>
          <a:prstGeom prst="rect">
            <a:avLst/>
          </a:prstGeom>
          <a:noFill/>
          <a:ln w="3175">
            <a:noFill/>
          </a:ln>
        </p:spPr>
        <p:txBody>
          <a:bodyPr wrap="square">
            <a:spAutoFit/>
          </a:bodyPr>
          <a:lstStyle/>
          <a:p>
            <a:pPr>
              <a:spcAft>
                <a:spcPts val="500"/>
              </a:spcAft>
              <a:defRPr/>
            </a:pPr>
            <a:r>
              <a:rPr kumimoji="1" lang="ja-JP" altLang="en-US" sz="1600">
                <a:latin typeface="Meiryo UI"/>
                <a:ea typeface="Meiryo UI"/>
              </a:rPr>
              <a:t>・</a:t>
            </a:r>
            <a:endParaRPr kumimoji="1" lang="en-US" altLang="ja-JP" sz="1600">
              <a:latin typeface="Meiryo UI"/>
              <a:ea typeface="Meiryo UI"/>
            </a:endParaRPr>
          </a:p>
          <a:p>
            <a:pPr>
              <a:spcAft>
                <a:spcPts val="500"/>
              </a:spcAft>
              <a:defRPr/>
            </a:pPr>
            <a:r>
              <a:rPr kumimoji="1" lang="ja-JP" altLang="en-US" sz="1600">
                <a:latin typeface="Meiryo UI"/>
                <a:ea typeface="Meiryo UI"/>
              </a:rPr>
              <a:t>・</a:t>
            </a:r>
            <a:endParaRPr kumimoji="1" lang="en-US" altLang="ja-JP" sz="1600">
              <a:latin typeface="Meiryo UI"/>
              <a:ea typeface="Meiryo UI"/>
            </a:endParaRPr>
          </a:p>
          <a:p>
            <a:pPr>
              <a:spcAft>
                <a:spcPts val="500"/>
              </a:spcAft>
              <a:defRPr/>
            </a:pPr>
            <a:r>
              <a:rPr kumimoji="1" lang="ja-JP" altLang="en-US" sz="1600">
                <a:latin typeface="Meiryo UI"/>
                <a:ea typeface="Meiryo UI"/>
              </a:rPr>
              <a:t>・</a:t>
            </a:r>
            <a:endParaRPr kumimoji="1" lang="en-US" altLang="ja-JP" sz="1600">
              <a:latin typeface="Meiryo UI"/>
              <a:ea typeface="Meiryo UI"/>
            </a:endParaRPr>
          </a:p>
        </p:txBody>
      </p:sp>
      <p:sp>
        <p:nvSpPr>
          <p:cNvPr id="27" name="テキスト ボックス 26">
            <a:extLst>
              <a:ext uri="{FF2B5EF4-FFF2-40B4-BE49-F238E27FC236}">
                <a16:creationId xmlns:a16="http://schemas.microsoft.com/office/drawing/2014/main" id="{68FEA1B5-DD06-2218-70E2-751A573A6D2E}"/>
              </a:ext>
            </a:extLst>
          </p:cNvPr>
          <p:cNvSpPr txBox="1"/>
          <p:nvPr/>
        </p:nvSpPr>
        <p:spPr>
          <a:xfrm>
            <a:off x="2891901" y="3287105"/>
            <a:ext cx="1895249" cy="713016"/>
          </a:xfrm>
          <a:prstGeom prst="rect">
            <a:avLst/>
          </a:prstGeom>
          <a:noFill/>
          <a:ln w="3175">
            <a:solidFill>
              <a:schemeClr val="tx1"/>
            </a:solidFill>
          </a:ln>
        </p:spPr>
        <p:txBody>
          <a:bodyPr wrap="square">
            <a:spAutoFit/>
          </a:bodyPr>
          <a:lstStyle/>
          <a:p>
            <a:pPr>
              <a:spcAft>
                <a:spcPts val="500"/>
              </a:spcAft>
              <a:defRPr/>
            </a:pPr>
            <a:r>
              <a:rPr kumimoji="1" lang="ja-JP" altLang="en-US" sz="1100">
                <a:latin typeface="Meiryo UI"/>
                <a:ea typeface="Meiryo UI"/>
              </a:rPr>
              <a:t>○</a:t>
            </a:r>
            <a:r>
              <a:rPr kumimoji="1" lang="en-US" altLang="ja-JP" sz="1100">
                <a:latin typeface="Meiryo UI"/>
                <a:ea typeface="Meiryo UI"/>
              </a:rPr>
              <a:t>×</a:t>
            </a:r>
            <a:r>
              <a:rPr kumimoji="1" lang="ja-JP" altLang="en-US" sz="1100">
                <a:latin typeface="Meiryo UI"/>
                <a:ea typeface="Meiryo UI"/>
              </a:rPr>
              <a:t>株式会社</a:t>
            </a:r>
            <a:endParaRPr kumimoji="1" lang="en-US" altLang="ja-JP" sz="1100">
              <a:latin typeface="Meiryo UI"/>
              <a:ea typeface="Meiryo UI"/>
            </a:endParaRPr>
          </a:p>
          <a:p>
            <a:pPr>
              <a:spcAft>
                <a:spcPts val="500"/>
              </a:spcAft>
              <a:defRPr/>
            </a:pPr>
            <a:r>
              <a:rPr kumimoji="1" lang="en-US" altLang="ja-JP" sz="1050">
                <a:latin typeface="Meiryo UI"/>
                <a:ea typeface="Meiryo UI"/>
              </a:rPr>
              <a:t>【</a:t>
            </a:r>
            <a:r>
              <a:rPr kumimoji="1" lang="ja-JP" altLang="en-US" sz="1050">
                <a:latin typeface="Meiryo UI"/>
                <a:ea typeface="Meiryo UI"/>
              </a:rPr>
              <a:t>役割</a:t>
            </a:r>
            <a:r>
              <a:rPr kumimoji="1" lang="en-US" altLang="ja-JP" sz="1050">
                <a:latin typeface="Meiryo UI"/>
                <a:ea typeface="Meiryo UI"/>
              </a:rPr>
              <a:t>】</a:t>
            </a:r>
            <a:r>
              <a:rPr kumimoji="1" lang="ja-JP" altLang="en-US" sz="1050">
                <a:latin typeface="Meiryo UI"/>
                <a:ea typeface="Meiryo UI"/>
              </a:rPr>
              <a:t>・・・</a:t>
            </a:r>
            <a:endParaRPr kumimoji="1" lang="en-US" altLang="ja-JP" sz="1050">
              <a:latin typeface="Meiryo UI"/>
              <a:ea typeface="Meiryo UI"/>
            </a:endParaRPr>
          </a:p>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cxnSp>
        <p:nvCxnSpPr>
          <p:cNvPr id="31" name="直線コネクタ 30">
            <a:extLst>
              <a:ext uri="{FF2B5EF4-FFF2-40B4-BE49-F238E27FC236}">
                <a16:creationId xmlns:a16="http://schemas.microsoft.com/office/drawing/2014/main" id="{F7EABDD1-7B2A-98D0-5286-AB90E8B6521E}"/>
              </a:ext>
            </a:extLst>
          </p:cNvPr>
          <p:cNvCxnSpPr>
            <a:cxnSpLocks/>
            <a:stCxn id="4" idx="2"/>
            <a:endCxn id="27" idx="0"/>
          </p:cNvCxnSpPr>
          <p:nvPr/>
        </p:nvCxnSpPr>
        <p:spPr>
          <a:xfrm>
            <a:off x="3839526" y="2125073"/>
            <a:ext cx="0" cy="11620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71ABF1E5-F40D-CD44-5685-B76B99736BA0}"/>
              </a:ext>
            </a:extLst>
          </p:cNvPr>
          <p:cNvSpPr txBox="1"/>
          <p:nvPr/>
        </p:nvSpPr>
        <p:spPr>
          <a:xfrm>
            <a:off x="3224769" y="2498575"/>
            <a:ext cx="614756" cy="338554"/>
          </a:xfrm>
          <a:prstGeom prst="rect">
            <a:avLst/>
          </a:prstGeom>
          <a:noFill/>
          <a:ln w="3175">
            <a:noFill/>
          </a:ln>
        </p:spPr>
        <p:txBody>
          <a:bodyPr wrap="square">
            <a:spAutoFit/>
          </a:bodyPr>
          <a:lstStyle/>
          <a:p>
            <a:pPr>
              <a:spcAft>
                <a:spcPts val="500"/>
              </a:spcAft>
              <a:defRPr/>
            </a:pPr>
            <a:r>
              <a:rPr kumimoji="1" lang="en-US" altLang="ja-JP" sz="1600">
                <a:latin typeface="Meiryo UI"/>
                <a:ea typeface="Meiryo UI"/>
              </a:rPr>
              <a:t>××</a:t>
            </a:r>
          </a:p>
        </p:txBody>
      </p:sp>
      <p:sp>
        <p:nvSpPr>
          <p:cNvPr id="33" name="テキスト ボックス 32">
            <a:extLst>
              <a:ext uri="{FF2B5EF4-FFF2-40B4-BE49-F238E27FC236}">
                <a16:creationId xmlns:a16="http://schemas.microsoft.com/office/drawing/2014/main" id="{4DE0236F-8857-0D5C-11AA-92D3D8FFFE8E}"/>
              </a:ext>
            </a:extLst>
          </p:cNvPr>
          <p:cNvSpPr txBox="1"/>
          <p:nvPr/>
        </p:nvSpPr>
        <p:spPr>
          <a:xfrm>
            <a:off x="5101701" y="1511456"/>
            <a:ext cx="614756" cy="338554"/>
          </a:xfrm>
          <a:prstGeom prst="rect">
            <a:avLst/>
          </a:prstGeom>
          <a:noFill/>
          <a:ln w="3175">
            <a:noFill/>
          </a:ln>
        </p:spPr>
        <p:txBody>
          <a:bodyPr wrap="square">
            <a:spAutoFit/>
          </a:bodyPr>
          <a:lstStyle/>
          <a:p>
            <a:pPr>
              <a:spcAft>
                <a:spcPts val="500"/>
              </a:spcAft>
              <a:defRPr/>
            </a:pPr>
            <a:r>
              <a:rPr kumimoji="1" lang="en-US" altLang="ja-JP" sz="1600">
                <a:latin typeface="Meiryo UI"/>
                <a:ea typeface="Meiryo UI"/>
              </a:rPr>
              <a:t>××</a:t>
            </a:r>
          </a:p>
        </p:txBody>
      </p:sp>
      <p:sp>
        <p:nvSpPr>
          <p:cNvPr id="34" name="正方形/長方形 33">
            <a:extLst>
              <a:ext uri="{FF2B5EF4-FFF2-40B4-BE49-F238E27FC236}">
                <a16:creationId xmlns:a16="http://schemas.microsoft.com/office/drawing/2014/main" id="{9AB5569F-9F55-9F88-CFEA-F37DD94C80E6}"/>
              </a:ext>
            </a:extLst>
          </p:cNvPr>
          <p:cNvSpPr/>
          <p:nvPr/>
        </p:nvSpPr>
        <p:spPr>
          <a:xfrm>
            <a:off x="2733868" y="1356439"/>
            <a:ext cx="2209800" cy="893708"/>
          </a:xfrm>
          <a:prstGeom prst="rect">
            <a:avLst/>
          </a:prstGeom>
          <a:solidFill>
            <a:srgbClr val="FF0000">
              <a:alpha val="14902"/>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DE3C665B-3CF7-7988-B827-968DBDDD7C28}"/>
              </a:ext>
            </a:extLst>
          </p:cNvPr>
          <p:cNvSpPr txBox="1"/>
          <p:nvPr/>
        </p:nvSpPr>
        <p:spPr>
          <a:xfrm>
            <a:off x="1961422" y="1362030"/>
            <a:ext cx="1029960" cy="261610"/>
          </a:xfrm>
          <a:prstGeom prst="rect">
            <a:avLst/>
          </a:prstGeom>
          <a:noFill/>
          <a:ln w="3175">
            <a:noFill/>
          </a:ln>
        </p:spPr>
        <p:txBody>
          <a:bodyPr wrap="square">
            <a:spAutoFit/>
          </a:bodyPr>
          <a:lstStyle/>
          <a:p>
            <a:pPr>
              <a:spcAft>
                <a:spcPts val="500"/>
              </a:spcAft>
              <a:defRPr/>
            </a:pPr>
            <a:r>
              <a:rPr kumimoji="1" lang="ja-JP" altLang="en-US" sz="1100">
                <a:latin typeface="Meiryo UI"/>
                <a:ea typeface="Meiryo UI"/>
              </a:rPr>
              <a:t>代表企業</a:t>
            </a:r>
            <a:endParaRPr kumimoji="1" lang="en-US" altLang="ja-JP" sz="1100">
              <a:latin typeface="Meiryo UI"/>
              <a:ea typeface="Meiryo UI"/>
            </a:endParaRPr>
          </a:p>
        </p:txBody>
      </p:sp>
      <p:graphicFrame>
        <p:nvGraphicFramePr>
          <p:cNvPr id="61" name="表 60">
            <a:extLst>
              <a:ext uri="{FF2B5EF4-FFF2-40B4-BE49-F238E27FC236}">
                <a16:creationId xmlns:a16="http://schemas.microsoft.com/office/drawing/2014/main" id="{F44A4C81-3D97-E6AC-7DAF-3C0A742B4514}"/>
              </a:ext>
            </a:extLst>
          </p:cNvPr>
          <p:cNvGraphicFramePr>
            <a:graphicFrameLocks noGrp="1"/>
          </p:cNvGraphicFramePr>
          <p:nvPr>
            <p:extLst>
              <p:ext uri="{D42A27DB-BD31-4B8C-83A1-F6EECF244321}">
                <p14:modId xmlns:p14="http://schemas.microsoft.com/office/powerpoint/2010/main" val="4285240418"/>
              </p:ext>
            </p:extLst>
          </p:nvPr>
        </p:nvGraphicFramePr>
        <p:xfrm>
          <a:off x="400233" y="5404375"/>
          <a:ext cx="9158548" cy="1112520"/>
        </p:xfrm>
        <a:graphic>
          <a:graphicData uri="http://schemas.openxmlformats.org/drawingml/2006/table">
            <a:tbl>
              <a:tblPr firstRow="1" bandRow="1">
                <a:tableStyleId>{5C22544A-7EE6-4342-B048-85BDC9FD1C3A}</a:tableStyleId>
              </a:tblPr>
              <a:tblGrid>
                <a:gridCol w="1040386">
                  <a:extLst>
                    <a:ext uri="{9D8B030D-6E8A-4147-A177-3AD203B41FA5}">
                      <a16:colId xmlns:a16="http://schemas.microsoft.com/office/drawing/2014/main" val="2759565191"/>
                    </a:ext>
                  </a:extLst>
                </a:gridCol>
                <a:gridCol w="902018">
                  <a:extLst>
                    <a:ext uri="{9D8B030D-6E8A-4147-A177-3AD203B41FA5}">
                      <a16:colId xmlns:a16="http://schemas.microsoft.com/office/drawing/2014/main" val="2873147184"/>
                    </a:ext>
                  </a:extLst>
                </a:gridCol>
                <a:gridCol w="902018">
                  <a:extLst>
                    <a:ext uri="{9D8B030D-6E8A-4147-A177-3AD203B41FA5}">
                      <a16:colId xmlns:a16="http://schemas.microsoft.com/office/drawing/2014/main" val="1618962547"/>
                    </a:ext>
                  </a:extLst>
                </a:gridCol>
                <a:gridCol w="902018">
                  <a:extLst>
                    <a:ext uri="{9D8B030D-6E8A-4147-A177-3AD203B41FA5}">
                      <a16:colId xmlns:a16="http://schemas.microsoft.com/office/drawing/2014/main" val="731483596"/>
                    </a:ext>
                  </a:extLst>
                </a:gridCol>
                <a:gridCol w="902018">
                  <a:extLst>
                    <a:ext uri="{9D8B030D-6E8A-4147-A177-3AD203B41FA5}">
                      <a16:colId xmlns:a16="http://schemas.microsoft.com/office/drawing/2014/main" val="2680094859"/>
                    </a:ext>
                  </a:extLst>
                </a:gridCol>
                <a:gridCol w="902018">
                  <a:extLst>
                    <a:ext uri="{9D8B030D-6E8A-4147-A177-3AD203B41FA5}">
                      <a16:colId xmlns:a16="http://schemas.microsoft.com/office/drawing/2014/main" val="2475955227"/>
                    </a:ext>
                  </a:extLst>
                </a:gridCol>
                <a:gridCol w="902018">
                  <a:extLst>
                    <a:ext uri="{9D8B030D-6E8A-4147-A177-3AD203B41FA5}">
                      <a16:colId xmlns:a16="http://schemas.microsoft.com/office/drawing/2014/main" val="1188687416"/>
                    </a:ext>
                  </a:extLst>
                </a:gridCol>
                <a:gridCol w="902018">
                  <a:extLst>
                    <a:ext uri="{9D8B030D-6E8A-4147-A177-3AD203B41FA5}">
                      <a16:colId xmlns:a16="http://schemas.microsoft.com/office/drawing/2014/main" val="2163773919"/>
                    </a:ext>
                  </a:extLst>
                </a:gridCol>
                <a:gridCol w="902018">
                  <a:extLst>
                    <a:ext uri="{9D8B030D-6E8A-4147-A177-3AD203B41FA5}">
                      <a16:colId xmlns:a16="http://schemas.microsoft.com/office/drawing/2014/main" val="1765988650"/>
                    </a:ext>
                  </a:extLst>
                </a:gridCol>
                <a:gridCol w="902018">
                  <a:extLst>
                    <a:ext uri="{9D8B030D-6E8A-4147-A177-3AD203B41FA5}">
                      <a16:colId xmlns:a16="http://schemas.microsoft.com/office/drawing/2014/main" val="2406649759"/>
                    </a:ext>
                  </a:extLst>
                </a:gridCol>
              </a:tblGrid>
              <a:tr h="370840">
                <a:tc>
                  <a:txBody>
                    <a:bodyPr/>
                    <a:lstStyle/>
                    <a:p>
                      <a:endParaRPr kumimoji="1" lang="ja-JP" altLang="en-US"/>
                    </a:p>
                  </a:txBody>
                  <a:tcPr/>
                </a:tc>
                <a:tc>
                  <a:txBody>
                    <a:bodyPr/>
                    <a:lstStyle/>
                    <a:p>
                      <a:r>
                        <a:rPr kumimoji="1" lang="en-US" altLang="ja-JP"/>
                        <a:t>7</a:t>
                      </a:r>
                      <a:r>
                        <a:rPr kumimoji="1" lang="ja-JP" altLang="en-US"/>
                        <a:t>月</a:t>
                      </a:r>
                    </a:p>
                  </a:txBody>
                  <a:tcPr/>
                </a:tc>
                <a:tc>
                  <a:txBody>
                    <a:bodyPr/>
                    <a:lstStyle/>
                    <a:p>
                      <a:r>
                        <a:rPr kumimoji="1" lang="en-US" altLang="ja-JP"/>
                        <a:t>8</a:t>
                      </a:r>
                      <a:r>
                        <a:rPr kumimoji="1" lang="ja-JP" altLang="en-US"/>
                        <a:t>月</a:t>
                      </a:r>
                    </a:p>
                  </a:txBody>
                  <a:tcPr/>
                </a:tc>
                <a:tc>
                  <a:txBody>
                    <a:bodyPr/>
                    <a:lstStyle/>
                    <a:p>
                      <a:r>
                        <a:rPr kumimoji="1" lang="en-US" altLang="ja-JP"/>
                        <a:t>9</a:t>
                      </a:r>
                      <a:r>
                        <a:rPr kumimoji="1" lang="ja-JP" altLang="en-US"/>
                        <a:t>月</a:t>
                      </a:r>
                    </a:p>
                  </a:txBody>
                  <a:tcPr/>
                </a:tc>
                <a:tc>
                  <a:txBody>
                    <a:bodyPr/>
                    <a:lstStyle/>
                    <a:p>
                      <a:r>
                        <a:rPr kumimoji="1" lang="en-US" altLang="ja-JP"/>
                        <a:t>10</a:t>
                      </a:r>
                      <a:r>
                        <a:rPr kumimoji="1" lang="ja-JP" altLang="en-US"/>
                        <a:t>月</a:t>
                      </a:r>
                    </a:p>
                  </a:txBody>
                  <a:tcPr/>
                </a:tc>
                <a:tc>
                  <a:txBody>
                    <a:bodyPr/>
                    <a:lstStyle/>
                    <a:p>
                      <a:r>
                        <a:rPr kumimoji="1" lang="en-US" altLang="ja-JP"/>
                        <a:t>11</a:t>
                      </a:r>
                      <a:r>
                        <a:rPr kumimoji="1" lang="ja-JP" altLang="en-US"/>
                        <a:t>月</a:t>
                      </a:r>
                    </a:p>
                  </a:txBody>
                  <a:tcPr/>
                </a:tc>
                <a:tc>
                  <a:txBody>
                    <a:bodyPr/>
                    <a:lstStyle/>
                    <a:p>
                      <a:r>
                        <a:rPr kumimoji="1" lang="en-US" altLang="ja-JP"/>
                        <a:t>12</a:t>
                      </a:r>
                      <a:r>
                        <a:rPr kumimoji="1" lang="ja-JP" altLang="en-US"/>
                        <a:t>月</a:t>
                      </a:r>
                    </a:p>
                  </a:txBody>
                  <a:tcPr/>
                </a:tc>
                <a:tc>
                  <a:txBody>
                    <a:bodyPr/>
                    <a:lstStyle/>
                    <a:p>
                      <a:r>
                        <a:rPr kumimoji="1" lang="en-US" altLang="ja-JP"/>
                        <a:t>1</a:t>
                      </a:r>
                      <a:r>
                        <a:rPr kumimoji="1" lang="ja-JP" altLang="en-US"/>
                        <a:t>月</a:t>
                      </a:r>
                    </a:p>
                  </a:txBody>
                  <a:tcPr/>
                </a:tc>
                <a:tc>
                  <a:txBody>
                    <a:bodyPr/>
                    <a:lstStyle/>
                    <a:p>
                      <a:r>
                        <a:rPr kumimoji="1" lang="en-US" altLang="ja-JP"/>
                        <a:t>2</a:t>
                      </a:r>
                      <a:r>
                        <a:rPr kumimoji="1" lang="ja-JP" altLang="en-US"/>
                        <a:t>月</a:t>
                      </a:r>
                    </a:p>
                  </a:txBody>
                  <a:tcPr/>
                </a:tc>
                <a:tc>
                  <a:txBody>
                    <a:bodyPr/>
                    <a:lstStyle/>
                    <a:p>
                      <a:r>
                        <a:rPr kumimoji="1" lang="en-US" altLang="ja-JP"/>
                        <a:t>3</a:t>
                      </a:r>
                      <a:r>
                        <a:rPr kumimoji="1" lang="ja-JP" altLang="en-US"/>
                        <a:t>月</a:t>
                      </a:r>
                    </a:p>
                  </a:txBody>
                  <a:tcPr/>
                </a:tc>
                <a:extLst>
                  <a:ext uri="{0D108BD9-81ED-4DB2-BD59-A6C34878D82A}">
                    <a16:rowId xmlns:a16="http://schemas.microsoft.com/office/drawing/2014/main" val="3020957632"/>
                  </a:ext>
                </a:extLst>
              </a:tr>
              <a:tr h="370840">
                <a:tc>
                  <a:txBody>
                    <a:bodyPr/>
                    <a:lstStyle/>
                    <a:p>
                      <a:r>
                        <a:rPr kumimoji="1" lang="ja-JP" altLang="en-US" sz="1200"/>
                        <a:t>飛行関係</a:t>
                      </a:r>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945073418"/>
                  </a:ext>
                </a:extLst>
              </a:tr>
              <a:tr h="370840">
                <a:tc>
                  <a:txBody>
                    <a:bodyPr/>
                    <a:lstStyle/>
                    <a:p>
                      <a:r>
                        <a:rPr kumimoji="1" lang="ja-JP" altLang="en-US" sz="1200"/>
                        <a:t>関係者調整</a:t>
                      </a:r>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391226086"/>
                  </a:ext>
                </a:extLst>
              </a:tr>
            </a:tbl>
          </a:graphicData>
        </a:graphic>
      </p:graphicFrame>
      <p:sp>
        <p:nvSpPr>
          <p:cNvPr id="62" name="矢印: 左右 61">
            <a:extLst>
              <a:ext uri="{FF2B5EF4-FFF2-40B4-BE49-F238E27FC236}">
                <a16:creationId xmlns:a16="http://schemas.microsoft.com/office/drawing/2014/main" id="{569642B4-3704-AB15-2B96-A770317D7058}"/>
              </a:ext>
            </a:extLst>
          </p:cNvPr>
          <p:cNvSpPr/>
          <p:nvPr/>
        </p:nvSpPr>
        <p:spPr>
          <a:xfrm>
            <a:off x="3956198" y="5836137"/>
            <a:ext cx="1191480" cy="76339"/>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a:extLst>
              <a:ext uri="{FF2B5EF4-FFF2-40B4-BE49-F238E27FC236}">
                <a16:creationId xmlns:a16="http://schemas.microsoft.com/office/drawing/2014/main" id="{893E491E-B348-F8E7-0A58-5C19FFDB91A1}"/>
              </a:ext>
            </a:extLst>
          </p:cNvPr>
          <p:cNvSpPr txBox="1"/>
          <p:nvPr/>
        </p:nvSpPr>
        <p:spPr>
          <a:xfrm>
            <a:off x="4147012" y="5901232"/>
            <a:ext cx="1029960" cy="276999"/>
          </a:xfrm>
          <a:prstGeom prst="rect">
            <a:avLst/>
          </a:prstGeom>
          <a:noFill/>
          <a:ln w="3175">
            <a:noFill/>
          </a:ln>
        </p:spPr>
        <p:txBody>
          <a:bodyPr wrap="square">
            <a:spAutoFit/>
          </a:bodyPr>
          <a:lstStyle/>
          <a:p>
            <a:pPr>
              <a:spcAft>
                <a:spcPts val="500"/>
              </a:spcAft>
              <a:defRPr/>
            </a:pPr>
            <a:r>
              <a:rPr kumimoji="1" lang="ja-JP" altLang="en-US" sz="1200">
                <a:latin typeface="Meiryo UI"/>
                <a:ea typeface="Meiryo UI"/>
              </a:rPr>
              <a:t>飛行申請</a:t>
            </a:r>
            <a:endParaRPr kumimoji="1" lang="en-US" altLang="ja-JP" sz="1200">
              <a:latin typeface="Meiryo UI"/>
              <a:ea typeface="Meiryo UI"/>
            </a:endParaRPr>
          </a:p>
        </p:txBody>
      </p:sp>
      <p:sp>
        <p:nvSpPr>
          <p:cNvPr id="64" name="星: 7 pt 63">
            <a:extLst>
              <a:ext uri="{FF2B5EF4-FFF2-40B4-BE49-F238E27FC236}">
                <a16:creationId xmlns:a16="http://schemas.microsoft.com/office/drawing/2014/main" id="{3EF50397-BCE9-96F5-1C10-F1E0015BE8F3}"/>
              </a:ext>
            </a:extLst>
          </p:cNvPr>
          <p:cNvSpPr/>
          <p:nvPr/>
        </p:nvSpPr>
        <p:spPr>
          <a:xfrm>
            <a:off x="5658009" y="5976555"/>
            <a:ext cx="158732" cy="170330"/>
          </a:xfrm>
          <a:prstGeom prst="star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a:extLst>
              <a:ext uri="{FF2B5EF4-FFF2-40B4-BE49-F238E27FC236}">
                <a16:creationId xmlns:a16="http://schemas.microsoft.com/office/drawing/2014/main" id="{8A285752-836D-B37C-A71C-AAD29722B4DA}"/>
              </a:ext>
            </a:extLst>
          </p:cNvPr>
          <p:cNvSpPr txBox="1"/>
          <p:nvPr/>
        </p:nvSpPr>
        <p:spPr>
          <a:xfrm>
            <a:off x="5422464" y="6129400"/>
            <a:ext cx="1029960" cy="276999"/>
          </a:xfrm>
          <a:prstGeom prst="rect">
            <a:avLst/>
          </a:prstGeom>
          <a:noFill/>
          <a:ln w="3175">
            <a:noFill/>
          </a:ln>
        </p:spPr>
        <p:txBody>
          <a:bodyPr wrap="square">
            <a:spAutoFit/>
          </a:bodyPr>
          <a:lstStyle/>
          <a:p>
            <a:pPr>
              <a:spcAft>
                <a:spcPts val="500"/>
              </a:spcAft>
              <a:defRPr/>
            </a:pPr>
            <a:r>
              <a:rPr kumimoji="1" lang="ja-JP" altLang="en-US" sz="1200">
                <a:latin typeface="Meiryo UI"/>
                <a:ea typeface="Meiryo UI"/>
              </a:rPr>
              <a:t>実証</a:t>
            </a:r>
            <a:r>
              <a:rPr kumimoji="1" lang="en-US" altLang="ja-JP" sz="1200">
                <a:latin typeface="Meiryo UI"/>
                <a:ea typeface="Meiryo UI"/>
              </a:rPr>
              <a:t>1</a:t>
            </a:r>
            <a:r>
              <a:rPr kumimoji="1" lang="ja-JP" altLang="en-US" sz="1200">
                <a:latin typeface="Meiryo UI"/>
                <a:ea typeface="Meiryo UI"/>
              </a:rPr>
              <a:t>回目</a:t>
            </a:r>
            <a:endParaRPr kumimoji="1" lang="en-US" altLang="ja-JP" sz="1200">
              <a:latin typeface="Meiryo UI"/>
              <a:ea typeface="Meiryo UI"/>
            </a:endParaRPr>
          </a:p>
        </p:txBody>
      </p:sp>
      <p:sp>
        <p:nvSpPr>
          <p:cNvPr id="66" name="星: 7 pt 65">
            <a:extLst>
              <a:ext uri="{FF2B5EF4-FFF2-40B4-BE49-F238E27FC236}">
                <a16:creationId xmlns:a16="http://schemas.microsoft.com/office/drawing/2014/main" id="{F6268054-B604-7FB2-2391-B754856E8497}"/>
              </a:ext>
            </a:extLst>
          </p:cNvPr>
          <p:cNvSpPr/>
          <p:nvPr/>
        </p:nvSpPr>
        <p:spPr>
          <a:xfrm>
            <a:off x="6454238" y="5976555"/>
            <a:ext cx="158732" cy="170330"/>
          </a:xfrm>
          <a:prstGeom prst="star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BC23E10E-B852-982C-E7C7-F43002C4CBFA}"/>
              </a:ext>
            </a:extLst>
          </p:cNvPr>
          <p:cNvSpPr txBox="1"/>
          <p:nvPr/>
        </p:nvSpPr>
        <p:spPr>
          <a:xfrm>
            <a:off x="6182936" y="6123049"/>
            <a:ext cx="1029960" cy="276999"/>
          </a:xfrm>
          <a:prstGeom prst="rect">
            <a:avLst/>
          </a:prstGeom>
          <a:noFill/>
          <a:ln w="3175">
            <a:noFill/>
          </a:ln>
        </p:spPr>
        <p:txBody>
          <a:bodyPr wrap="square">
            <a:spAutoFit/>
          </a:bodyPr>
          <a:lstStyle/>
          <a:p>
            <a:pPr>
              <a:spcAft>
                <a:spcPts val="500"/>
              </a:spcAft>
              <a:defRPr/>
            </a:pPr>
            <a:r>
              <a:rPr kumimoji="1" lang="ja-JP" altLang="en-US" sz="1200">
                <a:latin typeface="Meiryo UI"/>
                <a:ea typeface="Meiryo UI"/>
              </a:rPr>
              <a:t>実証２回目</a:t>
            </a:r>
            <a:endParaRPr kumimoji="1" lang="en-US" altLang="ja-JP" sz="1200">
              <a:latin typeface="Meiryo UI"/>
              <a:ea typeface="Meiryo UI"/>
            </a:endParaRPr>
          </a:p>
        </p:txBody>
      </p:sp>
      <p:sp>
        <p:nvSpPr>
          <p:cNvPr id="68" name="矢印: 左右 67">
            <a:extLst>
              <a:ext uri="{FF2B5EF4-FFF2-40B4-BE49-F238E27FC236}">
                <a16:creationId xmlns:a16="http://schemas.microsoft.com/office/drawing/2014/main" id="{33A130EC-81D3-7278-6268-4D95C84D720C}"/>
              </a:ext>
            </a:extLst>
          </p:cNvPr>
          <p:cNvSpPr/>
          <p:nvPr/>
        </p:nvSpPr>
        <p:spPr>
          <a:xfrm>
            <a:off x="7484198" y="6084879"/>
            <a:ext cx="1191480" cy="76339"/>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C050AB91-82C8-8392-BB26-A26B5AFC1B24}"/>
              </a:ext>
            </a:extLst>
          </p:cNvPr>
          <p:cNvSpPr txBox="1"/>
          <p:nvPr/>
        </p:nvSpPr>
        <p:spPr>
          <a:xfrm>
            <a:off x="7528170" y="6129400"/>
            <a:ext cx="1029960" cy="276999"/>
          </a:xfrm>
          <a:prstGeom prst="rect">
            <a:avLst/>
          </a:prstGeom>
          <a:noFill/>
          <a:ln w="3175">
            <a:noFill/>
          </a:ln>
        </p:spPr>
        <p:txBody>
          <a:bodyPr wrap="square">
            <a:spAutoFit/>
          </a:bodyPr>
          <a:lstStyle/>
          <a:p>
            <a:pPr>
              <a:spcAft>
                <a:spcPts val="500"/>
              </a:spcAft>
              <a:defRPr/>
            </a:pPr>
            <a:r>
              <a:rPr kumimoji="1" lang="ja-JP" altLang="en-US" sz="1200">
                <a:latin typeface="Meiryo UI"/>
                <a:ea typeface="Meiryo UI"/>
              </a:rPr>
              <a:t>成果とりまとめ</a:t>
            </a:r>
            <a:endParaRPr kumimoji="1" lang="en-US" altLang="ja-JP" sz="1200">
              <a:latin typeface="Meiryo UI"/>
              <a:ea typeface="Meiryo UI"/>
            </a:endParaRPr>
          </a:p>
        </p:txBody>
      </p:sp>
      <p:sp>
        <p:nvSpPr>
          <p:cNvPr id="70" name="矢印: 左右 69">
            <a:extLst>
              <a:ext uri="{FF2B5EF4-FFF2-40B4-BE49-F238E27FC236}">
                <a16:creationId xmlns:a16="http://schemas.microsoft.com/office/drawing/2014/main" id="{3F262806-982F-9B88-940A-37D1F309DA19}"/>
              </a:ext>
            </a:extLst>
          </p:cNvPr>
          <p:cNvSpPr/>
          <p:nvPr/>
        </p:nvSpPr>
        <p:spPr>
          <a:xfrm>
            <a:off x="3279970" y="6179509"/>
            <a:ext cx="1191480" cy="76339"/>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a:extLst>
              <a:ext uri="{FF2B5EF4-FFF2-40B4-BE49-F238E27FC236}">
                <a16:creationId xmlns:a16="http://schemas.microsoft.com/office/drawing/2014/main" id="{75882818-8CE4-1ED8-DF8B-F1E45AD10B8F}"/>
              </a:ext>
            </a:extLst>
          </p:cNvPr>
          <p:cNvSpPr txBox="1"/>
          <p:nvPr/>
        </p:nvSpPr>
        <p:spPr>
          <a:xfrm>
            <a:off x="3353756" y="6270977"/>
            <a:ext cx="1029960" cy="276999"/>
          </a:xfrm>
          <a:prstGeom prst="rect">
            <a:avLst/>
          </a:prstGeom>
          <a:noFill/>
          <a:ln w="3175">
            <a:noFill/>
          </a:ln>
        </p:spPr>
        <p:txBody>
          <a:bodyPr wrap="square">
            <a:spAutoFit/>
          </a:bodyPr>
          <a:lstStyle/>
          <a:p>
            <a:pPr>
              <a:spcAft>
                <a:spcPts val="500"/>
              </a:spcAft>
              <a:defRPr/>
            </a:pPr>
            <a:r>
              <a:rPr kumimoji="1" lang="ja-JP" altLang="en-US" sz="1200" dirty="0">
                <a:latin typeface="Meiryo UI"/>
                <a:ea typeface="Meiryo UI"/>
              </a:rPr>
              <a:t>地元説明会</a:t>
            </a:r>
            <a:endParaRPr kumimoji="1" lang="en-US" altLang="ja-JP" sz="1200" dirty="0">
              <a:latin typeface="Meiryo UI"/>
              <a:ea typeface="Meiryo UI"/>
            </a:endParaRPr>
          </a:p>
        </p:txBody>
      </p:sp>
      <p:sp>
        <p:nvSpPr>
          <p:cNvPr id="9" name="正方形/長方形 8">
            <a:extLst>
              <a:ext uri="{FF2B5EF4-FFF2-40B4-BE49-F238E27FC236}">
                <a16:creationId xmlns:a16="http://schemas.microsoft.com/office/drawing/2014/main" id="{C223A8DE-1E74-7758-81A5-245B5085EDFA}"/>
              </a:ext>
            </a:extLst>
          </p:cNvPr>
          <p:cNvSpPr/>
          <p:nvPr/>
        </p:nvSpPr>
        <p:spPr>
          <a:xfrm>
            <a:off x="8424044" y="2050090"/>
            <a:ext cx="2354171" cy="153340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a:t>事業実施主体、コンソーシアムの構成員や連携者を含め、プレーヤー毎にそれぞれの役割、技能を明らかにした実施体制図等を記載してください</a:t>
            </a:r>
            <a:endParaRPr kumimoji="1" lang="en-US" altLang="ja-JP" sz="1400"/>
          </a:p>
        </p:txBody>
      </p:sp>
      <p:sp>
        <p:nvSpPr>
          <p:cNvPr id="11" name="正方形/長方形 10">
            <a:extLst>
              <a:ext uri="{FF2B5EF4-FFF2-40B4-BE49-F238E27FC236}">
                <a16:creationId xmlns:a16="http://schemas.microsoft.com/office/drawing/2014/main" id="{D5B94C9F-B63C-FDE1-05ED-D02D575AA347}"/>
              </a:ext>
            </a:extLst>
          </p:cNvPr>
          <p:cNvSpPr/>
          <p:nvPr/>
        </p:nvSpPr>
        <p:spPr>
          <a:xfrm>
            <a:off x="1720318" y="5779407"/>
            <a:ext cx="1079761" cy="5646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t>（記載例）</a:t>
            </a:r>
            <a:endParaRPr kumimoji="1" lang="en-US" altLang="ja-JP" sz="1400"/>
          </a:p>
        </p:txBody>
      </p:sp>
      <p:sp>
        <p:nvSpPr>
          <p:cNvPr id="13" name="テキスト ボックス 12">
            <a:extLst>
              <a:ext uri="{FF2B5EF4-FFF2-40B4-BE49-F238E27FC236}">
                <a16:creationId xmlns:a16="http://schemas.microsoft.com/office/drawing/2014/main" id="{C7F1DA50-6562-B60F-CBE5-24842C4A23BA}"/>
              </a:ext>
            </a:extLst>
          </p:cNvPr>
          <p:cNvSpPr txBox="1"/>
          <p:nvPr/>
        </p:nvSpPr>
        <p:spPr>
          <a:xfrm>
            <a:off x="454664" y="4807910"/>
            <a:ext cx="9386027" cy="479618"/>
          </a:xfrm>
          <a:prstGeom prst="rect">
            <a:avLst/>
          </a:prstGeom>
          <a:noFill/>
        </p:spPr>
        <p:txBody>
          <a:bodyPr wrap="square">
            <a:spAutoFit/>
          </a:bodyPr>
          <a:lstStyle/>
          <a:p>
            <a:pPr>
              <a:spcAft>
                <a:spcPts val="500"/>
              </a:spcAft>
              <a:defRPr/>
            </a:pPr>
            <a:r>
              <a:rPr kumimoji="1" lang="ja-JP" altLang="en-US" sz="1050">
                <a:solidFill>
                  <a:schemeClr val="bg1">
                    <a:lumMod val="50000"/>
                  </a:schemeClr>
                </a:solidFill>
                <a:latin typeface="Meiryo UI"/>
                <a:ea typeface="Meiryo UI"/>
              </a:rPr>
              <a:t>令和７年度の補助事業に関する作業手順や事業スケジュールについて、表などを用いて記載してください。</a:t>
            </a:r>
            <a:endParaRPr kumimoji="1" lang="en-US" altLang="ja-JP" sz="1050">
              <a:solidFill>
                <a:schemeClr val="bg1">
                  <a:lumMod val="50000"/>
                </a:schemeClr>
              </a:solidFill>
              <a:latin typeface="Meiryo UI"/>
              <a:ea typeface="Meiryo UI"/>
            </a:endParaRPr>
          </a:p>
          <a:p>
            <a:pPr>
              <a:spcAft>
                <a:spcPts val="500"/>
              </a:spcAft>
              <a:defRPr/>
            </a:pPr>
            <a:r>
              <a:rPr kumimoji="1" lang="ja-JP" altLang="en-US" sz="1050">
                <a:latin typeface="Meiryo UI"/>
                <a:ea typeface="Meiryo UI"/>
              </a:rPr>
              <a:t>・・・・・・</a:t>
            </a:r>
            <a:endParaRPr kumimoji="1" lang="en-US" altLang="ja-JP" sz="1050">
              <a:latin typeface="Meiryo UI"/>
              <a:ea typeface="Meiryo UI"/>
            </a:endParaRPr>
          </a:p>
        </p:txBody>
      </p:sp>
      <p:sp>
        <p:nvSpPr>
          <p:cNvPr id="14" name="テキスト ボックス 13">
            <a:extLst>
              <a:ext uri="{FF2B5EF4-FFF2-40B4-BE49-F238E27FC236}">
                <a16:creationId xmlns:a16="http://schemas.microsoft.com/office/drawing/2014/main" id="{844E863F-D6ED-67B9-A04A-D2AF72AA6680}"/>
              </a:ext>
            </a:extLst>
          </p:cNvPr>
          <p:cNvSpPr txBox="1"/>
          <p:nvPr/>
        </p:nvSpPr>
        <p:spPr>
          <a:xfrm>
            <a:off x="0" y="51129"/>
            <a:ext cx="8940779" cy="253916"/>
          </a:xfrm>
          <a:prstGeom prst="rect">
            <a:avLst/>
          </a:prstGeom>
          <a:noFill/>
        </p:spPr>
        <p:txBody>
          <a:bodyPr wrap="square">
            <a:spAutoFit/>
          </a:bodyPr>
          <a:lstStyle/>
          <a:p>
            <a:pPr>
              <a:spcAft>
                <a:spcPts val="500"/>
              </a:spcAft>
              <a:defRPr/>
            </a:pPr>
            <a:r>
              <a:rPr kumimoji="1" lang="ja-JP" altLang="en-US" sz="1050">
                <a:latin typeface="Meiryo UI"/>
                <a:ea typeface="Meiryo UI"/>
              </a:rPr>
              <a:t>様式第</a:t>
            </a:r>
            <a:r>
              <a:rPr kumimoji="1" lang="en-US" altLang="ja-JP" sz="1050">
                <a:latin typeface="Meiryo UI"/>
                <a:ea typeface="Meiryo UI"/>
              </a:rPr>
              <a:t>12</a:t>
            </a:r>
            <a:r>
              <a:rPr kumimoji="1" lang="ja-JP" altLang="en-US" sz="1050">
                <a:latin typeface="Meiryo UI"/>
                <a:ea typeface="Meiryo UI"/>
              </a:rPr>
              <a:t>号（第</a:t>
            </a:r>
            <a:r>
              <a:rPr kumimoji="1" lang="en-US" altLang="ja-JP" sz="1050">
                <a:latin typeface="Meiryo UI"/>
                <a:ea typeface="Meiryo UI"/>
              </a:rPr>
              <a:t>13</a:t>
            </a:r>
            <a:r>
              <a:rPr kumimoji="1" lang="ja-JP" altLang="en-US" sz="1050">
                <a:latin typeface="Meiryo UI"/>
                <a:ea typeface="Meiryo UI"/>
              </a:rPr>
              <a:t>条関係）</a:t>
            </a:r>
            <a:endParaRPr kumimoji="1" lang="en-US" altLang="ja-JP" sz="1050">
              <a:latin typeface="Meiryo UI"/>
              <a:ea typeface="Meiryo UI"/>
            </a:endParaRPr>
          </a:p>
        </p:txBody>
      </p:sp>
    </p:spTree>
    <p:extLst>
      <p:ext uri="{BB962C8B-B14F-4D97-AF65-F5344CB8AC3E}">
        <p14:creationId xmlns:p14="http://schemas.microsoft.com/office/powerpoint/2010/main" val="4230342587"/>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1486</Words>
  <Application>Microsoft Office PowerPoint</Application>
  <PresentationFormat>A4 210 x 297 mm</PresentationFormat>
  <Paragraphs>268</Paragraphs>
  <Slides>10</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Meiryo UI</vt:lpstr>
      <vt:lpstr>游ゴシック</vt:lpstr>
      <vt:lpstr>Arial</vt:lpstr>
      <vt:lpstr>Calibri</vt:lpstr>
      <vt:lpstr>Calibri Light</vt:lpstr>
      <vt:lpstr>Wingdings</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2025-03-28T05:48:26Z</dcterms:created>
  <dcterms:modified xsi:type="dcterms:W3CDTF">2025-07-02T01:27:20Z</dcterms:modified>
</cp:coreProperties>
</file>