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7" r:id="rId2"/>
    <p:sldId id="258"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76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6" autoAdjust="0"/>
    <p:restoredTop sz="94660"/>
  </p:normalViewPr>
  <p:slideViewPr>
    <p:cSldViewPr snapToGrid="0">
      <p:cViewPr varScale="1">
        <p:scale>
          <a:sx n="78" d="100"/>
          <a:sy n="78" d="100"/>
        </p:scale>
        <p:origin x="298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59" cy="498056"/>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31" tIns="45715" rIns="91431" bIns="45715" rtlCol="0"/>
          <a:lstStyle>
            <a:lvl1pPr algn="r">
              <a:defRPr sz="1200"/>
            </a:lvl1pPr>
          </a:lstStyle>
          <a:p>
            <a:fld id="{DF10C427-AAC6-4560-917E-BF8F2082655C}" type="datetimeFigureOut">
              <a:rPr kumimoji="1" lang="ja-JP" altLang="en-US" smtClean="0"/>
              <a:t>2020/6/22</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79768" y="4777195"/>
            <a:ext cx="5438140" cy="3908614"/>
          </a:xfrm>
          <a:prstGeom prst="rect">
            <a:avLst/>
          </a:prstGeom>
        </p:spPr>
        <p:txBody>
          <a:bodyPr vert="horz" lIns="91431" tIns="45715" rIns="91431" bIns="4571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28584"/>
            <a:ext cx="2945659" cy="498055"/>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31" tIns="45715" rIns="91431" bIns="45715" rtlCol="0" anchor="b"/>
          <a:lstStyle>
            <a:lvl1pPr algn="r">
              <a:defRPr sz="1200"/>
            </a:lvl1pPr>
          </a:lstStyle>
          <a:p>
            <a:fld id="{C4D70A15-8412-46AC-90D1-CB86BF5E6A64}" type="slidenum">
              <a:rPr kumimoji="1" lang="ja-JP" altLang="en-US" smtClean="0"/>
              <a:t>‹#›</a:t>
            </a:fld>
            <a:endParaRPr kumimoji="1" lang="ja-JP" altLang="en-US"/>
          </a:p>
        </p:txBody>
      </p:sp>
    </p:spTree>
    <p:extLst>
      <p:ext uri="{BB962C8B-B14F-4D97-AF65-F5344CB8AC3E}">
        <p14:creationId xmlns:p14="http://schemas.microsoft.com/office/powerpoint/2010/main" val="23878418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8666"/>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3467"/>
            </a:lvl1pPr>
            <a:lvl2pPr marL="660380" indent="0" algn="ctr">
              <a:buNone/>
              <a:defRPr sz="2889"/>
            </a:lvl2pPr>
            <a:lvl3pPr marL="1320759" indent="0" algn="ctr">
              <a:buNone/>
              <a:defRPr sz="2600"/>
            </a:lvl3pPr>
            <a:lvl4pPr marL="1981139" indent="0" algn="ctr">
              <a:buNone/>
              <a:defRPr sz="2311"/>
            </a:lvl4pPr>
            <a:lvl5pPr marL="2641519" indent="0" algn="ctr">
              <a:buNone/>
              <a:defRPr sz="2311"/>
            </a:lvl5pPr>
            <a:lvl6pPr marL="3301898" indent="0" algn="ctr">
              <a:buNone/>
              <a:defRPr sz="2311"/>
            </a:lvl6pPr>
            <a:lvl7pPr marL="3962278" indent="0" algn="ctr">
              <a:buNone/>
              <a:defRPr sz="2311"/>
            </a:lvl7pPr>
            <a:lvl8pPr marL="4622658" indent="0" algn="ctr">
              <a:buNone/>
              <a:defRPr sz="2311"/>
            </a:lvl8pPr>
            <a:lvl9pPr marL="5283037" indent="0" algn="ctr">
              <a:buNone/>
              <a:defRPr sz="2311"/>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21351AA-456E-415D-8D78-CD7E51AEF212}" type="datetimeFigureOut">
              <a:rPr kumimoji="1" lang="ja-JP" altLang="en-US" smtClean="0"/>
              <a:t>2020/6/22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6BD909-6F07-42C2-B038-5A8B4A2855A2}" type="slidenum">
              <a:rPr kumimoji="1" lang="ja-JP" altLang="en-US" smtClean="0"/>
              <a:t>‹#›</a:t>
            </a:fld>
            <a:endParaRPr kumimoji="1" lang="ja-JP" altLang="en-US"/>
          </a:p>
        </p:txBody>
      </p:sp>
    </p:spTree>
    <p:extLst>
      <p:ext uri="{BB962C8B-B14F-4D97-AF65-F5344CB8AC3E}">
        <p14:creationId xmlns:p14="http://schemas.microsoft.com/office/powerpoint/2010/main" val="139959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21351AA-456E-415D-8D78-CD7E51AEF212}" type="datetimeFigureOut">
              <a:rPr kumimoji="1" lang="ja-JP" altLang="en-US" smtClean="0"/>
              <a:t>2020/6/22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6BD909-6F07-42C2-B038-5A8B4A2855A2}" type="slidenum">
              <a:rPr kumimoji="1" lang="ja-JP" altLang="en-US" smtClean="0"/>
              <a:t>‹#›</a:t>
            </a:fld>
            <a:endParaRPr kumimoji="1" lang="ja-JP" altLang="en-US"/>
          </a:p>
        </p:txBody>
      </p:sp>
    </p:spTree>
    <p:extLst>
      <p:ext uri="{BB962C8B-B14F-4D97-AF65-F5344CB8AC3E}">
        <p14:creationId xmlns:p14="http://schemas.microsoft.com/office/powerpoint/2010/main" val="3024678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21351AA-456E-415D-8D78-CD7E51AEF212}" type="datetimeFigureOut">
              <a:rPr kumimoji="1" lang="ja-JP" altLang="en-US" smtClean="0"/>
              <a:t>2020/6/22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6BD909-6F07-42C2-B038-5A8B4A2855A2}" type="slidenum">
              <a:rPr kumimoji="1" lang="ja-JP" altLang="en-US" smtClean="0"/>
              <a:t>‹#›</a:t>
            </a:fld>
            <a:endParaRPr kumimoji="1" lang="ja-JP" altLang="en-US"/>
          </a:p>
        </p:txBody>
      </p:sp>
    </p:spTree>
    <p:extLst>
      <p:ext uri="{BB962C8B-B14F-4D97-AF65-F5344CB8AC3E}">
        <p14:creationId xmlns:p14="http://schemas.microsoft.com/office/powerpoint/2010/main" val="2504476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21351AA-456E-415D-8D78-CD7E51AEF212}" type="datetimeFigureOut">
              <a:rPr kumimoji="1" lang="ja-JP" altLang="en-US" smtClean="0"/>
              <a:t>2020/6/22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6BD909-6F07-42C2-B038-5A8B4A2855A2}" type="slidenum">
              <a:rPr kumimoji="1" lang="ja-JP" altLang="en-US" smtClean="0"/>
              <a:t>‹#›</a:t>
            </a:fld>
            <a:endParaRPr kumimoji="1" lang="ja-JP" altLang="en-US"/>
          </a:p>
        </p:txBody>
      </p:sp>
    </p:spTree>
    <p:extLst>
      <p:ext uri="{BB962C8B-B14F-4D97-AF65-F5344CB8AC3E}">
        <p14:creationId xmlns:p14="http://schemas.microsoft.com/office/powerpoint/2010/main" val="2584443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7" y="2469625"/>
            <a:ext cx="5915025" cy="4120620"/>
          </a:xfrm>
        </p:spPr>
        <p:txBody>
          <a:bodyPr anchor="b"/>
          <a:lstStyle>
            <a:lvl1pPr>
              <a:defRPr sz="8666"/>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7" y="6629228"/>
            <a:ext cx="5915025" cy="2166937"/>
          </a:xfrm>
        </p:spPr>
        <p:txBody>
          <a:bodyPr/>
          <a:lstStyle>
            <a:lvl1pPr marL="0" indent="0">
              <a:buNone/>
              <a:defRPr sz="3467">
                <a:solidFill>
                  <a:schemeClr val="tx1"/>
                </a:solidFill>
              </a:defRPr>
            </a:lvl1pPr>
            <a:lvl2pPr marL="660380" indent="0">
              <a:buNone/>
              <a:defRPr sz="2889">
                <a:solidFill>
                  <a:schemeClr val="tx1">
                    <a:tint val="75000"/>
                  </a:schemeClr>
                </a:solidFill>
              </a:defRPr>
            </a:lvl2pPr>
            <a:lvl3pPr marL="1320759" indent="0">
              <a:buNone/>
              <a:defRPr sz="2600">
                <a:solidFill>
                  <a:schemeClr val="tx1">
                    <a:tint val="75000"/>
                  </a:schemeClr>
                </a:solidFill>
              </a:defRPr>
            </a:lvl3pPr>
            <a:lvl4pPr marL="1981139" indent="0">
              <a:buNone/>
              <a:defRPr sz="2311">
                <a:solidFill>
                  <a:schemeClr val="tx1">
                    <a:tint val="75000"/>
                  </a:schemeClr>
                </a:solidFill>
              </a:defRPr>
            </a:lvl4pPr>
            <a:lvl5pPr marL="2641519" indent="0">
              <a:buNone/>
              <a:defRPr sz="2311">
                <a:solidFill>
                  <a:schemeClr val="tx1">
                    <a:tint val="75000"/>
                  </a:schemeClr>
                </a:solidFill>
              </a:defRPr>
            </a:lvl5pPr>
            <a:lvl6pPr marL="3301898" indent="0">
              <a:buNone/>
              <a:defRPr sz="2311">
                <a:solidFill>
                  <a:schemeClr val="tx1">
                    <a:tint val="75000"/>
                  </a:schemeClr>
                </a:solidFill>
              </a:defRPr>
            </a:lvl6pPr>
            <a:lvl7pPr marL="3962278" indent="0">
              <a:buNone/>
              <a:defRPr sz="2311">
                <a:solidFill>
                  <a:schemeClr val="tx1">
                    <a:tint val="75000"/>
                  </a:schemeClr>
                </a:solidFill>
              </a:defRPr>
            </a:lvl7pPr>
            <a:lvl8pPr marL="4622658" indent="0">
              <a:buNone/>
              <a:defRPr sz="2311">
                <a:solidFill>
                  <a:schemeClr val="tx1">
                    <a:tint val="75000"/>
                  </a:schemeClr>
                </a:solidFill>
              </a:defRPr>
            </a:lvl8pPr>
            <a:lvl9pPr marL="5283037" indent="0">
              <a:buNone/>
              <a:defRPr sz="2311">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521351AA-456E-415D-8D78-CD7E51AEF212}" type="datetimeFigureOut">
              <a:rPr kumimoji="1" lang="ja-JP" altLang="en-US" smtClean="0"/>
              <a:t>2020/6/22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6BD909-6F07-42C2-B038-5A8B4A2855A2}" type="slidenum">
              <a:rPr kumimoji="1" lang="ja-JP" altLang="en-US" smtClean="0"/>
              <a:t>‹#›</a:t>
            </a:fld>
            <a:endParaRPr kumimoji="1" lang="ja-JP" altLang="en-US"/>
          </a:p>
        </p:txBody>
      </p:sp>
    </p:spTree>
    <p:extLst>
      <p:ext uri="{BB962C8B-B14F-4D97-AF65-F5344CB8AC3E}">
        <p14:creationId xmlns:p14="http://schemas.microsoft.com/office/powerpoint/2010/main" val="1795633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21351AA-456E-415D-8D78-CD7E51AEF212}" type="datetimeFigureOut">
              <a:rPr kumimoji="1" lang="ja-JP" altLang="en-US" smtClean="0"/>
              <a:t>2020/6/22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6BD909-6F07-42C2-B038-5A8B4A2855A2}" type="slidenum">
              <a:rPr kumimoji="1" lang="ja-JP" altLang="en-US" smtClean="0"/>
              <a:t>‹#›</a:t>
            </a:fld>
            <a:endParaRPr kumimoji="1" lang="ja-JP" altLang="en-US"/>
          </a:p>
        </p:txBody>
      </p:sp>
    </p:spTree>
    <p:extLst>
      <p:ext uri="{BB962C8B-B14F-4D97-AF65-F5344CB8AC3E}">
        <p14:creationId xmlns:p14="http://schemas.microsoft.com/office/powerpoint/2010/main" val="527596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6"/>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2" y="2428347"/>
            <a:ext cx="2901255" cy="1190095"/>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2"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521351AA-456E-415D-8D78-CD7E51AEF212}" type="datetimeFigureOut">
              <a:rPr kumimoji="1" lang="ja-JP" altLang="en-US" smtClean="0"/>
              <a:t>2020/6/22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D6BD909-6F07-42C2-B038-5A8B4A2855A2}" type="slidenum">
              <a:rPr kumimoji="1" lang="ja-JP" altLang="en-US" smtClean="0"/>
              <a:t>‹#›</a:t>
            </a:fld>
            <a:endParaRPr kumimoji="1" lang="ja-JP" altLang="en-US"/>
          </a:p>
        </p:txBody>
      </p:sp>
    </p:spTree>
    <p:extLst>
      <p:ext uri="{BB962C8B-B14F-4D97-AF65-F5344CB8AC3E}">
        <p14:creationId xmlns:p14="http://schemas.microsoft.com/office/powerpoint/2010/main" val="1022905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521351AA-456E-415D-8D78-CD7E51AEF212}" type="datetimeFigureOut">
              <a:rPr kumimoji="1" lang="ja-JP" altLang="en-US" smtClean="0"/>
              <a:t>2020/6/22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D6BD909-6F07-42C2-B038-5A8B4A2855A2}" type="slidenum">
              <a:rPr kumimoji="1" lang="ja-JP" altLang="en-US" smtClean="0"/>
              <a:t>‹#›</a:t>
            </a:fld>
            <a:endParaRPr kumimoji="1" lang="ja-JP" altLang="en-US"/>
          </a:p>
        </p:txBody>
      </p:sp>
    </p:spTree>
    <p:extLst>
      <p:ext uri="{BB962C8B-B14F-4D97-AF65-F5344CB8AC3E}">
        <p14:creationId xmlns:p14="http://schemas.microsoft.com/office/powerpoint/2010/main" val="705209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1351AA-456E-415D-8D78-CD7E51AEF212}" type="datetimeFigureOut">
              <a:rPr kumimoji="1" lang="ja-JP" altLang="en-US" smtClean="0"/>
              <a:t>2020/6/22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D6BD909-6F07-42C2-B038-5A8B4A2855A2}" type="slidenum">
              <a:rPr kumimoji="1" lang="ja-JP" altLang="en-US" smtClean="0"/>
              <a:t>‹#›</a:t>
            </a:fld>
            <a:endParaRPr kumimoji="1" lang="ja-JP" altLang="en-US"/>
          </a:p>
        </p:txBody>
      </p:sp>
    </p:spTree>
    <p:extLst>
      <p:ext uri="{BB962C8B-B14F-4D97-AF65-F5344CB8AC3E}">
        <p14:creationId xmlns:p14="http://schemas.microsoft.com/office/powerpoint/2010/main" val="3557740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4622"/>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4"/>
            <a:ext cx="3471863" cy="7039681"/>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2311"/>
            </a:lvl1pPr>
            <a:lvl2pPr marL="660380" indent="0">
              <a:buNone/>
              <a:defRPr sz="2022"/>
            </a:lvl2pPr>
            <a:lvl3pPr marL="1320759" indent="0">
              <a:buNone/>
              <a:defRPr sz="1733"/>
            </a:lvl3pPr>
            <a:lvl4pPr marL="1981139" indent="0">
              <a:buNone/>
              <a:defRPr sz="1444"/>
            </a:lvl4pPr>
            <a:lvl5pPr marL="2641519" indent="0">
              <a:buNone/>
              <a:defRPr sz="1444"/>
            </a:lvl5pPr>
            <a:lvl6pPr marL="3301898" indent="0">
              <a:buNone/>
              <a:defRPr sz="1444"/>
            </a:lvl6pPr>
            <a:lvl7pPr marL="3962278" indent="0">
              <a:buNone/>
              <a:defRPr sz="1444"/>
            </a:lvl7pPr>
            <a:lvl8pPr marL="4622658" indent="0">
              <a:buNone/>
              <a:defRPr sz="1444"/>
            </a:lvl8pPr>
            <a:lvl9pPr marL="5283037" indent="0">
              <a:buNone/>
              <a:defRPr sz="1444"/>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21351AA-456E-415D-8D78-CD7E51AEF212}" type="datetimeFigureOut">
              <a:rPr kumimoji="1" lang="ja-JP" altLang="en-US" smtClean="0"/>
              <a:t>2020/6/22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6BD909-6F07-42C2-B038-5A8B4A2855A2}" type="slidenum">
              <a:rPr kumimoji="1" lang="ja-JP" altLang="en-US" smtClean="0"/>
              <a:t>‹#›</a:t>
            </a:fld>
            <a:endParaRPr kumimoji="1" lang="ja-JP" altLang="en-US"/>
          </a:p>
        </p:txBody>
      </p:sp>
    </p:spTree>
    <p:extLst>
      <p:ext uri="{BB962C8B-B14F-4D97-AF65-F5344CB8AC3E}">
        <p14:creationId xmlns:p14="http://schemas.microsoft.com/office/powerpoint/2010/main" val="406163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4622"/>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4"/>
            <a:ext cx="3471863" cy="7039681"/>
          </a:xfrm>
        </p:spPr>
        <p:txBody>
          <a:bodyPr anchor="t"/>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2311"/>
            </a:lvl1pPr>
            <a:lvl2pPr marL="660380" indent="0">
              <a:buNone/>
              <a:defRPr sz="2022"/>
            </a:lvl2pPr>
            <a:lvl3pPr marL="1320759" indent="0">
              <a:buNone/>
              <a:defRPr sz="1733"/>
            </a:lvl3pPr>
            <a:lvl4pPr marL="1981139" indent="0">
              <a:buNone/>
              <a:defRPr sz="1444"/>
            </a:lvl4pPr>
            <a:lvl5pPr marL="2641519" indent="0">
              <a:buNone/>
              <a:defRPr sz="1444"/>
            </a:lvl5pPr>
            <a:lvl6pPr marL="3301898" indent="0">
              <a:buNone/>
              <a:defRPr sz="1444"/>
            </a:lvl6pPr>
            <a:lvl7pPr marL="3962278" indent="0">
              <a:buNone/>
              <a:defRPr sz="1444"/>
            </a:lvl7pPr>
            <a:lvl8pPr marL="4622658" indent="0">
              <a:buNone/>
              <a:defRPr sz="1444"/>
            </a:lvl8pPr>
            <a:lvl9pPr marL="5283037" indent="0">
              <a:buNone/>
              <a:defRPr sz="1444"/>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21351AA-456E-415D-8D78-CD7E51AEF212}" type="datetimeFigureOut">
              <a:rPr kumimoji="1" lang="ja-JP" altLang="en-US" smtClean="0"/>
              <a:t>2020/6/22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6BD909-6F07-42C2-B038-5A8B4A2855A2}" type="slidenum">
              <a:rPr kumimoji="1" lang="ja-JP" altLang="en-US" smtClean="0"/>
              <a:t>‹#›</a:t>
            </a:fld>
            <a:endParaRPr kumimoji="1" lang="ja-JP" altLang="en-US"/>
          </a:p>
        </p:txBody>
      </p:sp>
    </p:spTree>
    <p:extLst>
      <p:ext uri="{BB962C8B-B14F-4D97-AF65-F5344CB8AC3E}">
        <p14:creationId xmlns:p14="http://schemas.microsoft.com/office/powerpoint/2010/main" val="4162081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976D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6"/>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8"/>
            <a:ext cx="1543050" cy="527403"/>
          </a:xfrm>
          <a:prstGeom prst="rect">
            <a:avLst/>
          </a:prstGeom>
        </p:spPr>
        <p:txBody>
          <a:bodyPr vert="horz" lIns="91440" tIns="45720" rIns="91440" bIns="45720" rtlCol="0" anchor="ctr"/>
          <a:lstStyle>
            <a:lvl1pPr algn="l">
              <a:defRPr sz="1733">
                <a:solidFill>
                  <a:schemeClr val="tx1">
                    <a:tint val="75000"/>
                  </a:schemeClr>
                </a:solidFill>
              </a:defRPr>
            </a:lvl1pPr>
          </a:lstStyle>
          <a:p>
            <a:fld id="{521351AA-456E-415D-8D78-CD7E51AEF212}" type="datetimeFigureOut">
              <a:rPr kumimoji="1" lang="ja-JP" altLang="en-US" smtClean="0"/>
              <a:t>2020/6/22</a:t>
            </a:fld>
            <a:endParaRPr kumimoji="1" lang="ja-JP" altLang="en-US"/>
          </a:p>
        </p:txBody>
      </p:sp>
      <p:sp>
        <p:nvSpPr>
          <p:cNvPr id="5" name="Footer Placeholder 4"/>
          <p:cNvSpPr>
            <a:spLocks noGrp="1"/>
          </p:cNvSpPr>
          <p:nvPr>
            <p:ph type="ftr" sz="quarter" idx="3"/>
          </p:nvPr>
        </p:nvSpPr>
        <p:spPr>
          <a:xfrm>
            <a:off x="2271713" y="9181398"/>
            <a:ext cx="2314575"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8"/>
            <a:ext cx="1543050" cy="527403"/>
          </a:xfrm>
          <a:prstGeom prst="rect">
            <a:avLst/>
          </a:prstGeom>
        </p:spPr>
        <p:txBody>
          <a:bodyPr vert="horz" lIns="91440" tIns="45720" rIns="91440" bIns="45720" rtlCol="0" anchor="ctr"/>
          <a:lstStyle>
            <a:lvl1pPr algn="r">
              <a:defRPr sz="1733">
                <a:solidFill>
                  <a:schemeClr val="tx1">
                    <a:tint val="75000"/>
                  </a:schemeClr>
                </a:solidFill>
              </a:defRPr>
            </a:lvl1pPr>
          </a:lstStyle>
          <a:p>
            <a:fld id="{8D6BD909-6F07-42C2-B038-5A8B4A2855A2}" type="slidenum">
              <a:rPr kumimoji="1" lang="ja-JP" altLang="en-US" smtClean="0"/>
              <a:t>‹#›</a:t>
            </a:fld>
            <a:endParaRPr kumimoji="1" lang="ja-JP" altLang="en-US"/>
          </a:p>
        </p:txBody>
      </p:sp>
    </p:spTree>
    <p:extLst>
      <p:ext uri="{BB962C8B-B14F-4D97-AF65-F5344CB8AC3E}">
        <p14:creationId xmlns:p14="http://schemas.microsoft.com/office/powerpoint/2010/main" val="18630778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320759" rtl="0" eaLnBrk="1" latinLnBrk="0" hangingPunct="1">
        <a:lnSpc>
          <a:spcPct val="90000"/>
        </a:lnSpc>
        <a:spcBef>
          <a:spcPct val="0"/>
        </a:spcBef>
        <a:buNone/>
        <a:defRPr kumimoji="1" sz="6355" kern="1200">
          <a:solidFill>
            <a:schemeClr val="tx1"/>
          </a:solidFill>
          <a:latin typeface="+mj-lt"/>
          <a:ea typeface="+mj-ea"/>
          <a:cs typeface="+mj-cs"/>
        </a:defRPr>
      </a:lvl1pPr>
    </p:titleStyle>
    <p:bodyStyle>
      <a:lvl1pPr marL="330190" indent="-330190" algn="l" defTabSz="1320759" rtl="0" eaLnBrk="1" latinLnBrk="0" hangingPunct="1">
        <a:lnSpc>
          <a:spcPct val="90000"/>
        </a:lnSpc>
        <a:spcBef>
          <a:spcPts val="1444"/>
        </a:spcBef>
        <a:buFont typeface="Arial" panose="020B0604020202020204" pitchFamily="34" charset="0"/>
        <a:buChar char="•"/>
        <a:defRPr kumimoji="1" sz="4044" kern="1200">
          <a:solidFill>
            <a:schemeClr val="tx1"/>
          </a:solidFill>
          <a:latin typeface="+mn-lt"/>
          <a:ea typeface="+mn-ea"/>
          <a:cs typeface="+mn-cs"/>
        </a:defRPr>
      </a:lvl1pPr>
      <a:lvl2pPr marL="990570" indent="-330190" algn="l" defTabSz="1320759" rtl="0" eaLnBrk="1" latinLnBrk="0" hangingPunct="1">
        <a:lnSpc>
          <a:spcPct val="90000"/>
        </a:lnSpc>
        <a:spcBef>
          <a:spcPts val="722"/>
        </a:spcBef>
        <a:buFont typeface="Arial" panose="020B0604020202020204" pitchFamily="34" charset="0"/>
        <a:buChar char="•"/>
        <a:defRPr kumimoji="1" sz="3467" kern="1200">
          <a:solidFill>
            <a:schemeClr val="tx1"/>
          </a:solidFill>
          <a:latin typeface="+mn-lt"/>
          <a:ea typeface="+mn-ea"/>
          <a:cs typeface="+mn-cs"/>
        </a:defRPr>
      </a:lvl2pPr>
      <a:lvl3pPr marL="1650949" indent="-330190" algn="l" defTabSz="1320759" rtl="0" eaLnBrk="1" latinLnBrk="0" hangingPunct="1">
        <a:lnSpc>
          <a:spcPct val="90000"/>
        </a:lnSpc>
        <a:spcBef>
          <a:spcPts val="722"/>
        </a:spcBef>
        <a:buFont typeface="Arial" panose="020B0604020202020204" pitchFamily="34" charset="0"/>
        <a:buChar char="•"/>
        <a:defRPr kumimoji="1" sz="2889" kern="1200">
          <a:solidFill>
            <a:schemeClr val="tx1"/>
          </a:solidFill>
          <a:latin typeface="+mn-lt"/>
          <a:ea typeface="+mn-ea"/>
          <a:cs typeface="+mn-cs"/>
        </a:defRPr>
      </a:lvl3pPr>
      <a:lvl4pPr marL="2311329"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4pPr>
      <a:lvl5pPr marL="2971709"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9pPr>
    </p:bodyStyle>
    <p:otherStyle>
      <a:defPPr>
        <a:defRPr lang="en-US"/>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14"/>
          <p:cNvSpPr/>
          <p:nvPr/>
        </p:nvSpPr>
        <p:spPr>
          <a:xfrm>
            <a:off x="92595" y="698090"/>
            <a:ext cx="6648933" cy="1455174"/>
          </a:xfrm>
          <a:prstGeom prst="roundRect">
            <a:avLst>
              <a:gd name="adj" fmla="val 509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92596" y="4758484"/>
            <a:ext cx="6648933" cy="5043949"/>
          </a:xfrm>
          <a:prstGeom prst="roundRect">
            <a:avLst>
              <a:gd name="adj" fmla="val 129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正方形/長方形 7"/>
          <p:cNvSpPr/>
          <p:nvPr/>
        </p:nvSpPr>
        <p:spPr>
          <a:xfrm>
            <a:off x="2099495" y="2316331"/>
            <a:ext cx="4541554" cy="2185214"/>
          </a:xfrm>
          <a:prstGeom prst="rect">
            <a:avLst/>
          </a:prstGeom>
        </p:spPr>
        <p:txBody>
          <a:bodyPr wrap="square">
            <a:spAutoFit/>
          </a:bodyPr>
          <a:lstStyle/>
          <a:p>
            <a:r>
              <a:rPr lang="ja-JP" altLang="en-US" sz="2400" b="1" dirty="0" smtClean="0">
                <a:solidFill>
                  <a:schemeClr val="bg1"/>
                </a:solidFill>
                <a:latin typeface="メイリオ" panose="020B0604030504040204" pitchFamily="50" charset="-128"/>
                <a:ea typeface="メイリオ" panose="020B0604030504040204" pitchFamily="50" charset="-128"/>
              </a:rPr>
              <a:t>厚生労働省</a:t>
            </a:r>
            <a:endParaRPr lang="en-US" altLang="ja-JP" sz="2400" b="1" dirty="0" smtClean="0">
              <a:solidFill>
                <a:schemeClr val="bg1"/>
              </a:solidFill>
              <a:latin typeface="メイリオ" panose="020B0604030504040204" pitchFamily="50" charset="-128"/>
              <a:ea typeface="メイリオ" panose="020B0604030504040204" pitchFamily="50" charset="-128"/>
            </a:endParaRPr>
          </a:p>
          <a:p>
            <a:r>
              <a:rPr lang="ja-JP" altLang="en-US" sz="3600" b="1" dirty="0" smtClean="0">
                <a:solidFill>
                  <a:schemeClr val="bg1"/>
                </a:solidFill>
                <a:latin typeface="メイリオ" panose="020B0604030504040204" pitchFamily="50" charset="-128"/>
                <a:ea typeface="メイリオ" panose="020B0604030504040204" pitchFamily="50" charset="-128"/>
              </a:rPr>
              <a:t>新型コロナウイルス</a:t>
            </a:r>
            <a:endParaRPr lang="en-US" altLang="ja-JP" sz="3600" b="1" dirty="0" smtClean="0">
              <a:solidFill>
                <a:schemeClr val="bg1"/>
              </a:solidFill>
              <a:latin typeface="メイリオ" panose="020B0604030504040204" pitchFamily="50" charset="-128"/>
              <a:ea typeface="メイリオ" panose="020B0604030504040204" pitchFamily="50" charset="-128"/>
            </a:endParaRPr>
          </a:p>
          <a:p>
            <a:r>
              <a:rPr lang="ja-JP" altLang="en-US" sz="3600" b="1" dirty="0" smtClean="0">
                <a:solidFill>
                  <a:schemeClr val="bg1"/>
                </a:solidFill>
                <a:latin typeface="メイリオ" panose="020B0604030504040204" pitchFamily="50" charset="-128"/>
                <a:ea typeface="メイリオ" panose="020B0604030504040204" pitchFamily="50" charset="-128"/>
              </a:rPr>
              <a:t>接触</a:t>
            </a:r>
            <a:r>
              <a:rPr lang="ja-JP" altLang="en-US" sz="3600" b="1" dirty="0">
                <a:solidFill>
                  <a:schemeClr val="bg1"/>
                </a:solidFill>
                <a:latin typeface="メイリオ" panose="020B0604030504040204" pitchFamily="50" charset="-128"/>
                <a:ea typeface="メイリオ" panose="020B0604030504040204" pitchFamily="50" charset="-128"/>
              </a:rPr>
              <a:t>確認</a:t>
            </a:r>
            <a:r>
              <a:rPr lang="ja-JP" altLang="en-US" sz="3600" b="1" dirty="0" smtClean="0">
                <a:solidFill>
                  <a:schemeClr val="bg1"/>
                </a:solidFill>
                <a:latin typeface="メイリオ" panose="020B0604030504040204" pitchFamily="50" charset="-128"/>
                <a:ea typeface="メイリオ" panose="020B0604030504040204" pitchFamily="50" charset="-128"/>
              </a:rPr>
              <a:t>アプリ</a:t>
            </a:r>
            <a:endParaRPr lang="en-US" altLang="ja-JP" sz="3600" b="1" dirty="0" smtClean="0">
              <a:solidFill>
                <a:schemeClr val="bg1"/>
              </a:solidFill>
              <a:latin typeface="メイリオ" panose="020B0604030504040204" pitchFamily="50" charset="-128"/>
              <a:ea typeface="メイリオ" panose="020B0604030504040204" pitchFamily="50" charset="-128"/>
            </a:endParaRPr>
          </a:p>
          <a:p>
            <a:endParaRPr lang="en-US" altLang="ja-JP" sz="2400" dirty="0" smtClean="0">
              <a:solidFill>
                <a:schemeClr val="bg1">
                  <a:lumMod val="85000"/>
                </a:schemeClr>
              </a:solidFill>
              <a:latin typeface="メイリオ" panose="020B0604030504040204" pitchFamily="50" charset="-128"/>
              <a:ea typeface="メイリオ" panose="020B0604030504040204" pitchFamily="50" charset="-128"/>
            </a:endParaRPr>
          </a:p>
          <a:p>
            <a:r>
              <a:rPr lang="en-US" altLang="ja-JP" sz="1600" dirty="0" smtClean="0">
                <a:solidFill>
                  <a:schemeClr val="bg1">
                    <a:lumMod val="85000"/>
                  </a:schemeClr>
                </a:solidFill>
                <a:latin typeface="メイリオ" panose="020B0604030504040204" pitchFamily="50" charset="-128"/>
                <a:ea typeface="メイリオ" panose="020B0604030504040204" pitchFamily="50" charset="-128"/>
              </a:rPr>
              <a:t>COVID-19 </a:t>
            </a:r>
            <a:r>
              <a:rPr lang="en-US" altLang="ja-JP" sz="1600" b="1" dirty="0" smtClean="0">
                <a:solidFill>
                  <a:schemeClr val="bg1"/>
                </a:solidFill>
                <a:latin typeface="メイリオ" panose="020B0604030504040204" pitchFamily="50" charset="-128"/>
                <a:ea typeface="メイリオ" panose="020B0604030504040204" pitchFamily="50" charset="-128"/>
              </a:rPr>
              <a:t>Co</a:t>
            </a:r>
            <a:r>
              <a:rPr lang="en-US" altLang="ja-JP" sz="1600" dirty="0" smtClean="0">
                <a:solidFill>
                  <a:schemeClr val="bg1">
                    <a:lumMod val="85000"/>
                  </a:schemeClr>
                </a:solidFill>
                <a:latin typeface="メイリオ" panose="020B0604030504040204" pitchFamily="50" charset="-128"/>
                <a:ea typeface="メイリオ" panose="020B0604030504040204" pitchFamily="50" charset="-128"/>
              </a:rPr>
              <a:t>ntact </a:t>
            </a:r>
            <a:r>
              <a:rPr lang="en-US" altLang="ja-JP" sz="1600" b="1" dirty="0" smtClean="0">
                <a:solidFill>
                  <a:schemeClr val="bg1"/>
                </a:solidFill>
                <a:latin typeface="メイリオ" panose="020B0604030504040204" pitchFamily="50" charset="-128"/>
                <a:ea typeface="メイリオ" panose="020B0604030504040204" pitchFamily="50" charset="-128"/>
              </a:rPr>
              <a:t>Co</a:t>
            </a:r>
            <a:r>
              <a:rPr lang="en-US" altLang="ja-JP" sz="1600" dirty="0" smtClean="0">
                <a:solidFill>
                  <a:schemeClr val="bg1">
                    <a:lumMod val="85000"/>
                  </a:schemeClr>
                </a:solidFill>
                <a:latin typeface="メイリオ" panose="020B0604030504040204" pitchFamily="50" charset="-128"/>
                <a:ea typeface="メイリオ" panose="020B0604030504040204" pitchFamily="50" charset="-128"/>
              </a:rPr>
              <a:t>nfirming </a:t>
            </a:r>
            <a:r>
              <a:rPr lang="en-US" altLang="ja-JP" sz="1600" b="1" dirty="0">
                <a:solidFill>
                  <a:schemeClr val="bg1"/>
                </a:solidFill>
                <a:latin typeface="メイリオ" panose="020B0604030504040204" pitchFamily="50" charset="-128"/>
                <a:ea typeface="メイリオ" panose="020B0604030504040204" pitchFamily="50" charset="-128"/>
              </a:rPr>
              <a:t>A</a:t>
            </a:r>
            <a:r>
              <a:rPr lang="en-US" altLang="ja-JP" sz="1600" dirty="0">
                <a:solidFill>
                  <a:schemeClr val="bg1">
                    <a:lumMod val="85000"/>
                  </a:schemeClr>
                </a:solidFill>
                <a:latin typeface="メイリオ" panose="020B0604030504040204" pitchFamily="50" charset="-128"/>
                <a:ea typeface="メイリオ" panose="020B0604030504040204" pitchFamily="50" charset="-128"/>
              </a:rPr>
              <a:t>pplication</a:t>
            </a:r>
            <a:endParaRPr lang="ja-JP" altLang="en-US" sz="1600" dirty="0">
              <a:solidFill>
                <a:schemeClr val="bg1">
                  <a:lumMod val="85000"/>
                </a:schemeClr>
              </a:solidFill>
              <a:latin typeface="メイリオ" panose="020B0604030504040204" pitchFamily="50" charset="-128"/>
              <a:ea typeface="メイリオ" panose="020B0604030504040204" pitchFamily="50" charset="-128"/>
            </a:endParaRPr>
          </a:p>
        </p:txBody>
      </p:sp>
      <p:sp>
        <p:nvSpPr>
          <p:cNvPr id="12" name="テキスト ボックス 11"/>
          <p:cNvSpPr txBox="1"/>
          <p:nvPr/>
        </p:nvSpPr>
        <p:spPr>
          <a:xfrm>
            <a:off x="4937742" y="8694953"/>
            <a:ext cx="954108" cy="400110"/>
          </a:xfrm>
          <a:prstGeom prst="rect">
            <a:avLst/>
          </a:prstGeom>
          <a:noFill/>
        </p:spPr>
        <p:txBody>
          <a:bodyPr wrap="none" rtlCol="0">
            <a:spAutoFit/>
          </a:bodyPr>
          <a:lstStyle/>
          <a:p>
            <a:pPr algn="ctr"/>
            <a:r>
              <a:rPr kumimoji="1" lang="ja-JP" altLang="en-US" sz="1000" dirty="0" smtClean="0">
                <a:latin typeface="メイリオ" panose="020B0604030504040204" pitchFamily="50" charset="-128"/>
                <a:ea typeface="メイリオ" panose="020B0604030504040204" pitchFamily="50" charset="-128"/>
              </a:rPr>
              <a:t>厚生労働省</a:t>
            </a:r>
            <a:endParaRPr kumimoji="1" lang="en-US" altLang="ja-JP" sz="1000" dirty="0" smtClean="0">
              <a:latin typeface="メイリオ" panose="020B0604030504040204" pitchFamily="50" charset="-128"/>
              <a:ea typeface="メイリオ" panose="020B0604030504040204" pitchFamily="50" charset="-128"/>
            </a:endParaRPr>
          </a:p>
          <a:p>
            <a:pPr algn="ctr"/>
            <a:r>
              <a:rPr kumimoji="1" lang="ja-JP" altLang="en-US" sz="1000" dirty="0">
                <a:latin typeface="メイリオ" panose="020B0604030504040204" pitchFamily="50" charset="-128"/>
                <a:ea typeface="メイリオ" panose="020B0604030504040204" pitchFamily="50" charset="-128"/>
              </a:rPr>
              <a:t>ウェブ</a:t>
            </a:r>
            <a:r>
              <a:rPr kumimoji="1" lang="ja-JP" altLang="en-US" sz="1000" dirty="0" smtClean="0">
                <a:latin typeface="メイリオ" panose="020B0604030504040204" pitchFamily="50" charset="-128"/>
                <a:ea typeface="メイリオ" panose="020B0604030504040204" pitchFamily="50" charset="-128"/>
              </a:rPr>
              <a:t>サイト</a:t>
            </a:r>
            <a:endParaRPr kumimoji="1" lang="ja-JP" altLang="en-US" sz="1000" dirty="0">
              <a:latin typeface="メイリオ" panose="020B0604030504040204" pitchFamily="50" charset="-128"/>
              <a:ea typeface="メイリオ" panose="020B0604030504040204" pitchFamily="50" charset="-128"/>
            </a:endParaRPr>
          </a:p>
        </p:txBody>
      </p:sp>
      <p:pic>
        <p:nvPicPr>
          <p:cNvPr id="18" name="図 17"/>
          <p:cNvPicPr>
            <a:picLocks noChangeAspect="1"/>
          </p:cNvPicPr>
          <p:nvPr/>
        </p:nvPicPr>
        <p:blipFill rotWithShape="1">
          <a:blip r:embed="rId2"/>
          <a:srcRect t="35705" b="35054"/>
          <a:stretch/>
        </p:blipFill>
        <p:spPr>
          <a:xfrm>
            <a:off x="756762" y="9326619"/>
            <a:ext cx="1594740" cy="466310"/>
          </a:xfrm>
          <a:prstGeom prst="rect">
            <a:avLst/>
          </a:prstGeom>
        </p:spPr>
      </p:pic>
      <p:sp>
        <p:nvSpPr>
          <p:cNvPr id="19" name="テキスト ボックス 18"/>
          <p:cNvSpPr txBox="1"/>
          <p:nvPr/>
        </p:nvSpPr>
        <p:spPr>
          <a:xfrm>
            <a:off x="104534" y="667007"/>
            <a:ext cx="6648932" cy="1554272"/>
          </a:xfrm>
          <a:prstGeom prst="rect">
            <a:avLst/>
          </a:prstGeom>
          <a:noFill/>
        </p:spPr>
        <p:txBody>
          <a:bodyPr wrap="square" rtlCol="0">
            <a:spAutoFit/>
          </a:bodyPr>
          <a:lstStyle/>
          <a:p>
            <a:endParaRPr kumimoji="1" lang="en-US" altLang="ja-JP" sz="1000" b="1" dirty="0" smtClean="0">
              <a:solidFill>
                <a:schemeClr val="accent2"/>
              </a:solidFill>
              <a:latin typeface="メイリオ" panose="020B0604030504040204" pitchFamily="50" charset="-128"/>
              <a:ea typeface="メイリオ" panose="020B0604030504040204" pitchFamily="50" charset="-128"/>
            </a:endParaRPr>
          </a:p>
          <a:p>
            <a:r>
              <a:rPr kumimoji="1" lang="ja-JP" altLang="en-US" sz="2600" b="1" dirty="0" smtClean="0">
                <a:solidFill>
                  <a:schemeClr val="accent2"/>
                </a:solidFill>
                <a:latin typeface="メイリオ" panose="020B0604030504040204" pitchFamily="50" charset="-128"/>
                <a:ea typeface="メイリオ" panose="020B0604030504040204" pitchFamily="50" charset="-128"/>
              </a:rPr>
              <a:t>自分をまもり、大切な人をまもり、</a:t>
            </a:r>
            <a:endParaRPr kumimoji="1" lang="en-US" altLang="ja-JP" sz="2600" b="1" dirty="0" smtClean="0">
              <a:solidFill>
                <a:schemeClr val="accent2"/>
              </a:solidFill>
              <a:latin typeface="メイリオ" panose="020B0604030504040204" pitchFamily="50" charset="-128"/>
              <a:ea typeface="メイリオ" panose="020B0604030504040204" pitchFamily="50" charset="-128"/>
            </a:endParaRPr>
          </a:p>
          <a:p>
            <a:r>
              <a:rPr kumimoji="1" lang="ja-JP" altLang="en-US" sz="2600" b="1" dirty="0" smtClean="0">
                <a:solidFill>
                  <a:schemeClr val="accent2"/>
                </a:solidFill>
                <a:latin typeface="メイリオ" panose="020B0604030504040204" pitchFamily="50" charset="-128"/>
                <a:ea typeface="メイリオ" panose="020B0604030504040204" pitchFamily="50" charset="-128"/>
              </a:rPr>
              <a:t>地域と社会をまもるために、</a:t>
            </a:r>
            <a:endParaRPr kumimoji="1" lang="en-US" altLang="ja-JP" sz="2600" b="1" dirty="0" smtClean="0">
              <a:solidFill>
                <a:schemeClr val="accent2"/>
              </a:solidFill>
              <a:latin typeface="メイリオ" panose="020B0604030504040204" pitchFamily="50" charset="-128"/>
              <a:ea typeface="メイリオ" panose="020B0604030504040204" pitchFamily="50" charset="-128"/>
            </a:endParaRPr>
          </a:p>
          <a:p>
            <a:r>
              <a:rPr kumimoji="1" lang="ja-JP" altLang="en-US" sz="2600" b="1" dirty="0" smtClean="0">
                <a:solidFill>
                  <a:schemeClr val="accent2"/>
                </a:solidFill>
                <a:latin typeface="メイリオ" panose="020B0604030504040204" pitchFamily="50" charset="-128"/>
                <a:ea typeface="メイリオ" panose="020B0604030504040204" pitchFamily="50" charset="-128"/>
              </a:rPr>
              <a:t>接触確認アプリをインストールしましょう。</a:t>
            </a:r>
            <a:endParaRPr kumimoji="1" lang="en-US" altLang="ja-JP" sz="2600" b="1" dirty="0" smtClean="0">
              <a:solidFill>
                <a:schemeClr val="accent2"/>
              </a:solidFill>
              <a:latin typeface="メイリオ" panose="020B0604030504040204" pitchFamily="50" charset="-128"/>
              <a:ea typeface="メイリオ" panose="020B0604030504040204" pitchFamily="50" charset="-128"/>
            </a:endParaRPr>
          </a:p>
          <a:p>
            <a:endParaRPr kumimoji="1" lang="ja-JP" altLang="en-US" sz="500" b="1" dirty="0">
              <a:solidFill>
                <a:schemeClr val="accent2"/>
              </a:solidFill>
              <a:latin typeface="メイリオ" panose="020B0604030504040204" pitchFamily="50" charset="-128"/>
              <a:ea typeface="メイリオ" panose="020B0604030504040204" pitchFamily="50" charset="-128"/>
            </a:endParaRPr>
          </a:p>
        </p:txBody>
      </p:sp>
      <p:sp>
        <p:nvSpPr>
          <p:cNvPr id="20" name="テキスト ボックス 19"/>
          <p:cNvSpPr txBox="1"/>
          <p:nvPr/>
        </p:nvSpPr>
        <p:spPr>
          <a:xfrm>
            <a:off x="2089150" y="4857053"/>
            <a:ext cx="4678418" cy="830997"/>
          </a:xfrm>
          <a:prstGeom prst="rect">
            <a:avLst/>
          </a:prstGeom>
          <a:noFill/>
        </p:spPr>
        <p:txBody>
          <a:bodyPr wrap="square" rtlCol="0">
            <a:spAutoFit/>
          </a:bodyPr>
          <a:lstStyle/>
          <a:p>
            <a:r>
              <a:rPr kumimoji="1" lang="ja-JP" altLang="en-US" sz="1600" b="1" dirty="0" smtClean="0">
                <a:solidFill>
                  <a:srgbClr val="1976D2"/>
                </a:solidFill>
                <a:latin typeface="メイリオ" panose="020B0604030504040204" pitchFamily="50" charset="-128"/>
                <a:ea typeface="メイリオ" panose="020B0604030504040204" pitchFamily="50" charset="-128"/>
              </a:rPr>
              <a:t>接触確認アプリは、新型コロナウイルス感染症の感染者と接触した可能性について、通知を受け取ることができる、スマートフォンのアプリです</a:t>
            </a:r>
            <a:endParaRPr kumimoji="1" lang="en-US" altLang="ja-JP" sz="1600" b="1" dirty="0" smtClean="0">
              <a:solidFill>
                <a:srgbClr val="1976D2"/>
              </a:solidFill>
              <a:latin typeface="メイリオ" panose="020B0604030504040204" pitchFamily="50" charset="-128"/>
              <a:ea typeface="メイリオ" panose="020B0604030504040204" pitchFamily="50" charset="-128"/>
            </a:endParaRPr>
          </a:p>
        </p:txBody>
      </p:sp>
      <p:sp>
        <p:nvSpPr>
          <p:cNvPr id="21" name="テキスト ボックス 20"/>
          <p:cNvSpPr txBox="1"/>
          <p:nvPr/>
        </p:nvSpPr>
        <p:spPr>
          <a:xfrm>
            <a:off x="145097" y="5998332"/>
            <a:ext cx="3542822" cy="2123658"/>
          </a:xfrm>
          <a:prstGeom prst="rect">
            <a:avLst/>
          </a:prstGeom>
          <a:noFill/>
        </p:spPr>
        <p:txBody>
          <a:bodyPr wrap="square" rtlCol="0">
            <a:spAutoFit/>
          </a:bodyPr>
          <a:lstStyle/>
          <a:p>
            <a:r>
              <a:rPr lang="ja-JP" altLang="en-US" sz="1200" dirty="0" smtClean="0">
                <a:latin typeface="メイリオ" panose="020B0604030504040204" pitchFamily="50" charset="-128"/>
                <a:ea typeface="メイリオ" panose="020B0604030504040204" pitchFamily="50" charset="-128"/>
              </a:rPr>
              <a:t>○本</a:t>
            </a:r>
            <a:r>
              <a:rPr lang="ja-JP" altLang="en-US" sz="1200" dirty="0">
                <a:latin typeface="メイリオ" panose="020B0604030504040204" pitchFamily="50" charset="-128"/>
                <a:ea typeface="メイリオ" panose="020B0604030504040204" pitchFamily="50" charset="-128"/>
              </a:rPr>
              <a:t>アプリは、利用者ご本人の同意を前提に</a:t>
            </a:r>
            <a:r>
              <a:rPr lang="ja-JP" altLang="en-US" sz="1200" dirty="0" smtClean="0">
                <a:latin typeface="メイリオ" panose="020B0604030504040204" pitchFamily="50" charset="-128"/>
                <a:ea typeface="メイリオ" panose="020B0604030504040204" pitchFamily="50" charset="-128"/>
              </a:rPr>
              <a:t>、</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スマートフォン</a:t>
            </a:r>
            <a:r>
              <a:rPr lang="ja-JP" altLang="en-US" sz="1200" dirty="0">
                <a:latin typeface="メイリオ" panose="020B0604030504040204" pitchFamily="50" charset="-128"/>
                <a:ea typeface="メイリオ" panose="020B0604030504040204" pitchFamily="50" charset="-128"/>
              </a:rPr>
              <a:t>の近接通信機能（</a:t>
            </a:r>
            <a:r>
              <a:rPr lang="ja-JP" altLang="en-US" sz="1200" dirty="0" smtClean="0">
                <a:latin typeface="メイリオ" panose="020B0604030504040204" pitchFamily="50" charset="-128"/>
                <a:ea typeface="メイリオ" panose="020B0604030504040204" pitchFamily="50" charset="-128"/>
              </a:rPr>
              <a:t>ブルートゥー</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ス</a:t>
            </a:r>
            <a:r>
              <a:rPr lang="ja-JP" altLang="en-US" sz="1200" dirty="0">
                <a:latin typeface="メイリオ" panose="020B0604030504040204" pitchFamily="50" charset="-128"/>
                <a:ea typeface="メイリオ" panose="020B0604030504040204" pitchFamily="50" charset="-128"/>
              </a:rPr>
              <a:t>）を利用して、お互いに分からない</a:t>
            </a:r>
            <a:r>
              <a:rPr lang="ja-JP" altLang="en-US" sz="1200" dirty="0" smtClean="0">
                <a:latin typeface="メイリオ" panose="020B0604030504040204" pitchFamily="50" charset="-128"/>
                <a:ea typeface="メイリオ" panose="020B0604030504040204" pitchFamily="50" charset="-128"/>
              </a:rPr>
              <a:t>ようプラ</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イバシー</a:t>
            </a:r>
            <a:r>
              <a:rPr lang="ja-JP" altLang="en-US" sz="1200" dirty="0">
                <a:latin typeface="メイリオ" panose="020B0604030504040204" pitchFamily="50" charset="-128"/>
                <a:ea typeface="メイリオ" panose="020B0604030504040204" pitchFamily="50" charset="-128"/>
              </a:rPr>
              <a:t>を確保して、新型</a:t>
            </a:r>
            <a:r>
              <a:rPr lang="ja-JP" altLang="en-US" sz="1200" dirty="0" smtClean="0">
                <a:latin typeface="メイリオ" panose="020B0604030504040204" pitchFamily="50" charset="-128"/>
                <a:ea typeface="メイリオ" panose="020B0604030504040204" pitchFamily="50" charset="-128"/>
              </a:rPr>
              <a:t>コロナウイルス感染</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症</a:t>
            </a:r>
            <a:r>
              <a:rPr lang="ja-JP" altLang="en-US" sz="1200" dirty="0">
                <a:latin typeface="メイリオ" panose="020B0604030504040204" pitchFamily="50" charset="-128"/>
                <a:ea typeface="メイリオ" panose="020B0604030504040204" pitchFamily="50" charset="-128"/>
              </a:rPr>
              <a:t>の陽性者と接触した可能性について、</a:t>
            </a:r>
            <a:r>
              <a:rPr lang="ja-JP" altLang="en-US" sz="1200" dirty="0" smtClean="0">
                <a:latin typeface="メイリオ" panose="020B0604030504040204" pitchFamily="50" charset="-128"/>
                <a:ea typeface="メイリオ" panose="020B0604030504040204" pitchFamily="50" charset="-128"/>
              </a:rPr>
              <a:t>通知を</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受ける</a:t>
            </a:r>
            <a:r>
              <a:rPr lang="ja-JP" altLang="en-US" sz="1200" dirty="0">
                <a:latin typeface="メイリオ" panose="020B0604030504040204" pitchFamily="50" charset="-128"/>
                <a:ea typeface="メイリオ" panose="020B0604030504040204" pitchFamily="50" charset="-128"/>
              </a:rPr>
              <a:t>ことが</a:t>
            </a:r>
            <a:r>
              <a:rPr lang="ja-JP" altLang="en-US" sz="1200" dirty="0" smtClean="0">
                <a:latin typeface="メイリオ" panose="020B0604030504040204" pitchFamily="50" charset="-128"/>
                <a:ea typeface="メイリオ" panose="020B0604030504040204" pitchFamily="50" charset="-128"/>
              </a:rPr>
              <a:t>できるアプリです。</a:t>
            </a:r>
            <a:r>
              <a:rPr lang="ja-JP" altLang="en-US" sz="1200" dirty="0">
                <a:latin typeface="メイリオ" panose="020B0604030504040204" pitchFamily="50" charset="-128"/>
                <a:ea typeface="メイリオ" panose="020B0604030504040204" pitchFamily="50" charset="-128"/>
              </a:rPr>
              <a:t/>
            </a:r>
            <a:br>
              <a:rPr lang="ja-JP" altLang="en-US" sz="1200" dirty="0">
                <a:latin typeface="メイリオ" panose="020B0604030504040204" pitchFamily="50" charset="-128"/>
                <a:ea typeface="メイリオ" panose="020B0604030504040204" pitchFamily="50" charset="-128"/>
              </a:rPr>
            </a:br>
            <a:r>
              <a:rPr lang="ja-JP" altLang="en-US" sz="1200" dirty="0">
                <a:latin typeface="メイリオ" panose="020B0604030504040204" pitchFamily="50" charset="-128"/>
                <a:ea typeface="メイリオ" panose="020B0604030504040204" pitchFamily="50" charset="-128"/>
              </a:rPr>
              <a:t/>
            </a:r>
            <a:br>
              <a:rPr lang="ja-JP" altLang="en-US" sz="1200" dirty="0">
                <a:latin typeface="メイリオ" panose="020B0604030504040204" pitchFamily="50" charset="-128"/>
                <a:ea typeface="メイリオ" panose="020B0604030504040204" pitchFamily="50" charset="-128"/>
              </a:rPr>
            </a:br>
            <a:r>
              <a:rPr lang="ja-JP" altLang="en-US" sz="1200" dirty="0" smtClean="0">
                <a:latin typeface="メイリオ" panose="020B0604030504040204" pitchFamily="50" charset="-128"/>
                <a:ea typeface="メイリオ" panose="020B0604030504040204" pitchFamily="50" charset="-128"/>
              </a:rPr>
              <a:t>○利用者</a:t>
            </a:r>
            <a:r>
              <a:rPr lang="ja-JP" altLang="en-US" sz="1200" dirty="0">
                <a:latin typeface="メイリオ" panose="020B0604030504040204" pitchFamily="50" charset="-128"/>
                <a:ea typeface="メイリオ" panose="020B0604030504040204" pitchFamily="50" charset="-128"/>
              </a:rPr>
              <a:t>は、陽性者と接触した可能性が分かる</a:t>
            </a:r>
            <a:r>
              <a:rPr lang="ja-JP" altLang="en-US" sz="1200" dirty="0" err="1" smtClean="0">
                <a:latin typeface="メイリオ" panose="020B0604030504040204" pitchFamily="50" charset="-128"/>
                <a:ea typeface="メイリオ" panose="020B0604030504040204" pitchFamily="50" charset="-128"/>
              </a:rPr>
              <a:t>こ</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と</a:t>
            </a:r>
            <a:r>
              <a:rPr lang="ja-JP" altLang="en-US" sz="1200" dirty="0">
                <a:latin typeface="メイリオ" panose="020B0604030504040204" pitchFamily="50" charset="-128"/>
                <a:ea typeface="メイリオ" panose="020B0604030504040204" pitchFamily="50" charset="-128"/>
              </a:rPr>
              <a:t>で</a:t>
            </a:r>
            <a:r>
              <a:rPr lang="ja-JP" altLang="en-US" sz="1200" dirty="0" smtClean="0">
                <a:latin typeface="メイリオ" panose="020B0604030504040204" pitchFamily="50" charset="-128"/>
                <a:ea typeface="メイリオ" panose="020B0604030504040204" pitchFamily="50" charset="-128"/>
              </a:rPr>
              <a:t>、検査の受診など保健所のサポートを早く</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受ける</a:t>
            </a:r>
            <a:r>
              <a:rPr lang="ja-JP" altLang="en-US" sz="1200" dirty="0">
                <a:latin typeface="メイリオ" panose="020B0604030504040204" pitchFamily="50" charset="-128"/>
                <a:ea typeface="メイリオ" panose="020B0604030504040204" pitchFamily="50" charset="-128"/>
              </a:rPr>
              <a:t>ことができます。利用者が増えることで</a:t>
            </a:r>
            <a:r>
              <a:rPr lang="ja-JP" altLang="en-US" sz="1200" dirty="0" smtClean="0">
                <a:latin typeface="メイリオ" panose="020B0604030504040204" pitchFamily="50" charset="-128"/>
                <a:ea typeface="メイリオ" panose="020B0604030504040204" pitchFamily="50" charset="-128"/>
              </a:rPr>
              <a:t>、</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感染</a:t>
            </a:r>
            <a:r>
              <a:rPr lang="ja-JP" altLang="en-US" sz="1200" dirty="0">
                <a:latin typeface="メイリオ" panose="020B0604030504040204" pitchFamily="50" charset="-128"/>
                <a:ea typeface="メイリオ" panose="020B0604030504040204" pitchFamily="50" charset="-128"/>
              </a:rPr>
              <a:t>拡大の防止につながることが期待されます。</a:t>
            </a:r>
            <a:endParaRPr kumimoji="1" lang="ja-JP" altLang="en-US" sz="1200" dirty="0">
              <a:latin typeface="メイリオ" panose="020B0604030504040204" pitchFamily="50" charset="-128"/>
              <a:ea typeface="メイリオ" panose="020B0604030504040204" pitchFamily="50" charset="-128"/>
            </a:endParaRPr>
          </a:p>
        </p:txBody>
      </p:sp>
      <p:sp>
        <p:nvSpPr>
          <p:cNvPr id="30" name="角丸四角形 29"/>
          <p:cNvSpPr/>
          <p:nvPr/>
        </p:nvSpPr>
        <p:spPr>
          <a:xfrm>
            <a:off x="3783597" y="5998451"/>
            <a:ext cx="2808192" cy="2079454"/>
          </a:xfrm>
          <a:prstGeom prst="roundRect">
            <a:avLst>
              <a:gd name="adj" fmla="val 5143"/>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solidFill>
                <a:prstClr val="white"/>
              </a:solidFill>
              <a:latin typeface="ＭＳ ゴシック" panose="020B0609070205080204" pitchFamily="49" charset="-128"/>
              <a:ea typeface="ＭＳ ゴシック" panose="020B0609070205080204" pitchFamily="49" charset="-128"/>
            </a:endParaRPr>
          </a:p>
        </p:txBody>
      </p:sp>
      <p:sp>
        <p:nvSpPr>
          <p:cNvPr id="33" name="正方形/長方形 32"/>
          <p:cNvSpPr/>
          <p:nvPr/>
        </p:nvSpPr>
        <p:spPr>
          <a:xfrm>
            <a:off x="3783597" y="6068164"/>
            <a:ext cx="2808191" cy="25837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altLang="ja-JP" sz="1000" b="1" dirty="0" smtClean="0">
                <a:solidFill>
                  <a:prstClr val="black"/>
                </a:solidFill>
                <a:latin typeface="メイリオ" panose="020B0604030504040204" pitchFamily="50" charset="-128"/>
                <a:ea typeface="メイリオ" panose="020B0604030504040204" pitchFamily="50" charset="-128"/>
              </a:rPr>
              <a:t>1</a:t>
            </a:r>
            <a:r>
              <a:rPr lang="ja-JP" altLang="en-US" sz="1000" b="1" dirty="0" smtClean="0">
                <a:solidFill>
                  <a:prstClr val="black"/>
                </a:solidFill>
                <a:latin typeface="メイリオ" panose="020B0604030504040204" pitchFamily="50" charset="-128"/>
                <a:ea typeface="メイリオ" panose="020B0604030504040204" pitchFamily="50" charset="-128"/>
              </a:rPr>
              <a:t>メートル以内、</a:t>
            </a:r>
            <a:r>
              <a:rPr lang="en-US" altLang="ja-JP" sz="1000" b="1" dirty="0">
                <a:solidFill>
                  <a:prstClr val="black"/>
                </a:solidFill>
                <a:latin typeface="メイリオ" panose="020B0604030504040204" pitchFamily="50" charset="-128"/>
                <a:ea typeface="メイリオ" panose="020B0604030504040204" pitchFamily="50" charset="-128"/>
              </a:rPr>
              <a:t>15</a:t>
            </a:r>
            <a:r>
              <a:rPr lang="ja-JP" altLang="en-US" sz="1000" b="1" dirty="0">
                <a:solidFill>
                  <a:prstClr val="black"/>
                </a:solidFill>
                <a:latin typeface="メイリオ" panose="020B0604030504040204" pitchFamily="50" charset="-128"/>
                <a:ea typeface="メイリオ" panose="020B0604030504040204" pitchFamily="50" charset="-128"/>
              </a:rPr>
              <a:t>分</a:t>
            </a:r>
            <a:r>
              <a:rPr lang="ja-JP" altLang="en-US" sz="1000" b="1" dirty="0" smtClean="0">
                <a:solidFill>
                  <a:prstClr val="black"/>
                </a:solidFill>
                <a:latin typeface="メイリオ" panose="020B0604030504040204" pitchFamily="50" charset="-128"/>
                <a:ea typeface="メイリオ" panose="020B0604030504040204" pitchFamily="50" charset="-128"/>
              </a:rPr>
              <a:t>以上の接触した可能性</a:t>
            </a:r>
            <a:endParaRPr lang="ja-JP" altLang="en-US" sz="1000" b="1" dirty="0">
              <a:solidFill>
                <a:prstClr val="black"/>
              </a:solidFill>
              <a:latin typeface="メイリオ" panose="020B0604030504040204" pitchFamily="50" charset="-128"/>
              <a:ea typeface="メイリオ" panose="020B0604030504040204" pitchFamily="50" charset="-128"/>
            </a:endParaRPr>
          </a:p>
        </p:txBody>
      </p:sp>
      <p:sp>
        <p:nvSpPr>
          <p:cNvPr id="36" name="テキスト ボックス 35"/>
          <p:cNvSpPr txBox="1"/>
          <p:nvPr/>
        </p:nvSpPr>
        <p:spPr>
          <a:xfrm>
            <a:off x="3756128" y="7209705"/>
            <a:ext cx="2932706" cy="864000"/>
          </a:xfrm>
          <a:prstGeom prst="rect">
            <a:avLst/>
          </a:prstGeom>
          <a:noFill/>
          <a:ln>
            <a:noFill/>
            <a:prstDash val="solid"/>
          </a:ln>
        </p:spPr>
        <p:txBody>
          <a:bodyPr lIns="36000" tIns="36000" rIns="36000" bIns="36000" anchor="ctr"/>
          <a:lstStyle/>
          <a:p>
            <a:pPr defTabSz="842257" eaLnBrk="1" fontAlgn="auto" hangingPunct="1">
              <a:spcBef>
                <a:spcPts val="300"/>
              </a:spcBef>
              <a:spcAft>
                <a:spcPts val="0"/>
              </a:spcAft>
              <a:defRPr/>
            </a:pPr>
            <a:r>
              <a:rPr lang="ja-JP" altLang="en-US" sz="750" dirty="0" smtClean="0">
                <a:solidFill>
                  <a:prstClr val="black"/>
                </a:solidFill>
                <a:latin typeface="メイリオ" panose="020B0604030504040204" pitchFamily="50" charset="-128"/>
                <a:ea typeface="メイリオ" panose="020B0604030504040204" pitchFamily="50" charset="-128"/>
              </a:rPr>
              <a:t>・接触に関する記録は、端末の中だけで管理し、外にはでません</a:t>
            </a:r>
            <a:endParaRPr lang="en-US" altLang="ja-JP" sz="750" dirty="0">
              <a:solidFill>
                <a:prstClr val="black"/>
              </a:solidFill>
              <a:latin typeface="メイリオ" panose="020B0604030504040204" pitchFamily="50" charset="-128"/>
              <a:ea typeface="メイリオ" panose="020B0604030504040204" pitchFamily="50" charset="-128"/>
            </a:endParaRPr>
          </a:p>
          <a:p>
            <a:pPr defTabSz="842257" eaLnBrk="1" fontAlgn="auto" hangingPunct="1">
              <a:spcBef>
                <a:spcPts val="300"/>
              </a:spcBef>
              <a:spcAft>
                <a:spcPts val="0"/>
              </a:spcAft>
              <a:defRPr/>
            </a:pPr>
            <a:r>
              <a:rPr lang="ja-JP" altLang="en-US" sz="750" dirty="0" smtClean="0">
                <a:solidFill>
                  <a:prstClr val="black"/>
                </a:solidFill>
                <a:latin typeface="メイリオ" panose="020B0604030504040204" pitchFamily="50" charset="-128"/>
                <a:ea typeface="メイリオ" panose="020B0604030504040204" pitchFamily="50" charset="-128"/>
              </a:rPr>
              <a:t>・どこ</a:t>
            </a:r>
            <a:r>
              <a:rPr lang="ja-JP" altLang="en-US" sz="750" dirty="0">
                <a:solidFill>
                  <a:prstClr val="black"/>
                </a:solidFill>
                <a:latin typeface="メイリオ" panose="020B0604030504040204" pitchFamily="50" charset="-128"/>
                <a:ea typeface="メイリオ" panose="020B0604030504040204" pitchFamily="50" charset="-128"/>
              </a:rPr>
              <a:t>で</a:t>
            </a:r>
            <a:r>
              <a:rPr lang="ja-JP" altLang="en-US" sz="750" dirty="0" smtClean="0">
                <a:solidFill>
                  <a:prstClr val="black"/>
                </a:solidFill>
                <a:latin typeface="メイリオ" panose="020B0604030504040204" pitchFamily="50" charset="-128"/>
                <a:ea typeface="メイリオ" panose="020B0604030504040204" pitchFamily="50" charset="-128"/>
              </a:rPr>
              <a:t>、いつ</a:t>
            </a:r>
            <a:r>
              <a:rPr lang="ja-JP" altLang="en-US" sz="750" dirty="0">
                <a:solidFill>
                  <a:prstClr val="black"/>
                </a:solidFill>
                <a:latin typeface="メイリオ" panose="020B0604030504040204" pitchFamily="50" charset="-128"/>
                <a:ea typeface="メイリオ" panose="020B0604030504040204" pitchFamily="50" charset="-128"/>
              </a:rPr>
              <a:t>、</a:t>
            </a:r>
            <a:r>
              <a:rPr lang="ja-JP" altLang="en-US" sz="750" dirty="0" smtClean="0">
                <a:solidFill>
                  <a:prstClr val="black"/>
                </a:solidFill>
                <a:latin typeface="メイリオ" panose="020B0604030504040204" pitchFamily="50" charset="-128"/>
                <a:ea typeface="メイリオ" panose="020B0604030504040204" pitchFamily="50" charset="-128"/>
              </a:rPr>
              <a:t>誰と接触したのかは、互いにわかりません</a:t>
            </a:r>
            <a:endParaRPr lang="en-US" altLang="ja-JP" sz="750" dirty="0">
              <a:solidFill>
                <a:prstClr val="black"/>
              </a:solidFill>
              <a:latin typeface="メイリオ" panose="020B0604030504040204" pitchFamily="50" charset="-128"/>
              <a:ea typeface="メイリオ" panose="020B0604030504040204" pitchFamily="50" charset="-128"/>
            </a:endParaRPr>
          </a:p>
          <a:p>
            <a:pPr defTabSz="842257" eaLnBrk="1" fontAlgn="auto" hangingPunct="1">
              <a:spcBef>
                <a:spcPts val="600"/>
              </a:spcBef>
              <a:spcAft>
                <a:spcPts val="0"/>
              </a:spcAft>
              <a:defRPr/>
            </a:pPr>
            <a:r>
              <a:rPr lang="ja-JP" altLang="en-US" sz="750" dirty="0">
                <a:solidFill>
                  <a:prstClr val="black"/>
                </a:solidFill>
                <a:latin typeface="メイリオ" panose="020B0604030504040204" pitchFamily="50" charset="-128"/>
                <a:ea typeface="メイリオ" panose="020B0604030504040204" pitchFamily="50" charset="-128"/>
              </a:rPr>
              <a:t>　</a:t>
            </a:r>
            <a:r>
              <a:rPr lang="en-US" altLang="ja-JP" sz="750" dirty="0" smtClean="0">
                <a:solidFill>
                  <a:prstClr val="black"/>
                </a:solidFill>
                <a:latin typeface="メイリオ" panose="020B0604030504040204" pitchFamily="50" charset="-128"/>
                <a:ea typeface="メイリオ" panose="020B0604030504040204" pitchFamily="50" charset="-128"/>
              </a:rPr>
              <a:t>※</a:t>
            </a:r>
            <a:r>
              <a:rPr lang="ja-JP" altLang="en-US" sz="750" dirty="0" smtClean="0">
                <a:solidFill>
                  <a:prstClr val="black"/>
                </a:solidFill>
                <a:latin typeface="メイリオ" panose="020B0604030504040204" pitchFamily="50" charset="-128"/>
                <a:ea typeface="メイリオ" panose="020B0604030504040204" pitchFamily="50" charset="-128"/>
              </a:rPr>
              <a:t>端末の中のみで接触の情報（ランダムな符号）を記録します</a:t>
            </a:r>
            <a:endParaRPr lang="en-US" altLang="ja-JP" sz="750" dirty="0" smtClean="0">
              <a:solidFill>
                <a:prstClr val="black"/>
              </a:solidFill>
              <a:latin typeface="メイリオ" panose="020B0604030504040204" pitchFamily="50" charset="-128"/>
              <a:ea typeface="メイリオ" panose="020B0604030504040204" pitchFamily="50" charset="-128"/>
            </a:endParaRPr>
          </a:p>
          <a:p>
            <a:pPr defTabSz="842257" eaLnBrk="1" fontAlgn="auto" hangingPunct="1">
              <a:spcAft>
                <a:spcPts val="0"/>
              </a:spcAft>
              <a:defRPr/>
            </a:pPr>
            <a:r>
              <a:rPr lang="ja-JP" altLang="en-US" sz="750" dirty="0" smtClean="0">
                <a:solidFill>
                  <a:prstClr val="black"/>
                </a:solidFill>
                <a:latin typeface="メイリオ" panose="020B0604030504040204" pitchFamily="50" charset="-128"/>
                <a:ea typeface="メイリオ" panose="020B0604030504040204" pitchFamily="50" charset="-128"/>
              </a:rPr>
              <a:t>　</a:t>
            </a:r>
            <a:r>
              <a:rPr lang="en-US" altLang="ja-JP" sz="750" dirty="0" smtClean="0">
                <a:solidFill>
                  <a:prstClr val="black"/>
                </a:solidFill>
                <a:latin typeface="メイリオ" panose="020B0604030504040204" pitchFamily="50" charset="-128"/>
                <a:ea typeface="メイリオ" panose="020B0604030504040204" pitchFamily="50" charset="-128"/>
              </a:rPr>
              <a:t>※</a:t>
            </a:r>
            <a:r>
              <a:rPr lang="ja-JP" altLang="en-US" sz="750" dirty="0" smtClean="0">
                <a:solidFill>
                  <a:prstClr val="black"/>
                </a:solidFill>
                <a:latin typeface="メイリオ" panose="020B0604030504040204" pitchFamily="50" charset="-128"/>
                <a:ea typeface="メイリオ" panose="020B0604030504040204" pitchFamily="50" charset="-128"/>
              </a:rPr>
              <a:t>記録は</a:t>
            </a:r>
            <a:r>
              <a:rPr lang="en-US" altLang="ja-JP" sz="750" dirty="0" smtClean="0">
                <a:solidFill>
                  <a:prstClr val="black"/>
                </a:solidFill>
                <a:latin typeface="メイリオ" panose="020B0604030504040204" pitchFamily="50" charset="-128"/>
                <a:ea typeface="メイリオ" panose="020B0604030504040204" pitchFamily="50" charset="-128"/>
              </a:rPr>
              <a:t>14</a:t>
            </a:r>
            <a:r>
              <a:rPr lang="ja-JP" altLang="en-US" sz="750" dirty="0" smtClean="0">
                <a:solidFill>
                  <a:prstClr val="black"/>
                </a:solidFill>
                <a:latin typeface="メイリオ" panose="020B0604030504040204" pitchFamily="50" charset="-128"/>
                <a:ea typeface="メイリオ" panose="020B0604030504040204" pitchFamily="50" charset="-128"/>
              </a:rPr>
              <a:t>日経過後に無効となります</a:t>
            </a:r>
            <a:endParaRPr lang="en-US" altLang="ja-JP" sz="750" dirty="0" smtClean="0">
              <a:solidFill>
                <a:prstClr val="black"/>
              </a:solidFill>
              <a:latin typeface="メイリオ" panose="020B0604030504040204" pitchFamily="50" charset="-128"/>
              <a:ea typeface="メイリオ" panose="020B0604030504040204" pitchFamily="50" charset="-128"/>
            </a:endParaRPr>
          </a:p>
          <a:p>
            <a:pPr defTabSz="842257" eaLnBrk="1" fontAlgn="auto" hangingPunct="1">
              <a:spcAft>
                <a:spcPts val="0"/>
              </a:spcAft>
              <a:defRPr/>
            </a:pPr>
            <a:r>
              <a:rPr lang="ja-JP" altLang="en-US" sz="750" dirty="0" smtClean="0">
                <a:solidFill>
                  <a:prstClr val="black"/>
                </a:solidFill>
                <a:latin typeface="メイリオ" panose="020B0604030504040204" pitchFamily="50" charset="-128"/>
                <a:ea typeface="メイリオ" panose="020B0604030504040204" pitchFamily="50" charset="-128"/>
              </a:rPr>
              <a:t>　</a:t>
            </a:r>
            <a:r>
              <a:rPr lang="en-US" altLang="ja-JP" sz="750" dirty="0" smtClean="0">
                <a:solidFill>
                  <a:prstClr val="black"/>
                </a:solidFill>
                <a:latin typeface="メイリオ" panose="020B0604030504040204" pitchFamily="50" charset="-128"/>
                <a:ea typeface="メイリオ" panose="020B0604030504040204" pitchFamily="50" charset="-128"/>
              </a:rPr>
              <a:t>※</a:t>
            </a:r>
            <a:r>
              <a:rPr lang="ja-JP" altLang="en-US" sz="750" dirty="0">
                <a:solidFill>
                  <a:prstClr val="black"/>
                </a:solidFill>
                <a:latin typeface="メイリオ" panose="020B0604030504040204" pitchFamily="50" charset="-128"/>
                <a:ea typeface="メイリオ" panose="020B0604030504040204" pitchFamily="50" charset="-128"/>
              </a:rPr>
              <a:t>連絡先、位置情報</a:t>
            </a:r>
            <a:r>
              <a:rPr lang="ja-JP" altLang="en-US" sz="750" dirty="0" smtClean="0">
                <a:solidFill>
                  <a:prstClr val="black"/>
                </a:solidFill>
                <a:latin typeface="メイリオ" panose="020B0604030504040204" pitchFamily="50" charset="-128"/>
                <a:ea typeface="メイリオ" panose="020B0604030504040204" pitchFamily="50" charset="-128"/>
              </a:rPr>
              <a:t>など個人</a:t>
            </a:r>
            <a:r>
              <a:rPr lang="ja-JP" altLang="en-US" sz="750" dirty="0">
                <a:solidFill>
                  <a:prstClr val="black"/>
                </a:solidFill>
                <a:latin typeface="メイリオ" panose="020B0604030504040204" pitchFamily="50" charset="-128"/>
                <a:ea typeface="メイリオ" panose="020B0604030504040204" pitchFamily="50" charset="-128"/>
              </a:rPr>
              <a:t>が特定される情報は記録</a:t>
            </a:r>
            <a:r>
              <a:rPr lang="ja-JP" altLang="en-US" sz="750" dirty="0" smtClean="0">
                <a:solidFill>
                  <a:prstClr val="black"/>
                </a:solidFill>
                <a:latin typeface="メイリオ" panose="020B0604030504040204" pitchFamily="50" charset="-128"/>
                <a:ea typeface="メイリオ" panose="020B0604030504040204" pitchFamily="50" charset="-128"/>
              </a:rPr>
              <a:t>しません</a:t>
            </a:r>
            <a:endParaRPr lang="en-US" altLang="ja-JP" sz="750" dirty="0">
              <a:solidFill>
                <a:prstClr val="black"/>
              </a:solidFill>
              <a:latin typeface="メイリオ" panose="020B0604030504040204" pitchFamily="50" charset="-128"/>
              <a:ea typeface="メイリオ" panose="020B0604030504040204" pitchFamily="50" charset="-128"/>
            </a:endParaRPr>
          </a:p>
          <a:p>
            <a:pPr defTabSz="842257" eaLnBrk="1" fontAlgn="auto" hangingPunct="1">
              <a:spcAft>
                <a:spcPts val="0"/>
              </a:spcAft>
              <a:defRPr/>
            </a:pPr>
            <a:r>
              <a:rPr lang="ja-JP" altLang="en-US" sz="750" dirty="0" smtClean="0">
                <a:solidFill>
                  <a:prstClr val="black"/>
                </a:solidFill>
                <a:latin typeface="メイリオ" panose="020B0604030504040204" pitchFamily="50" charset="-128"/>
                <a:ea typeface="メイリオ" panose="020B0604030504040204" pitchFamily="50" charset="-128"/>
              </a:rPr>
              <a:t>　</a:t>
            </a:r>
            <a:r>
              <a:rPr lang="en-US" altLang="ja-JP" sz="750" dirty="0" smtClean="0">
                <a:solidFill>
                  <a:prstClr val="black"/>
                </a:solidFill>
                <a:latin typeface="メイリオ" panose="020B0604030504040204" pitchFamily="50" charset="-128"/>
                <a:ea typeface="メイリオ" panose="020B0604030504040204" pitchFamily="50" charset="-128"/>
              </a:rPr>
              <a:t>※</a:t>
            </a:r>
            <a:r>
              <a:rPr lang="ja-JP" altLang="en-US" sz="750" dirty="0">
                <a:solidFill>
                  <a:prstClr val="black"/>
                </a:solidFill>
                <a:latin typeface="メイリオ" panose="020B0604030504040204" pitchFamily="50" charset="-128"/>
                <a:ea typeface="メイリオ" panose="020B0604030504040204" pitchFamily="50" charset="-128"/>
              </a:rPr>
              <a:t>ブルートゥースをオフにする</a:t>
            </a:r>
            <a:r>
              <a:rPr lang="ja-JP" altLang="en-US" sz="750" dirty="0" smtClean="0">
                <a:solidFill>
                  <a:prstClr val="black"/>
                </a:solidFill>
                <a:latin typeface="メイリオ" panose="020B0604030504040204" pitchFamily="50" charset="-128"/>
                <a:ea typeface="メイリオ" panose="020B0604030504040204" pitchFamily="50" charset="-128"/>
              </a:rPr>
              <a:t>と情報を記録しません</a:t>
            </a:r>
            <a:endParaRPr lang="en-US" altLang="ja-JP" sz="750" dirty="0">
              <a:solidFill>
                <a:prstClr val="black"/>
              </a:solidFill>
              <a:latin typeface="メイリオ" panose="020B0604030504040204" pitchFamily="50" charset="-128"/>
              <a:ea typeface="メイリオ" panose="020B0604030504040204" pitchFamily="50" charset="-128"/>
            </a:endParaRPr>
          </a:p>
        </p:txBody>
      </p:sp>
      <p:sp>
        <p:nvSpPr>
          <p:cNvPr id="23" name="正方形/長方形 22"/>
          <p:cNvSpPr/>
          <p:nvPr/>
        </p:nvSpPr>
        <p:spPr>
          <a:xfrm>
            <a:off x="92596" y="184201"/>
            <a:ext cx="6628540" cy="307777"/>
          </a:xfrm>
          <a:prstGeom prst="rect">
            <a:avLst/>
          </a:prstGeom>
        </p:spPr>
        <p:txBody>
          <a:bodyPr wrap="square">
            <a:spAutoFit/>
          </a:bodyPr>
          <a:lstStyle/>
          <a:p>
            <a:pPr algn="dist"/>
            <a:r>
              <a:rPr lang="ja-JP" altLang="en-US" sz="1400" b="1" dirty="0">
                <a:solidFill>
                  <a:schemeClr val="bg1"/>
                </a:solidFill>
                <a:latin typeface="メイリオ" panose="020B0604030504040204" pitchFamily="50" charset="-128"/>
                <a:ea typeface="メイリオ" panose="020B0604030504040204" pitchFamily="50" charset="-128"/>
              </a:rPr>
              <a:t>新型</a:t>
            </a:r>
            <a:r>
              <a:rPr lang="ja-JP" altLang="en-US" sz="1400" b="1" dirty="0" smtClean="0">
                <a:solidFill>
                  <a:schemeClr val="bg1"/>
                </a:solidFill>
                <a:latin typeface="メイリオ" panose="020B0604030504040204" pitchFamily="50" charset="-128"/>
                <a:ea typeface="メイリオ" panose="020B0604030504040204" pitchFamily="50" charset="-128"/>
              </a:rPr>
              <a:t>コロナウイルス接触</a:t>
            </a:r>
            <a:r>
              <a:rPr lang="ja-JP" altLang="en-US" sz="1400" b="1" dirty="0">
                <a:solidFill>
                  <a:schemeClr val="bg1"/>
                </a:solidFill>
                <a:latin typeface="メイリオ" panose="020B0604030504040204" pitchFamily="50" charset="-128"/>
                <a:ea typeface="メイリオ" panose="020B0604030504040204" pitchFamily="50" charset="-128"/>
              </a:rPr>
              <a:t>確認</a:t>
            </a:r>
            <a:r>
              <a:rPr lang="ja-JP" altLang="en-US" sz="1400" b="1" dirty="0" smtClean="0">
                <a:solidFill>
                  <a:schemeClr val="bg1"/>
                </a:solidFill>
                <a:latin typeface="メイリオ" panose="020B0604030504040204" pitchFamily="50" charset="-128"/>
                <a:ea typeface="メイリオ" panose="020B0604030504040204" pitchFamily="50" charset="-128"/>
              </a:rPr>
              <a:t>アプリのインストールをおねがいします</a:t>
            </a:r>
            <a:endParaRPr lang="en-US" altLang="ja-JP" sz="1400" b="1" dirty="0" smtClean="0">
              <a:solidFill>
                <a:schemeClr val="bg1"/>
              </a:solidFill>
              <a:latin typeface="メイリオ" panose="020B0604030504040204" pitchFamily="50" charset="-128"/>
              <a:ea typeface="メイリオ" panose="020B0604030504040204" pitchFamily="50" charset="-128"/>
            </a:endParaRPr>
          </a:p>
        </p:txBody>
      </p:sp>
      <p:cxnSp>
        <p:nvCxnSpPr>
          <p:cNvPr id="10" name="直線コネクタ 9"/>
          <p:cNvCxnSpPr/>
          <p:nvPr/>
        </p:nvCxnSpPr>
        <p:spPr>
          <a:xfrm>
            <a:off x="281108" y="9296718"/>
            <a:ext cx="6295783" cy="0"/>
          </a:xfrm>
          <a:prstGeom prst="line">
            <a:avLst/>
          </a:prstGeom>
          <a:ln w="19050" cap="rnd"/>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114730" y="480922"/>
            <a:ext cx="6628540" cy="0"/>
          </a:xfrm>
          <a:prstGeom prst="line">
            <a:avLst/>
          </a:prstGeom>
          <a:ln w="25400">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3783597" y="5880589"/>
            <a:ext cx="2735316" cy="25837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sz="1000" b="1" dirty="0">
              <a:solidFill>
                <a:prstClr val="black"/>
              </a:solidFill>
              <a:latin typeface="メイリオ" panose="020B0604030504040204" pitchFamily="50" charset="-128"/>
              <a:ea typeface="メイリオ" panose="020B0604030504040204" pitchFamily="50" charset="-128"/>
            </a:endParaRPr>
          </a:p>
        </p:txBody>
      </p:sp>
      <p:sp>
        <p:nvSpPr>
          <p:cNvPr id="26" name="正方形/長方形 25"/>
          <p:cNvSpPr/>
          <p:nvPr/>
        </p:nvSpPr>
        <p:spPr>
          <a:xfrm>
            <a:off x="1091085" y="5687292"/>
            <a:ext cx="991581" cy="15611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900" dirty="0" smtClean="0">
                <a:solidFill>
                  <a:prstClr val="black"/>
                </a:solidFill>
                <a:latin typeface="メイリオ" panose="020B0604030504040204" pitchFamily="50" charset="-128"/>
                <a:ea typeface="メイリオ" panose="020B0604030504040204" pitchFamily="50" charset="-128"/>
              </a:rPr>
              <a:t>＊画面イメージ</a:t>
            </a:r>
            <a:endParaRPr lang="ja-JP" altLang="en-US" sz="900" dirty="0">
              <a:solidFill>
                <a:prstClr val="black"/>
              </a:solidFill>
              <a:latin typeface="メイリオ" panose="020B0604030504040204" pitchFamily="50" charset="-128"/>
              <a:ea typeface="メイリオ" panose="020B0604030504040204" pitchFamily="50" charset="-128"/>
            </a:endParaRPr>
          </a:p>
        </p:txBody>
      </p:sp>
      <p:sp>
        <p:nvSpPr>
          <p:cNvPr id="13" name="角丸四角形 12"/>
          <p:cNvSpPr/>
          <p:nvPr/>
        </p:nvSpPr>
        <p:spPr>
          <a:xfrm>
            <a:off x="4983872" y="8662218"/>
            <a:ext cx="842182" cy="427283"/>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 name="直線矢印コネクタ 34"/>
          <p:cNvCxnSpPr/>
          <p:nvPr/>
        </p:nvCxnSpPr>
        <p:spPr>
          <a:xfrm>
            <a:off x="5005213" y="6893711"/>
            <a:ext cx="504000" cy="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37" name="図 40"/>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2182" t="9943" r="16405" b="67798"/>
          <a:stretch/>
        </p:blipFill>
        <p:spPr bwMode="auto">
          <a:xfrm>
            <a:off x="3934077" y="6438900"/>
            <a:ext cx="300279" cy="31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図 55"/>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72182" t="10124" r="16737" b="67798"/>
          <a:stretch/>
        </p:blipFill>
        <p:spPr bwMode="auto">
          <a:xfrm>
            <a:off x="5410287" y="6441439"/>
            <a:ext cx="290087" cy="309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6" descr="A picture containing food, shirt&#10;&#10;Description automatically generated">
            <a:extLst>
              <a:ext uri="{FF2B5EF4-FFF2-40B4-BE49-F238E27FC236}">
                <a16:creationId xmlns:a16="http://schemas.microsoft.com/office/drawing/2014/main" id="{0116371D-5E9F-42C2-98D6-C8DD1E21D78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84024" y="6534913"/>
            <a:ext cx="676224" cy="576000"/>
          </a:xfrm>
          <a:prstGeom prst="rect">
            <a:avLst/>
          </a:prstGeom>
        </p:spPr>
      </p:pic>
      <p:pic>
        <p:nvPicPr>
          <p:cNvPr id="40" name="Picture 2" descr="A close up of a logo&#10;&#10;Description automatically generated">
            <a:extLst>
              <a:ext uri="{FF2B5EF4-FFF2-40B4-BE49-F238E27FC236}">
                <a16:creationId xmlns:a16="http://schemas.microsoft.com/office/drawing/2014/main" id="{818BD6C0-42F3-4406-BA9D-BEADA04AE7E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214431" y="6534913"/>
            <a:ext cx="698578" cy="576000"/>
          </a:xfrm>
          <a:prstGeom prst="rect">
            <a:avLst/>
          </a:prstGeom>
        </p:spPr>
      </p:pic>
      <p:sp>
        <p:nvSpPr>
          <p:cNvPr id="3" name="テキスト ボックス 2"/>
          <p:cNvSpPr txBox="1"/>
          <p:nvPr/>
        </p:nvSpPr>
        <p:spPr>
          <a:xfrm>
            <a:off x="4005765" y="9378056"/>
            <a:ext cx="2351043" cy="363437"/>
          </a:xfrm>
          <a:prstGeom prst="rect">
            <a:avLst/>
          </a:prstGeom>
          <a:noFill/>
        </p:spPr>
        <p:txBody>
          <a:bodyPr wrap="none" lIns="0" tIns="0" rIns="0" bIns="0" rtlCol="0" anchor="ctr" anchorCtr="0">
            <a:noAutofit/>
          </a:bodyPr>
          <a:lstStyle/>
          <a:p>
            <a:r>
              <a:rPr kumimoji="1" lang="ja-JP" altLang="en-US" sz="1000" dirty="0" smtClean="0">
                <a:solidFill>
                  <a:schemeClr val="tx1">
                    <a:lumMod val="85000"/>
                    <a:lumOff val="15000"/>
                  </a:schemeClr>
                </a:solidFill>
                <a:latin typeface="メイリオ" panose="020B0604030504040204" pitchFamily="50" charset="-128"/>
                <a:ea typeface="メイリオ" panose="020B0604030504040204" pitchFamily="50" charset="-128"/>
              </a:rPr>
              <a:t>新型コロナウイルス感染症対策推進室</a:t>
            </a:r>
            <a:endParaRPr kumimoji="1" lang="en-US" altLang="ja-JP" sz="1000" dirty="0" smtClean="0">
              <a:solidFill>
                <a:schemeClr val="tx1">
                  <a:lumMod val="85000"/>
                  <a:lumOff val="15000"/>
                </a:schemeClr>
              </a:solidFill>
              <a:latin typeface="メイリオ" panose="020B0604030504040204" pitchFamily="50" charset="-128"/>
              <a:ea typeface="メイリオ" panose="020B0604030504040204" pitchFamily="50" charset="-128"/>
            </a:endParaRPr>
          </a:p>
          <a:p>
            <a:r>
              <a:rPr kumimoji="1" lang="ja-JP" altLang="en-US" sz="1000" dirty="0" smtClean="0">
                <a:solidFill>
                  <a:schemeClr val="tx1">
                    <a:lumMod val="85000"/>
                    <a:lumOff val="15000"/>
                  </a:schemeClr>
                </a:solidFill>
                <a:latin typeface="メイリオ" panose="020B0604030504040204" pitchFamily="50" charset="-128"/>
                <a:ea typeface="メイリオ" panose="020B0604030504040204" pitchFamily="50" charset="-128"/>
              </a:rPr>
              <a:t>情報通信技術</a:t>
            </a:r>
            <a:r>
              <a:rPr kumimoji="1" lang="en-US" altLang="ja-JP" sz="1000" dirty="0" smtClean="0">
                <a:solidFill>
                  <a:schemeClr val="tx1">
                    <a:lumMod val="85000"/>
                    <a:lumOff val="15000"/>
                  </a:schemeClr>
                </a:solidFill>
                <a:latin typeface="メイリオ" panose="020B0604030504040204" pitchFamily="50" charset="-128"/>
                <a:ea typeface="メイリオ" panose="020B0604030504040204" pitchFamily="50" charset="-128"/>
              </a:rPr>
              <a:t>(IT)</a:t>
            </a:r>
            <a:r>
              <a:rPr kumimoji="1" lang="ja-JP" altLang="en-US" sz="1000" dirty="0" smtClean="0">
                <a:solidFill>
                  <a:schemeClr val="tx1">
                    <a:lumMod val="85000"/>
                    <a:lumOff val="15000"/>
                  </a:schemeClr>
                </a:solidFill>
                <a:latin typeface="メイリオ" panose="020B0604030504040204" pitchFamily="50" charset="-128"/>
                <a:ea typeface="メイリオ" panose="020B0604030504040204" pitchFamily="50" charset="-128"/>
              </a:rPr>
              <a:t>総合戦略室</a:t>
            </a:r>
            <a:endParaRPr kumimoji="1" lang="ja-JP" altLang="en-US" sz="1000" dirty="0">
              <a:solidFill>
                <a:schemeClr val="tx1">
                  <a:lumMod val="85000"/>
                  <a:lumOff val="15000"/>
                </a:schemeClr>
              </a:solidFill>
              <a:latin typeface="メイリオ" panose="020B0604030504040204" pitchFamily="50" charset="-128"/>
              <a:ea typeface="メイリオ" panose="020B0604030504040204" pitchFamily="50" charset="-128"/>
            </a:endParaRPr>
          </a:p>
        </p:txBody>
      </p:sp>
      <p:pic>
        <p:nvPicPr>
          <p:cNvPr id="42" name="図 41"/>
          <p:cNvPicPr>
            <a:picLocks noChangeAspect="1"/>
          </p:cNvPicPr>
          <p:nvPr/>
        </p:nvPicPr>
        <p:blipFill>
          <a:blip r:embed="rId7"/>
          <a:stretch>
            <a:fillRect/>
          </a:stretch>
        </p:blipFill>
        <p:spPr>
          <a:xfrm>
            <a:off x="374840" y="2745440"/>
            <a:ext cx="1620000" cy="2880000"/>
          </a:xfrm>
          <a:prstGeom prst="rect">
            <a:avLst/>
          </a:prstGeom>
          <a:effectLst>
            <a:outerShdw blurRad="50800" dist="38100" dir="2700000" algn="tl" rotWithShape="0">
              <a:prstClr val="black">
                <a:alpha val="40000"/>
              </a:prstClr>
            </a:outerShdw>
          </a:effectLst>
        </p:spPr>
      </p:pic>
      <p:sp>
        <p:nvSpPr>
          <p:cNvPr id="46" name="正方形/長方形 45"/>
          <p:cNvSpPr/>
          <p:nvPr/>
        </p:nvSpPr>
        <p:spPr>
          <a:xfrm>
            <a:off x="2984255" y="9367712"/>
            <a:ext cx="980531" cy="323165"/>
          </a:xfrm>
          <a:prstGeom prst="rect">
            <a:avLst/>
          </a:prstGeom>
        </p:spPr>
        <p:txBody>
          <a:bodyPr wrap="square">
            <a:spAutoFit/>
          </a:bodyPr>
          <a:lstStyle/>
          <a:p>
            <a:pPr algn="dist"/>
            <a:r>
              <a:rPr lang="ja-JP" altLang="en-US" sz="1500" b="1" spc="-300" dirty="0" smtClean="0">
                <a:solidFill>
                  <a:schemeClr val="tx1">
                    <a:lumMod val="85000"/>
                    <a:lumOff val="15000"/>
                  </a:schemeClr>
                </a:solidFill>
                <a:latin typeface="ＤＦ平成明朝体W3" panose="02020309000000000000" pitchFamily="17" charset="-128"/>
                <a:ea typeface="ＤＦ平成明朝体W3" panose="02020309000000000000" pitchFamily="17" charset="-128"/>
              </a:rPr>
              <a:t>内閣官房</a:t>
            </a:r>
            <a:endParaRPr lang="en-US" altLang="ja-JP" sz="1500" b="1" spc="-300" dirty="0" smtClean="0">
              <a:solidFill>
                <a:schemeClr val="tx1">
                  <a:lumMod val="85000"/>
                  <a:lumOff val="15000"/>
                </a:schemeClr>
              </a:solidFill>
              <a:latin typeface="ＤＦ平成明朝体W3" panose="02020309000000000000" pitchFamily="17" charset="-128"/>
              <a:ea typeface="ＤＦ平成明朝体W3" panose="02020309000000000000" pitchFamily="17" charset="-128"/>
            </a:endParaRPr>
          </a:p>
        </p:txBody>
      </p:sp>
      <p:pic>
        <p:nvPicPr>
          <p:cNvPr id="47" name="図 4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85965" y="8455741"/>
            <a:ext cx="689961" cy="689961"/>
          </a:xfrm>
          <a:prstGeom prst="rect">
            <a:avLst/>
          </a:prstGeom>
        </p:spPr>
      </p:pic>
      <p:pic>
        <p:nvPicPr>
          <p:cNvPr id="2" name="図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913384" y="8439508"/>
            <a:ext cx="708274" cy="708274"/>
          </a:xfrm>
          <a:prstGeom prst="rect">
            <a:avLst/>
          </a:prstGeom>
        </p:spPr>
      </p:pic>
      <p:pic>
        <p:nvPicPr>
          <p:cNvPr id="4" name="図 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53566" y="8414604"/>
            <a:ext cx="738944" cy="738944"/>
          </a:xfrm>
          <a:prstGeom prst="rect">
            <a:avLst/>
          </a:prstGeom>
        </p:spPr>
      </p:pic>
      <p:pic>
        <p:nvPicPr>
          <p:cNvPr id="17" name="図 16"/>
          <p:cNvPicPr>
            <a:picLocks noChangeAspect="1"/>
          </p:cNvPicPr>
          <p:nvPr/>
        </p:nvPicPr>
        <p:blipFill>
          <a:blip r:embed="rId11"/>
          <a:stretch>
            <a:fillRect/>
          </a:stretch>
        </p:blipFill>
        <p:spPr>
          <a:xfrm>
            <a:off x="388406" y="8665160"/>
            <a:ext cx="1147983" cy="420668"/>
          </a:xfrm>
          <a:prstGeom prst="rect">
            <a:avLst/>
          </a:prstGeom>
        </p:spPr>
      </p:pic>
      <p:pic>
        <p:nvPicPr>
          <p:cNvPr id="22" name="図 21"/>
          <p:cNvPicPr>
            <a:picLocks noChangeAspect="1"/>
          </p:cNvPicPr>
          <p:nvPr/>
        </p:nvPicPr>
        <p:blipFill>
          <a:blip r:embed="rId12"/>
          <a:stretch>
            <a:fillRect/>
          </a:stretch>
        </p:blipFill>
        <p:spPr>
          <a:xfrm>
            <a:off x="2507727" y="8670186"/>
            <a:ext cx="1398455" cy="415642"/>
          </a:xfrm>
          <a:prstGeom prst="rect">
            <a:avLst/>
          </a:prstGeom>
        </p:spPr>
      </p:pic>
      <p:sp>
        <p:nvSpPr>
          <p:cNvPr id="24" name="テキスト ボックス 23"/>
          <p:cNvSpPr txBox="1"/>
          <p:nvPr/>
        </p:nvSpPr>
        <p:spPr>
          <a:xfrm>
            <a:off x="276953" y="8442811"/>
            <a:ext cx="1370888" cy="246221"/>
          </a:xfrm>
          <a:prstGeom prst="rect">
            <a:avLst/>
          </a:prstGeom>
          <a:noFill/>
        </p:spPr>
        <p:txBody>
          <a:bodyPr wrap="none" rtlCol="0">
            <a:spAutoFit/>
          </a:bodyPr>
          <a:lstStyle/>
          <a:p>
            <a:r>
              <a:rPr kumimoji="1" lang="en-US" altLang="ja-JP" sz="1000" dirty="0" smtClean="0">
                <a:latin typeface="メイリオ" panose="020B0604030504040204" pitchFamily="50" charset="-128"/>
                <a:ea typeface="メイリオ" panose="020B0604030504040204" pitchFamily="50" charset="-128"/>
              </a:rPr>
              <a:t>iPhone</a:t>
            </a:r>
            <a:r>
              <a:rPr kumimoji="1" lang="ja-JP" altLang="en-US" sz="1000" dirty="0" smtClean="0">
                <a:latin typeface="メイリオ" panose="020B0604030504040204" pitchFamily="50" charset="-128"/>
                <a:ea typeface="メイリオ" panose="020B0604030504040204" pitchFamily="50" charset="-128"/>
              </a:rPr>
              <a:t>の方はこちら</a:t>
            </a:r>
            <a:endParaRPr kumimoji="1" lang="ja-JP" altLang="en-US" sz="1000" dirty="0">
              <a:latin typeface="メイリオ" panose="020B0604030504040204" pitchFamily="50" charset="-128"/>
              <a:ea typeface="メイリオ" panose="020B0604030504040204" pitchFamily="50" charset="-128"/>
            </a:endParaRPr>
          </a:p>
        </p:txBody>
      </p:sp>
      <p:sp>
        <p:nvSpPr>
          <p:cNvPr id="45" name="テキスト ボックス 44"/>
          <p:cNvSpPr txBox="1"/>
          <p:nvPr/>
        </p:nvSpPr>
        <p:spPr>
          <a:xfrm>
            <a:off x="2487847" y="8450922"/>
            <a:ext cx="1438214" cy="246221"/>
          </a:xfrm>
          <a:prstGeom prst="rect">
            <a:avLst/>
          </a:prstGeom>
          <a:noFill/>
        </p:spPr>
        <p:txBody>
          <a:bodyPr wrap="none" rtlCol="0">
            <a:spAutoFit/>
          </a:bodyPr>
          <a:lstStyle/>
          <a:p>
            <a:r>
              <a:rPr kumimoji="1" lang="en-US" altLang="ja-JP" sz="1000" dirty="0" smtClean="0">
                <a:latin typeface="メイリオ" panose="020B0604030504040204" pitchFamily="50" charset="-128"/>
                <a:ea typeface="メイリオ" panose="020B0604030504040204" pitchFamily="50" charset="-128"/>
              </a:rPr>
              <a:t>Android</a:t>
            </a:r>
            <a:r>
              <a:rPr kumimoji="1" lang="ja-JP" altLang="en-US" sz="1000" dirty="0" smtClean="0">
                <a:latin typeface="メイリオ" panose="020B0604030504040204" pitchFamily="50" charset="-128"/>
                <a:ea typeface="メイリオ" panose="020B0604030504040204" pitchFamily="50" charset="-128"/>
              </a:rPr>
              <a:t>の方はこちら</a:t>
            </a:r>
            <a:endParaRPr kumimoji="1" lang="ja-JP" altLang="en-US" sz="1000" dirty="0">
              <a:latin typeface="メイリオ" panose="020B0604030504040204" pitchFamily="50" charset="-128"/>
              <a:ea typeface="メイリオ" panose="020B0604030504040204" pitchFamily="50" charset="-128"/>
            </a:endParaRPr>
          </a:p>
        </p:txBody>
      </p:sp>
      <p:sp>
        <p:nvSpPr>
          <p:cNvPr id="48" name="テキスト ボックス 47"/>
          <p:cNvSpPr txBox="1"/>
          <p:nvPr/>
        </p:nvSpPr>
        <p:spPr>
          <a:xfrm>
            <a:off x="4863789" y="8436641"/>
            <a:ext cx="1082348" cy="246221"/>
          </a:xfrm>
          <a:prstGeom prst="rect">
            <a:avLst/>
          </a:prstGeom>
          <a:noFill/>
        </p:spPr>
        <p:txBody>
          <a:bodyPr wrap="none" rtlCol="0">
            <a:spAutoFit/>
          </a:bodyPr>
          <a:lstStyle/>
          <a:p>
            <a:r>
              <a:rPr kumimoji="1" lang="ja-JP" altLang="en-US" sz="1000" dirty="0">
                <a:latin typeface="メイリオ" panose="020B0604030504040204" pitchFamily="50" charset="-128"/>
                <a:ea typeface="メイリオ" panose="020B0604030504040204" pitchFamily="50" charset="-128"/>
              </a:rPr>
              <a:t>詳</a:t>
            </a:r>
            <a:r>
              <a:rPr kumimoji="1" lang="ja-JP" altLang="en-US" sz="1000" dirty="0" smtClean="0">
                <a:latin typeface="メイリオ" panose="020B0604030504040204" pitchFamily="50" charset="-128"/>
                <a:ea typeface="メイリオ" panose="020B0604030504040204" pitchFamily="50" charset="-128"/>
              </a:rPr>
              <a:t>しくはこちら</a:t>
            </a:r>
            <a:endParaRPr kumimoji="1" lang="ja-JP" altLang="en-US" sz="1000" dirty="0">
              <a:latin typeface="メイリオ" panose="020B0604030504040204" pitchFamily="50" charset="-128"/>
              <a:ea typeface="メイリオ" panose="020B0604030504040204" pitchFamily="50" charset="-128"/>
            </a:endParaRPr>
          </a:p>
        </p:txBody>
      </p:sp>
      <p:cxnSp>
        <p:nvCxnSpPr>
          <p:cNvPr id="29" name="直線コネクタ 28"/>
          <p:cNvCxnSpPr/>
          <p:nvPr/>
        </p:nvCxnSpPr>
        <p:spPr>
          <a:xfrm>
            <a:off x="4768645" y="8460290"/>
            <a:ext cx="0" cy="62553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1939438" y="3787965"/>
            <a:ext cx="2865400" cy="461665"/>
          </a:xfrm>
          <a:prstGeom prst="rect">
            <a:avLst/>
          </a:prstGeom>
        </p:spPr>
        <p:txBody>
          <a:bodyPr wrap="none">
            <a:spAutoFit/>
          </a:bodyPr>
          <a:lstStyle/>
          <a:p>
            <a:r>
              <a:rPr lang="ja-JP" altLang="en-US" sz="2400" b="1" dirty="0">
                <a:solidFill>
                  <a:schemeClr val="bg1"/>
                </a:solidFill>
                <a:latin typeface="メイリオ" panose="020B0604030504040204" pitchFamily="50" charset="-128"/>
                <a:ea typeface="メイリオ" panose="020B0604030504040204" pitchFamily="50" charset="-128"/>
              </a:rPr>
              <a:t>（略称：</a:t>
            </a:r>
            <a:r>
              <a:rPr lang="en-US" altLang="ja-JP" sz="2400" b="1" dirty="0">
                <a:solidFill>
                  <a:schemeClr val="bg1"/>
                </a:solidFill>
                <a:latin typeface="メイリオ" panose="020B0604030504040204" pitchFamily="50" charset="-128"/>
                <a:ea typeface="メイリオ" panose="020B0604030504040204" pitchFamily="50" charset="-128"/>
              </a:rPr>
              <a:t>COCOA</a:t>
            </a:r>
            <a:r>
              <a:rPr lang="ja-JP" altLang="en-US" sz="2400" b="1" dirty="0">
                <a:solidFill>
                  <a:schemeClr val="bg1"/>
                </a:solidFill>
                <a:latin typeface="メイリオ" panose="020B0604030504040204" pitchFamily="50" charset="-128"/>
                <a:ea typeface="メイリオ" panose="020B0604030504040204" pitchFamily="50" charset="-128"/>
              </a:rPr>
              <a:t>）</a:t>
            </a:r>
            <a:endParaRPr lang="en-US" altLang="ja-JP" sz="2400" b="1"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6666240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92596" y="589936"/>
            <a:ext cx="6648933" cy="9222658"/>
          </a:xfrm>
          <a:prstGeom prst="roundRect">
            <a:avLst>
              <a:gd name="adj" fmla="val 129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正方形/長方形 4"/>
          <p:cNvSpPr/>
          <p:nvPr/>
        </p:nvSpPr>
        <p:spPr>
          <a:xfrm>
            <a:off x="239513" y="723803"/>
            <a:ext cx="6300000" cy="234000"/>
          </a:xfrm>
          <a:prstGeom prst="rect">
            <a:avLst/>
          </a:prstGeom>
          <a:ln w="9525">
            <a:solidFill>
              <a:schemeClr val="tx1"/>
            </a:solidFill>
          </a:ln>
        </p:spPr>
        <p:txBody>
          <a:bodyPr wrap="square" lIns="36000" tIns="36000" rIns="36000" bIns="36000" anchor="ctr" anchorCtr="0">
            <a:spAutoFit/>
          </a:bodyPr>
          <a:lstStyle/>
          <a:p>
            <a:pPr algn="just" eaLnBrk="1" hangingPunct="1">
              <a:spcAft>
                <a:spcPts val="0"/>
              </a:spcAft>
            </a:pPr>
            <a:r>
              <a:rPr lang="ja-JP" altLang="ja-JP" sz="1050" b="1" kern="100" dirty="0">
                <a:solidFill>
                  <a:srgbClr val="1976D2"/>
                </a:solidFill>
                <a:latin typeface="Meiryo UI" panose="020B0604030504040204" pitchFamily="50" charset="-128"/>
                <a:ea typeface="Meiryo UI" panose="020B0604030504040204" pitchFamily="50" charset="-128"/>
                <a:cs typeface="Times New Roman" panose="02020603050405020304" pitchFamily="18" charset="0"/>
              </a:rPr>
              <a:t>問１　接触確認アプリとは、どのようなものですか。</a:t>
            </a:r>
            <a:endParaRPr lang="ja-JP" altLang="ja-JP" sz="1050" kern="100" dirty="0">
              <a:solidFill>
                <a:srgbClr val="1976D2"/>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6" name="正方形/長方形 5"/>
          <p:cNvSpPr/>
          <p:nvPr/>
        </p:nvSpPr>
        <p:spPr>
          <a:xfrm>
            <a:off x="239514" y="963999"/>
            <a:ext cx="6299999" cy="719034"/>
          </a:xfrm>
          <a:prstGeom prst="rect">
            <a:avLst/>
          </a:prstGeom>
        </p:spPr>
        <p:txBody>
          <a:bodyPr wrap="square" lIns="36000" tIns="36000" rIns="36000" bIns="36000">
            <a:spAutoFit/>
          </a:bodyPr>
          <a:lstStyle/>
          <a:p>
            <a:pPr algn="just" eaLnBrk="1" hangingPunct="1">
              <a:spcAft>
                <a:spcPts val="0"/>
              </a:spcAft>
            </a:pPr>
            <a:r>
              <a:rPr lang="ja-JP" altLang="en-US" sz="1050" kern="100"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利用者</a:t>
            </a:r>
            <a:r>
              <a:rPr lang="ja-JP" altLang="ja-JP" sz="1050" kern="100" dirty="0">
                <a:latin typeface="Meiryo UI" panose="020B0604030504040204" pitchFamily="50" charset="-128"/>
                <a:ea typeface="Meiryo UI" panose="020B0604030504040204" pitchFamily="50" charset="-128"/>
                <a:cs typeface="Times New Roman" panose="02020603050405020304" pitchFamily="18" charset="0"/>
              </a:rPr>
              <a:t>ご本人の同意を前提に、スマートフォンの近接通信機能（ブルートゥース）を利用して、お互いに分からないようプライバシーを確保して、新型コロナウイルス感染症の陽性者と接触した可能性について、通知を受けることができます</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a:t>
            </a:r>
            <a:r>
              <a:rPr lang="ja-JP" altLang="ja-JP" sz="1050" dirty="0">
                <a:latin typeface="Meiryo UI" panose="020B0604030504040204" pitchFamily="50" charset="-128"/>
                <a:ea typeface="Meiryo UI" panose="020B0604030504040204" pitchFamily="50" charset="-128"/>
              </a:rPr>
              <a:t>なお、本アプリ</a:t>
            </a:r>
            <a:r>
              <a:rPr lang="ja-JP" altLang="ja-JP" sz="1050" dirty="0" smtClean="0">
                <a:latin typeface="Meiryo UI" panose="020B0604030504040204" pitchFamily="50" charset="-128"/>
                <a:ea typeface="Meiryo UI" panose="020B0604030504040204" pitchFamily="50" charset="-128"/>
              </a:rPr>
              <a:t>は</a:t>
            </a:r>
            <a:r>
              <a:rPr lang="en-US" altLang="ja-JP" sz="1050" dirty="0" smtClean="0">
                <a:latin typeface="Meiryo UI" panose="020B0604030504040204" pitchFamily="50" charset="-128"/>
                <a:ea typeface="Meiryo UI" panose="020B0604030504040204" pitchFamily="50" charset="-128"/>
              </a:rPr>
              <a:t>Apple</a:t>
            </a:r>
            <a:r>
              <a:rPr lang="ja-JP" altLang="ja-JP" sz="1050" dirty="0">
                <a:latin typeface="Meiryo UI" panose="020B0604030504040204" pitchFamily="50" charset="-128"/>
                <a:ea typeface="Meiryo UI" panose="020B0604030504040204" pitchFamily="50" charset="-128"/>
              </a:rPr>
              <a:t>社と</a:t>
            </a:r>
            <a:r>
              <a:rPr lang="en-US" altLang="ja-JP" sz="1050" dirty="0">
                <a:latin typeface="Meiryo UI" panose="020B0604030504040204" pitchFamily="50" charset="-128"/>
                <a:ea typeface="Meiryo UI" panose="020B0604030504040204" pitchFamily="50" charset="-128"/>
              </a:rPr>
              <a:t>Google</a:t>
            </a:r>
            <a:r>
              <a:rPr lang="ja-JP" altLang="ja-JP" sz="1050" dirty="0">
                <a:latin typeface="Meiryo UI" panose="020B0604030504040204" pitchFamily="50" charset="-128"/>
                <a:ea typeface="Meiryo UI" panose="020B0604030504040204" pitchFamily="50" charset="-128"/>
              </a:rPr>
              <a:t>社が提供しているアプリケーション・プログラミング・</a:t>
            </a:r>
            <a:r>
              <a:rPr lang="ja-JP" altLang="ja-JP" sz="1050" dirty="0" smtClean="0">
                <a:latin typeface="Meiryo UI" panose="020B0604030504040204" pitchFamily="50" charset="-128"/>
                <a:ea typeface="Meiryo UI" panose="020B0604030504040204" pitchFamily="50" charset="-128"/>
              </a:rPr>
              <a:t>インターフェイス</a:t>
            </a:r>
            <a:r>
              <a:rPr lang="en-US" altLang="ja-JP" sz="1050" dirty="0" smtClean="0">
                <a:latin typeface="Meiryo UI" panose="020B0604030504040204" pitchFamily="50" charset="-128"/>
                <a:ea typeface="Meiryo UI" panose="020B0604030504040204" pitchFamily="50" charset="-128"/>
              </a:rPr>
              <a:t>(API</a:t>
            </a:r>
            <a:r>
              <a:rPr lang="en-US" altLang="ja-JP" sz="1050" dirty="0">
                <a:latin typeface="Meiryo UI" panose="020B0604030504040204" pitchFamily="50" charset="-128"/>
                <a:ea typeface="Meiryo UI" panose="020B0604030504040204" pitchFamily="50" charset="-128"/>
              </a:rPr>
              <a:t>)</a:t>
            </a:r>
            <a:r>
              <a:rPr lang="ja-JP" altLang="ja-JP" sz="1050" dirty="0" smtClean="0">
                <a:latin typeface="Meiryo UI" panose="020B0604030504040204" pitchFamily="50" charset="-128"/>
                <a:ea typeface="Meiryo UI" panose="020B0604030504040204" pitchFamily="50" charset="-128"/>
              </a:rPr>
              <a:t>を</a:t>
            </a:r>
            <a:r>
              <a:rPr lang="ja-JP" altLang="ja-JP" sz="1050" dirty="0">
                <a:latin typeface="Meiryo UI" panose="020B0604030504040204" pitchFamily="50" charset="-128"/>
                <a:ea typeface="Meiryo UI" panose="020B0604030504040204" pitchFamily="50" charset="-128"/>
              </a:rPr>
              <a:t>元に開発しています。</a:t>
            </a:r>
            <a:endParaRPr lang="ja-JP"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7" name="正方形/長方形 6"/>
          <p:cNvSpPr/>
          <p:nvPr/>
        </p:nvSpPr>
        <p:spPr>
          <a:xfrm>
            <a:off x="239513" y="1718757"/>
            <a:ext cx="6300000" cy="234000"/>
          </a:xfrm>
          <a:prstGeom prst="rect">
            <a:avLst/>
          </a:prstGeom>
          <a:ln w="9525">
            <a:solidFill>
              <a:schemeClr val="tx1"/>
            </a:solidFill>
          </a:ln>
        </p:spPr>
        <p:txBody>
          <a:bodyPr wrap="square" lIns="36000" tIns="36000" rIns="36000" bIns="36000">
            <a:spAutoFit/>
          </a:bodyPr>
          <a:lstStyle/>
          <a:p>
            <a:pPr algn="just" eaLnBrk="1" hangingPunct="1">
              <a:spcAft>
                <a:spcPts val="0"/>
              </a:spcAft>
            </a:pPr>
            <a:r>
              <a:rPr lang="ja-JP" altLang="ja-JP" sz="1050" b="1" kern="100" dirty="0">
                <a:solidFill>
                  <a:srgbClr val="1976D2"/>
                </a:solidFill>
                <a:latin typeface="Meiryo UI" panose="020B0604030504040204" pitchFamily="50" charset="-128"/>
                <a:ea typeface="Meiryo UI" panose="020B0604030504040204" pitchFamily="50" charset="-128"/>
                <a:cs typeface="Times New Roman" panose="02020603050405020304" pitchFamily="18" charset="0"/>
              </a:rPr>
              <a:t>問２　アプリを利用することで、どのようなメリットがありますか。</a:t>
            </a:r>
            <a:endParaRPr lang="ja-JP" altLang="ja-JP" sz="1050" kern="100" dirty="0">
              <a:solidFill>
                <a:srgbClr val="1976D2"/>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8" name="正方形/長方形 7"/>
          <p:cNvSpPr/>
          <p:nvPr/>
        </p:nvSpPr>
        <p:spPr>
          <a:xfrm>
            <a:off x="239513" y="1953969"/>
            <a:ext cx="6299997" cy="411257"/>
          </a:xfrm>
          <a:prstGeom prst="rect">
            <a:avLst/>
          </a:prstGeom>
        </p:spPr>
        <p:txBody>
          <a:bodyPr wrap="square" lIns="36000" tIns="36000" rIns="36000" bIns="36000">
            <a:spAutoFit/>
          </a:bodyPr>
          <a:lstStyle/>
          <a:p>
            <a:pPr indent="152400" algn="just" eaLnBrk="1" hangingPunct="1">
              <a:spcAft>
                <a:spcPts val="0"/>
              </a:spcAft>
            </a:pPr>
            <a:r>
              <a:rPr lang="ja-JP" altLang="ja-JP" sz="1050" kern="100" dirty="0">
                <a:latin typeface="Meiryo UI" panose="020B0604030504040204" pitchFamily="50" charset="-128"/>
                <a:ea typeface="Meiryo UI" panose="020B0604030504040204" pitchFamily="50" charset="-128"/>
                <a:cs typeface="Times New Roman" panose="02020603050405020304" pitchFamily="18" charset="0"/>
              </a:rPr>
              <a:t>利用者は、新型コロナウイルス感染症の陽性者と接触した可能性が分かることで、検査の受診など保健所のサポートを早く受けることができます。利用者が増えることで、感染拡大の防止につながることが期待されます。</a:t>
            </a:r>
            <a:endParaRPr lang="ja-JP"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9" name="正方形/長方形 8"/>
          <p:cNvSpPr/>
          <p:nvPr/>
        </p:nvSpPr>
        <p:spPr>
          <a:xfrm>
            <a:off x="239513" y="2403751"/>
            <a:ext cx="6300000" cy="234000"/>
          </a:xfrm>
          <a:prstGeom prst="rect">
            <a:avLst/>
          </a:prstGeom>
          <a:ln w="9525">
            <a:solidFill>
              <a:schemeClr val="tx1"/>
            </a:solidFill>
          </a:ln>
        </p:spPr>
        <p:txBody>
          <a:bodyPr wrap="square" lIns="36000" tIns="36000" rIns="36000" bIns="36000">
            <a:spAutoFit/>
          </a:bodyPr>
          <a:lstStyle/>
          <a:p>
            <a:pPr algn="just" eaLnBrk="1" hangingPunct="1">
              <a:spcAft>
                <a:spcPts val="0"/>
              </a:spcAft>
            </a:pPr>
            <a:r>
              <a:rPr lang="ja-JP" altLang="ja-JP" sz="1050" b="1" kern="100" dirty="0">
                <a:solidFill>
                  <a:srgbClr val="1976D2"/>
                </a:solidFill>
                <a:latin typeface="Meiryo UI" panose="020B0604030504040204" pitchFamily="50" charset="-128"/>
                <a:ea typeface="Meiryo UI" panose="020B0604030504040204" pitchFamily="50" charset="-128"/>
                <a:cs typeface="Times New Roman" panose="02020603050405020304" pitchFamily="18" charset="0"/>
              </a:rPr>
              <a:t>問３　他の利用者との接触をどのように記録するのですか。</a:t>
            </a:r>
            <a:endParaRPr lang="ja-JP" altLang="ja-JP" sz="1050" kern="100" dirty="0">
              <a:solidFill>
                <a:srgbClr val="1976D2"/>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 name="正方形/長方形 9"/>
          <p:cNvSpPr/>
          <p:nvPr/>
        </p:nvSpPr>
        <p:spPr>
          <a:xfrm>
            <a:off x="239514" y="2642075"/>
            <a:ext cx="6299995" cy="719034"/>
          </a:xfrm>
          <a:prstGeom prst="rect">
            <a:avLst/>
          </a:prstGeom>
        </p:spPr>
        <p:txBody>
          <a:bodyPr wrap="square" lIns="36000" tIns="36000" rIns="36000" bIns="36000">
            <a:spAutoFit/>
          </a:bodyPr>
          <a:lstStyle/>
          <a:p>
            <a:pPr eaLnBrk="1" hangingPunct="1"/>
            <a:r>
              <a:rPr lang="ja-JP" altLang="en-US" sz="1050"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ja-JP" sz="1050" dirty="0" smtClean="0">
                <a:latin typeface="Meiryo UI" panose="020B0604030504040204" pitchFamily="50" charset="-128"/>
                <a:ea typeface="Meiryo UI" panose="020B0604030504040204" pitchFamily="50" charset="-128"/>
                <a:cs typeface="Times New Roman" panose="02020603050405020304" pitchFamily="18" charset="0"/>
              </a:rPr>
              <a:t>スマートフォン</a:t>
            </a:r>
            <a:r>
              <a:rPr lang="ja-JP" altLang="ja-JP" sz="1050" dirty="0">
                <a:latin typeface="Meiryo UI" panose="020B0604030504040204" pitchFamily="50" charset="-128"/>
                <a:ea typeface="Meiryo UI" panose="020B0604030504040204" pitchFamily="50" charset="-128"/>
                <a:cs typeface="Times New Roman" panose="02020603050405020304" pitchFamily="18" charset="0"/>
              </a:rPr>
              <a:t>の近接通信機能（ブルートゥース）を利用して、ほかのスマートフォンとの近接した状態（概ね１メートル以内で</a:t>
            </a:r>
            <a:r>
              <a:rPr lang="en-US" altLang="ja-JP" sz="1050" dirty="0">
                <a:latin typeface="Meiryo UI" panose="020B0604030504040204" pitchFamily="50" charset="-128"/>
                <a:ea typeface="Meiryo UI" panose="020B0604030504040204" pitchFamily="50" charset="-128"/>
                <a:cs typeface="Times New Roman" panose="02020603050405020304" pitchFamily="18" charset="0"/>
              </a:rPr>
              <a:t>15</a:t>
            </a:r>
            <a:r>
              <a:rPr lang="ja-JP" altLang="ja-JP" sz="1050" dirty="0">
                <a:latin typeface="Meiryo UI" panose="020B0604030504040204" pitchFamily="50" charset="-128"/>
                <a:ea typeface="Meiryo UI" panose="020B0604030504040204" pitchFamily="50" charset="-128"/>
                <a:cs typeface="Times New Roman" panose="02020603050405020304" pitchFamily="18" charset="0"/>
              </a:rPr>
              <a:t>分以上）</a:t>
            </a:r>
            <a:r>
              <a:rPr lang="ja-JP" altLang="ja-JP" sz="1050" dirty="0" smtClean="0">
                <a:latin typeface="Meiryo UI" panose="020B0604030504040204" pitchFamily="50" charset="-128"/>
                <a:ea typeface="Meiryo UI" panose="020B0604030504040204" pitchFamily="50" charset="-128"/>
                <a:cs typeface="Times New Roman" panose="02020603050405020304" pitchFamily="18" charset="0"/>
              </a:rPr>
              <a:t>を</a:t>
            </a:r>
            <a:r>
              <a:rPr lang="ja-JP" altLang="en-US" sz="1050" dirty="0" smtClean="0">
                <a:latin typeface="Meiryo UI" panose="020B0604030504040204" pitchFamily="50" charset="-128"/>
                <a:ea typeface="Meiryo UI" panose="020B0604030504040204" pitchFamily="50" charset="-128"/>
                <a:cs typeface="Times New Roman" panose="02020603050405020304" pitchFamily="18" charset="0"/>
              </a:rPr>
              <a:t>接触として</a:t>
            </a:r>
            <a:r>
              <a:rPr lang="ja-JP" altLang="ja-JP" sz="1050" dirty="0" smtClean="0">
                <a:latin typeface="Meiryo UI" panose="020B0604030504040204" pitchFamily="50" charset="-128"/>
                <a:ea typeface="Meiryo UI" panose="020B0604030504040204" pitchFamily="50" charset="-128"/>
                <a:cs typeface="Times New Roman" panose="02020603050405020304" pitchFamily="18" charset="0"/>
              </a:rPr>
              <a:t>検知</a:t>
            </a:r>
            <a:r>
              <a:rPr lang="ja-JP" altLang="ja-JP" sz="1050" dirty="0">
                <a:latin typeface="Meiryo UI" panose="020B0604030504040204" pitchFamily="50" charset="-128"/>
                <a:ea typeface="Meiryo UI" panose="020B0604030504040204" pitchFamily="50" charset="-128"/>
                <a:cs typeface="Times New Roman" panose="02020603050405020304" pitchFamily="18" charset="0"/>
              </a:rPr>
              <a:t>します。近接した状態の情報は、ご本人のスマートフォンの中にのみ暗号化して記録され、</a:t>
            </a:r>
            <a:r>
              <a:rPr lang="en-US" altLang="ja-JP" sz="1050" dirty="0">
                <a:latin typeface="Meiryo UI" panose="020B0604030504040204" pitchFamily="50" charset="-128"/>
                <a:ea typeface="Meiryo UI" panose="020B0604030504040204" pitchFamily="50" charset="-128"/>
                <a:cs typeface="Times New Roman" panose="02020603050405020304" pitchFamily="18" charset="0"/>
              </a:rPr>
              <a:t>14</a:t>
            </a:r>
            <a:r>
              <a:rPr lang="ja-JP" altLang="ja-JP" sz="1050" dirty="0">
                <a:latin typeface="Meiryo UI" panose="020B0604030504040204" pitchFamily="50" charset="-128"/>
                <a:ea typeface="Meiryo UI" panose="020B0604030504040204" pitchFamily="50" charset="-128"/>
                <a:cs typeface="Times New Roman" panose="02020603050405020304" pitchFamily="18" charset="0"/>
              </a:rPr>
              <a:t>日が経過した後に自動的に無効になります。この記録は、端末から外部に出ることはなく、利用者はアプリを削除することで、いつでも任意に記録を削除できます。</a:t>
            </a:r>
            <a:endParaRPr lang="ja-JP" altLang="en-US" sz="1050" dirty="0">
              <a:latin typeface="Meiryo UI" panose="020B0604030504040204" pitchFamily="50" charset="-128"/>
              <a:ea typeface="Meiryo UI" panose="020B0604030504040204" pitchFamily="50" charset="-128"/>
            </a:endParaRPr>
          </a:p>
        </p:txBody>
      </p:sp>
      <p:sp>
        <p:nvSpPr>
          <p:cNvPr id="11" name="正方形/長方形 10"/>
          <p:cNvSpPr/>
          <p:nvPr/>
        </p:nvSpPr>
        <p:spPr>
          <a:xfrm>
            <a:off x="239514" y="5023994"/>
            <a:ext cx="6299999" cy="557451"/>
          </a:xfrm>
          <a:prstGeom prst="rect">
            <a:avLst/>
          </a:prstGeom>
        </p:spPr>
        <p:txBody>
          <a:bodyPr wrap="square" lIns="36000" tIns="36000" rIns="36000" bIns="36000">
            <a:spAutoFit/>
          </a:bodyPr>
          <a:lstStyle/>
          <a:p>
            <a:pPr algn="just" eaLnBrk="1" hangingPunct="1">
              <a:spcAft>
                <a:spcPts val="0"/>
              </a:spcAft>
            </a:pPr>
            <a:r>
              <a:rPr lang="ja-JP" altLang="en-US" sz="1050" kern="100"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ご利用</a:t>
            </a:r>
            <a:r>
              <a:rPr lang="ja-JP" altLang="ja-JP" sz="1050" kern="100" dirty="0">
                <a:latin typeface="Meiryo UI" panose="020B0604030504040204" pitchFamily="50" charset="-128"/>
                <a:ea typeface="Meiryo UI" panose="020B0604030504040204" pitchFamily="50" charset="-128"/>
                <a:cs typeface="Times New Roman" panose="02020603050405020304" pitchFamily="18" charset="0"/>
              </a:rPr>
              <a:t>のスマートフォン同士が、</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概ね</a:t>
            </a:r>
            <a:r>
              <a:rPr lang="ja-JP" altLang="en-US" sz="1050" kern="100" dirty="0" smtClean="0">
                <a:latin typeface="Meiryo UI" panose="020B0604030504040204" pitchFamily="50" charset="-128"/>
                <a:ea typeface="Meiryo UI" panose="020B0604030504040204" pitchFamily="50" charset="-128"/>
                <a:cs typeface="Times New Roman" panose="02020603050405020304" pitchFamily="18" charset="0"/>
              </a:rPr>
              <a:t>１</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メートル</a:t>
            </a:r>
            <a:r>
              <a:rPr lang="ja-JP" altLang="ja-JP" sz="1050" kern="100" dirty="0">
                <a:latin typeface="Meiryo UI" panose="020B0604030504040204" pitchFamily="50" charset="-128"/>
                <a:ea typeface="Meiryo UI" panose="020B0604030504040204" pitchFamily="50" charset="-128"/>
                <a:cs typeface="Times New Roman" panose="02020603050405020304" pitchFamily="18" charset="0"/>
              </a:rPr>
              <a:t>以内の距離で</a:t>
            </a:r>
            <a:r>
              <a:rPr lang="en-US" altLang="ja-JP" sz="1050" kern="100" dirty="0">
                <a:latin typeface="Meiryo UI" panose="020B0604030504040204" pitchFamily="50" charset="-128"/>
                <a:ea typeface="Meiryo UI" panose="020B0604030504040204" pitchFamily="50" charset="-128"/>
                <a:cs typeface="Times New Roman" panose="02020603050405020304" pitchFamily="18" charset="0"/>
              </a:rPr>
              <a:t>15</a:t>
            </a:r>
            <a:r>
              <a:rPr lang="ja-JP" altLang="ja-JP" sz="1050" kern="100" dirty="0">
                <a:latin typeface="Meiryo UI" panose="020B0604030504040204" pitchFamily="50" charset="-128"/>
                <a:ea typeface="Meiryo UI" panose="020B0604030504040204" pitchFamily="50" charset="-128"/>
                <a:cs typeface="Times New Roman" panose="02020603050405020304" pitchFamily="18" charset="0"/>
              </a:rPr>
              <a:t>分以上の近接した状態にあった場合</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a:t>
            </a:r>
            <a:r>
              <a:rPr lang="ja-JP" altLang="en-US" sz="1050" kern="100" dirty="0" smtClean="0">
                <a:latin typeface="Meiryo UI" panose="020B0604030504040204" pitchFamily="50" charset="-128"/>
                <a:ea typeface="Meiryo UI" panose="020B0604030504040204" pitchFamily="50" charset="-128"/>
                <a:cs typeface="Times New Roman" panose="02020603050405020304" pitchFamily="18" charset="0"/>
              </a:rPr>
              <a:t>接触として</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検知</a:t>
            </a:r>
            <a:r>
              <a:rPr lang="ja-JP" altLang="ja-JP" sz="1050" kern="100" dirty="0">
                <a:latin typeface="Meiryo UI" panose="020B0604030504040204" pitchFamily="50" charset="-128"/>
                <a:ea typeface="Meiryo UI" panose="020B0604030504040204" pitchFamily="50" charset="-128"/>
                <a:cs typeface="Times New Roman" panose="02020603050405020304" pitchFamily="18" charset="0"/>
              </a:rPr>
              <a:t>される可能性が高くなります。機器の性能や周辺環境（ガラス窓や薄い障壁など）、端末を所持する方向などの条件や状態により、計測する距離や時間に差が生じますので、正確性を保証するものではありません。</a:t>
            </a:r>
            <a:endParaRPr lang="ja-JP"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2" name="正方形/長方形 11"/>
          <p:cNvSpPr/>
          <p:nvPr/>
        </p:nvSpPr>
        <p:spPr>
          <a:xfrm>
            <a:off x="239513" y="3401500"/>
            <a:ext cx="6300000" cy="234000"/>
          </a:xfrm>
          <a:prstGeom prst="rect">
            <a:avLst/>
          </a:prstGeom>
          <a:ln w="9525">
            <a:solidFill>
              <a:schemeClr val="tx1"/>
            </a:solidFill>
          </a:ln>
        </p:spPr>
        <p:txBody>
          <a:bodyPr wrap="square" lIns="36000" tIns="36000" rIns="36000" bIns="36000">
            <a:spAutoFit/>
          </a:bodyPr>
          <a:lstStyle/>
          <a:p>
            <a:pPr algn="just" eaLnBrk="1" hangingPunct="1">
              <a:spcAft>
                <a:spcPts val="0"/>
              </a:spcAft>
            </a:pPr>
            <a:r>
              <a:rPr lang="ja-JP" altLang="ja-JP"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問</a:t>
            </a:r>
            <a:r>
              <a:rPr lang="ja-JP" altLang="en-US"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４</a:t>
            </a:r>
            <a:r>
              <a:rPr lang="ja-JP" altLang="ja-JP" sz="1050" b="1" kern="100" dirty="0">
                <a:solidFill>
                  <a:srgbClr val="1976D2"/>
                </a:solidFill>
                <a:latin typeface="Meiryo UI" panose="020B0604030504040204" pitchFamily="50" charset="-128"/>
                <a:ea typeface="Meiryo UI" panose="020B0604030504040204" pitchFamily="50" charset="-128"/>
                <a:cs typeface="Times New Roman" panose="02020603050405020304" pitchFamily="18" charset="0"/>
              </a:rPr>
              <a:t>　個人情報が収集されることはないですか</a:t>
            </a:r>
            <a:r>
              <a:rPr lang="ja-JP" altLang="ja-JP"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050" kern="100" dirty="0">
                <a:solidFill>
                  <a:srgbClr val="1976D2"/>
                </a:solidFill>
                <a:latin typeface="Meiryo UI" panose="020B0604030504040204" pitchFamily="50" charset="-128"/>
                <a:ea typeface="Meiryo UI" panose="020B0604030504040204" pitchFamily="50" charset="-128"/>
                <a:cs typeface="Times New Roman" panose="02020603050405020304" pitchFamily="18" charset="0"/>
              </a:rPr>
              <a:t> </a:t>
            </a:r>
            <a:endParaRPr lang="ja-JP" altLang="ja-JP" sz="1050" kern="100" dirty="0">
              <a:solidFill>
                <a:srgbClr val="1976D2"/>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3" name="正方形/長方形 12"/>
          <p:cNvSpPr/>
          <p:nvPr/>
        </p:nvSpPr>
        <p:spPr>
          <a:xfrm>
            <a:off x="239513" y="3644877"/>
            <a:ext cx="6299995" cy="557451"/>
          </a:xfrm>
          <a:prstGeom prst="rect">
            <a:avLst/>
          </a:prstGeom>
        </p:spPr>
        <p:txBody>
          <a:bodyPr wrap="square" lIns="36000" tIns="36000" rIns="36000" bIns="36000">
            <a:spAutoFit/>
          </a:bodyPr>
          <a:lstStyle/>
          <a:p>
            <a:pPr algn="just" eaLnBrk="1" hangingPunct="1">
              <a:spcAft>
                <a:spcPts val="0"/>
              </a:spcAft>
            </a:pPr>
            <a:r>
              <a:rPr lang="ja-JP" altLang="ja-JP" sz="1050" kern="100" dirty="0">
                <a:latin typeface="Meiryo UI" panose="020B0604030504040204" pitchFamily="50" charset="-128"/>
                <a:ea typeface="Meiryo UI" panose="020B0604030504040204" pitchFamily="50" charset="-128"/>
                <a:cs typeface="Times New Roman" panose="02020603050405020304" pitchFamily="18" charset="0"/>
              </a:rPr>
              <a:t>　氏名・電話番号・メールアドレスなどの個人の特定につながる情報を入力いただくことはありません。他のスマートフォンとの近接した状態の情報は、暗号化のうえ、ご本人のスマートフォンの中にのみ記録され、</a:t>
            </a:r>
            <a:r>
              <a:rPr lang="en-US" altLang="ja-JP" sz="1050" kern="100" dirty="0">
                <a:latin typeface="Meiryo UI" panose="020B0604030504040204" pitchFamily="50" charset="-128"/>
                <a:ea typeface="Meiryo UI" panose="020B0604030504040204" pitchFamily="50" charset="-128"/>
                <a:cs typeface="Times New Roman" panose="02020603050405020304" pitchFamily="18" charset="0"/>
              </a:rPr>
              <a:t>14</a:t>
            </a:r>
            <a:r>
              <a:rPr lang="ja-JP" altLang="ja-JP" sz="1050" kern="100" dirty="0">
                <a:latin typeface="Meiryo UI" panose="020B0604030504040204" pitchFamily="50" charset="-128"/>
                <a:ea typeface="Meiryo UI" panose="020B0604030504040204" pitchFamily="50" charset="-128"/>
                <a:cs typeface="Times New Roman" panose="02020603050405020304" pitchFamily="18" charset="0"/>
              </a:rPr>
              <a:t>日の経過した後に自動的に無効になります。行政機関や第三者が接触の記録や個人の情報を利用し、収集することはありません</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a:t>
            </a:r>
            <a:endParaRPr lang="ja-JP"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4" name="正方形/長方形 13"/>
          <p:cNvSpPr/>
          <p:nvPr/>
        </p:nvSpPr>
        <p:spPr>
          <a:xfrm>
            <a:off x="239513" y="4246958"/>
            <a:ext cx="6300000" cy="234000"/>
          </a:xfrm>
          <a:prstGeom prst="rect">
            <a:avLst/>
          </a:prstGeom>
          <a:ln w="9525">
            <a:solidFill>
              <a:schemeClr val="tx1"/>
            </a:solidFill>
          </a:ln>
        </p:spPr>
        <p:txBody>
          <a:bodyPr wrap="square" lIns="36000" tIns="36000" rIns="36000" bIns="36000">
            <a:spAutoFit/>
          </a:bodyPr>
          <a:lstStyle/>
          <a:p>
            <a:pPr algn="just" eaLnBrk="1" hangingPunct="1">
              <a:spcAft>
                <a:spcPts val="0"/>
              </a:spcAft>
            </a:pPr>
            <a:r>
              <a:rPr lang="ja-JP" altLang="ja-JP"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問</a:t>
            </a:r>
            <a:r>
              <a:rPr lang="ja-JP" altLang="en-US"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５</a:t>
            </a:r>
            <a:r>
              <a:rPr lang="ja-JP" altLang="ja-JP" sz="1050" b="1" kern="100" dirty="0">
                <a:solidFill>
                  <a:srgbClr val="1976D2"/>
                </a:solidFill>
                <a:latin typeface="Meiryo UI" panose="020B0604030504040204" pitchFamily="50" charset="-128"/>
                <a:ea typeface="Meiryo UI" panose="020B0604030504040204" pitchFamily="50" charset="-128"/>
                <a:cs typeface="Times New Roman" panose="02020603050405020304" pitchFamily="18" charset="0"/>
              </a:rPr>
              <a:t>　位置情報を利用するのですか</a:t>
            </a:r>
            <a:r>
              <a:rPr lang="ja-JP" altLang="ja-JP"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050" kern="100" dirty="0">
                <a:solidFill>
                  <a:srgbClr val="1976D2"/>
                </a:solidFill>
                <a:latin typeface="Meiryo UI" panose="020B0604030504040204" pitchFamily="50" charset="-128"/>
                <a:ea typeface="Meiryo UI" panose="020B0604030504040204" pitchFamily="50" charset="-128"/>
                <a:cs typeface="Times New Roman" panose="02020603050405020304" pitchFamily="18" charset="0"/>
              </a:rPr>
              <a:t> </a:t>
            </a:r>
            <a:endParaRPr lang="ja-JP" altLang="ja-JP" sz="1050" kern="100" dirty="0">
              <a:solidFill>
                <a:srgbClr val="1976D2"/>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5" name="正方形/長方形 14"/>
          <p:cNvSpPr/>
          <p:nvPr/>
        </p:nvSpPr>
        <p:spPr>
          <a:xfrm>
            <a:off x="239515" y="4489129"/>
            <a:ext cx="4725856" cy="241980"/>
          </a:xfrm>
          <a:prstGeom prst="rect">
            <a:avLst/>
          </a:prstGeom>
        </p:spPr>
        <p:txBody>
          <a:bodyPr wrap="square" lIns="36000" tIns="36000" rIns="36000" bIns="36000">
            <a:spAutoFit/>
          </a:bodyPr>
          <a:lstStyle/>
          <a:p>
            <a:pPr algn="just" eaLnBrk="1" hangingPunct="1">
              <a:spcAft>
                <a:spcPts val="0"/>
              </a:spcAft>
            </a:pPr>
            <a:r>
              <a:rPr lang="ja-JP" altLang="en-US" sz="1050" kern="100" dirty="0" smtClean="0">
                <a:latin typeface="Meiryo UI" panose="020B0604030504040204" pitchFamily="50" charset="-128"/>
                <a:ea typeface="Meiryo UI" panose="020B0604030504040204" pitchFamily="50" charset="-128"/>
                <a:cs typeface="Times New Roman" panose="02020603050405020304" pitchFamily="18" charset="0"/>
              </a:rPr>
              <a:t>　</a:t>
            </a:r>
            <a:r>
              <a:rPr lang="en-US"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GPS</a:t>
            </a:r>
            <a:r>
              <a:rPr lang="ja-JP" altLang="ja-JP" sz="1050" kern="100" dirty="0">
                <a:latin typeface="Meiryo UI" panose="020B0604030504040204" pitchFamily="50" charset="-128"/>
                <a:ea typeface="Meiryo UI" panose="020B0604030504040204" pitchFamily="50" charset="-128"/>
                <a:cs typeface="Times New Roman" panose="02020603050405020304" pitchFamily="18" charset="0"/>
              </a:rPr>
              <a:t>などの位置情報を利用することはなく、記録することもありません</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a:t>
            </a:r>
            <a:endParaRPr lang="ja-JP" altLang="ja-JP" sz="105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6" name="正方形/長方形 15"/>
          <p:cNvSpPr/>
          <p:nvPr/>
        </p:nvSpPr>
        <p:spPr>
          <a:xfrm>
            <a:off x="239513" y="4781813"/>
            <a:ext cx="6300000" cy="234000"/>
          </a:xfrm>
          <a:prstGeom prst="rect">
            <a:avLst/>
          </a:prstGeom>
          <a:ln w="9525">
            <a:solidFill>
              <a:schemeClr val="tx1"/>
            </a:solidFill>
          </a:ln>
        </p:spPr>
        <p:txBody>
          <a:bodyPr wrap="square" lIns="36000" tIns="36000" rIns="36000" bIns="36000">
            <a:spAutoFit/>
          </a:bodyPr>
          <a:lstStyle/>
          <a:p>
            <a:pPr marL="459105" indent="-459105" algn="just" eaLnBrk="1" hangingPunct="1">
              <a:spcAft>
                <a:spcPts val="0"/>
              </a:spcAft>
            </a:pPr>
            <a:r>
              <a:rPr lang="ja-JP" altLang="ja-JP"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問</a:t>
            </a:r>
            <a:r>
              <a:rPr lang="ja-JP" altLang="en-US"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６</a:t>
            </a:r>
            <a:r>
              <a:rPr lang="ja-JP" altLang="ja-JP" sz="1050" b="1" kern="100" dirty="0">
                <a:solidFill>
                  <a:srgbClr val="1976D2"/>
                </a:solidFill>
                <a:latin typeface="Meiryo UI" panose="020B0604030504040204" pitchFamily="50" charset="-128"/>
                <a:ea typeface="Meiryo UI" panose="020B0604030504040204" pitchFamily="50" charset="-128"/>
                <a:cs typeface="Times New Roman" panose="02020603050405020304" pitchFamily="18" charset="0"/>
              </a:rPr>
              <a:t>　他の利用者との接触を検知する目安はありますか</a:t>
            </a:r>
            <a:r>
              <a:rPr lang="ja-JP" altLang="ja-JP"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050" kern="100" dirty="0">
                <a:solidFill>
                  <a:srgbClr val="1976D2"/>
                </a:solidFill>
                <a:latin typeface="Meiryo UI" panose="020B0604030504040204" pitchFamily="50" charset="-128"/>
                <a:ea typeface="Meiryo UI" panose="020B0604030504040204" pitchFamily="50" charset="-128"/>
                <a:cs typeface="Times New Roman" panose="02020603050405020304" pitchFamily="18" charset="0"/>
              </a:rPr>
              <a:t> </a:t>
            </a:r>
            <a:endParaRPr lang="ja-JP" altLang="ja-JP" sz="1050" kern="100" dirty="0">
              <a:solidFill>
                <a:srgbClr val="1976D2"/>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7" name="正方形/長方形 16"/>
          <p:cNvSpPr/>
          <p:nvPr/>
        </p:nvSpPr>
        <p:spPr>
          <a:xfrm>
            <a:off x="239513" y="6178121"/>
            <a:ext cx="6300000" cy="234000"/>
          </a:xfrm>
          <a:prstGeom prst="rect">
            <a:avLst/>
          </a:prstGeom>
          <a:ln w="9525">
            <a:solidFill>
              <a:schemeClr val="tx1"/>
            </a:solidFill>
          </a:ln>
        </p:spPr>
        <p:txBody>
          <a:bodyPr wrap="square" lIns="36000" tIns="36000" rIns="36000" bIns="36000" anchor="ctr" anchorCtr="0">
            <a:noAutofit/>
          </a:bodyPr>
          <a:lstStyle/>
          <a:p>
            <a:pPr algn="just" eaLnBrk="1" hangingPunct="1">
              <a:spcAft>
                <a:spcPts val="0"/>
              </a:spcAft>
            </a:pPr>
            <a:r>
              <a:rPr lang="ja-JP" altLang="ja-JP"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問</a:t>
            </a:r>
            <a:r>
              <a:rPr lang="ja-JP" altLang="en-US"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８</a:t>
            </a:r>
            <a:r>
              <a:rPr lang="ja-JP" altLang="ja-JP" sz="1050" b="1" kern="100" dirty="0">
                <a:solidFill>
                  <a:srgbClr val="1976D2"/>
                </a:solidFill>
                <a:latin typeface="Meiryo UI" panose="020B0604030504040204" pitchFamily="50" charset="-128"/>
                <a:ea typeface="Meiryo UI" panose="020B0604030504040204" pitchFamily="50" charset="-128"/>
                <a:cs typeface="Times New Roman" panose="02020603050405020304" pitchFamily="18" charset="0"/>
              </a:rPr>
              <a:t>　アプリでは、どのような通知がきますか。</a:t>
            </a:r>
            <a:endParaRPr lang="ja-JP" altLang="ja-JP" sz="1050" kern="100" dirty="0">
              <a:solidFill>
                <a:srgbClr val="1976D2"/>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8" name="正方形/長方形 17"/>
          <p:cNvSpPr/>
          <p:nvPr/>
        </p:nvSpPr>
        <p:spPr>
          <a:xfrm>
            <a:off x="239514" y="6409673"/>
            <a:ext cx="6299999" cy="549819"/>
          </a:xfrm>
          <a:prstGeom prst="rect">
            <a:avLst/>
          </a:prstGeom>
        </p:spPr>
        <p:txBody>
          <a:bodyPr wrap="square" lIns="36000" tIns="36000" rIns="36000" bIns="36000" anchor="ctr" anchorCtr="0">
            <a:noAutofit/>
          </a:bodyPr>
          <a:lstStyle/>
          <a:p>
            <a:pPr algn="just" eaLnBrk="1" hangingPunct="1">
              <a:spcAft>
                <a:spcPts val="0"/>
              </a:spcAft>
            </a:pPr>
            <a:r>
              <a:rPr lang="ja-JP" altLang="en-US" sz="1050" kern="100"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新型</a:t>
            </a:r>
            <a:r>
              <a:rPr lang="ja-JP" altLang="ja-JP" sz="1050" kern="100" dirty="0">
                <a:latin typeface="Meiryo UI" panose="020B0604030504040204" pitchFamily="50" charset="-128"/>
                <a:ea typeface="Meiryo UI" panose="020B0604030504040204" pitchFamily="50" charset="-128"/>
                <a:cs typeface="Times New Roman" panose="02020603050405020304" pitchFamily="18" charset="0"/>
              </a:rPr>
              <a:t>コロナウイルス感染症の陽性者が、本人の同意のもと、陽性者であることを登録した場合に、その陽性者と過去</a:t>
            </a:r>
            <a:r>
              <a:rPr lang="en-US" altLang="ja-JP" sz="1050" kern="100" dirty="0">
                <a:latin typeface="Meiryo UI" panose="020B0604030504040204" pitchFamily="50" charset="-128"/>
                <a:ea typeface="Meiryo UI" panose="020B0604030504040204" pitchFamily="50" charset="-128"/>
                <a:cs typeface="Times New Roman" panose="02020603050405020304" pitchFamily="18" charset="0"/>
              </a:rPr>
              <a:t>14</a:t>
            </a:r>
            <a:r>
              <a:rPr lang="ja-JP" altLang="ja-JP" sz="1050" kern="100" dirty="0">
                <a:latin typeface="Meiryo UI" panose="020B0604030504040204" pitchFamily="50" charset="-128"/>
                <a:ea typeface="Meiryo UI" panose="020B0604030504040204" pitchFamily="50" charset="-128"/>
                <a:cs typeface="Times New Roman" panose="02020603050405020304" pitchFamily="18" charset="0"/>
              </a:rPr>
              <a:t>日間に、概ね１メートル以内で</a:t>
            </a:r>
            <a:r>
              <a:rPr lang="en-US" altLang="ja-JP" sz="1050" kern="100" dirty="0">
                <a:latin typeface="Meiryo UI" panose="020B0604030504040204" pitchFamily="50" charset="-128"/>
                <a:ea typeface="Meiryo UI" panose="020B0604030504040204" pitchFamily="50" charset="-128"/>
                <a:cs typeface="Times New Roman" panose="02020603050405020304" pitchFamily="18" charset="0"/>
              </a:rPr>
              <a:t>15</a:t>
            </a:r>
            <a:r>
              <a:rPr lang="ja-JP" altLang="ja-JP" sz="1050" kern="100" dirty="0">
                <a:latin typeface="Meiryo UI" panose="020B0604030504040204" pitchFamily="50" charset="-128"/>
                <a:ea typeface="Meiryo UI" panose="020B0604030504040204" pitchFamily="50" charset="-128"/>
                <a:cs typeface="Times New Roman" panose="02020603050405020304" pitchFamily="18" charset="0"/>
              </a:rPr>
              <a:t>分以上の近接した状態の可能性があった場合に通知されます。通知を受けた後は、ご自身の症状などを選択いただくと、帰国者・接触者外来等の連絡先が表示され、検査の受診などが案内されます。</a:t>
            </a:r>
            <a:endParaRPr lang="ja-JP"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9" name="正方形/長方形 18"/>
          <p:cNvSpPr/>
          <p:nvPr/>
        </p:nvSpPr>
        <p:spPr>
          <a:xfrm>
            <a:off x="239513" y="7035513"/>
            <a:ext cx="6300000" cy="234000"/>
          </a:xfrm>
          <a:prstGeom prst="rect">
            <a:avLst/>
          </a:prstGeom>
          <a:ln w="9525">
            <a:solidFill>
              <a:schemeClr val="tx1"/>
            </a:solidFill>
          </a:ln>
        </p:spPr>
        <p:txBody>
          <a:bodyPr wrap="square" lIns="36000" tIns="36000" rIns="36000" bIns="36000" anchor="ctr" anchorCtr="0">
            <a:noAutofit/>
          </a:bodyPr>
          <a:lstStyle/>
          <a:p>
            <a:pPr marL="612140" indent="-612140" algn="just" eaLnBrk="1" hangingPunct="1">
              <a:spcAft>
                <a:spcPts val="0"/>
              </a:spcAft>
            </a:pPr>
            <a:r>
              <a:rPr lang="ja-JP" altLang="ja-JP"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問</a:t>
            </a:r>
            <a:r>
              <a:rPr lang="ja-JP" altLang="en-US"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９</a:t>
            </a:r>
            <a:r>
              <a:rPr lang="ja-JP" altLang="ja-JP" sz="1050" b="1" kern="100" dirty="0">
                <a:solidFill>
                  <a:srgbClr val="1976D2"/>
                </a:solidFill>
                <a:latin typeface="Meiryo UI" panose="020B0604030504040204" pitchFamily="50" charset="-128"/>
                <a:ea typeface="Meiryo UI" panose="020B0604030504040204" pitchFamily="50" charset="-128"/>
                <a:cs typeface="Times New Roman" panose="02020603050405020304" pitchFamily="18" charset="0"/>
              </a:rPr>
              <a:t>　新型コロナウイルス感染症の陽性者がアプリで登録したら通知はすぐにきますか。</a:t>
            </a:r>
            <a:endParaRPr lang="ja-JP" altLang="ja-JP" sz="1050" kern="100" dirty="0">
              <a:solidFill>
                <a:srgbClr val="1976D2"/>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20" name="正方形/長方形 19"/>
          <p:cNvSpPr/>
          <p:nvPr/>
        </p:nvSpPr>
        <p:spPr>
          <a:xfrm>
            <a:off x="239514" y="7265476"/>
            <a:ext cx="6336000" cy="432000"/>
          </a:xfrm>
          <a:prstGeom prst="rect">
            <a:avLst/>
          </a:prstGeom>
        </p:spPr>
        <p:txBody>
          <a:bodyPr wrap="square" lIns="36000" tIns="36000" rIns="36000" bIns="36000" anchor="t" anchorCtr="0">
            <a:noAutofit/>
          </a:bodyPr>
          <a:lstStyle/>
          <a:p>
            <a:pPr algn="just"/>
            <a:r>
              <a:rPr lang="ja-JP" altLang="en-US" sz="1050" kern="100"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利用者</a:t>
            </a:r>
            <a:r>
              <a:rPr lang="ja-JP" altLang="ja-JP" sz="1050" kern="100" dirty="0">
                <a:latin typeface="Meiryo UI" panose="020B0604030504040204" pitchFamily="50" charset="-128"/>
                <a:ea typeface="Meiryo UI" panose="020B0604030504040204" pitchFamily="50" charset="-128"/>
                <a:cs typeface="Times New Roman" panose="02020603050405020304" pitchFamily="18" charset="0"/>
              </a:rPr>
              <a:t>への通知は</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a:t>
            </a:r>
            <a:r>
              <a:rPr lang="ja-JP" altLang="en-US" sz="1050" kern="100" dirty="0" smtClean="0">
                <a:latin typeface="Meiryo UI" panose="020B0604030504040204" pitchFamily="50" charset="-128"/>
                <a:ea typeface="Meiryo UI" panose="020B0604030504040204" pitchFamily="50" charset="-128"/>
                <a:cs typeface="Times New Roman" panose="02020603050405020304" pitchFamily="18" charset="0"/>
              </a:rPr>
              <a:t>１</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日</a:t>
            </a:r>
            <a:r>
              <a:rPr lang="ja-JP" altLang="en-US" sz="1050" kern="100" dirty="0" smtClean="0">
                <a:latin typeface="Meiryo UI" panose="020B0604030504040204" pitchFamily="50" charset="-128"/>
                <a:ea typeface="Meiryo UI" panose="020B0604030504040204" pitchFamily="50" charset="-128"/>
                <a:cs typeface="Times New Roman" panose="02020603050405020304" pitchFamily="18" charset="0"/>
              </a:rPr>
              <a:t>１</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回</a:t>
            </a:r>
            <a:r>
              <a:rPr lang="ja-JP" altLang="en-US" sz="1050" kern="100" dirty="0" smtClean="0">
                <a:latin typeface="Meiryo UI" panose="020B0604030504040204" pitchFamily="50" charset="-128"/>
                <a:ea typeface="Meiryo UI" panose="020B0604030504040204" pitchFamily="50" charset="-128"/>
                <a:cs typeface="Times New Roman" panose="02020603050405020304" pitchFamily="18" charset="0"/>
              </a:rPr>
              <a:t>程度</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と</a:t>
            </a:r>
            <a:r>
              <a:rPr lang="ja-JP" altLang="ja-JP" sz="1050" kern="100" dirty="0">
                <a:latin typeface="Meiryo UI" panose="020B0604030504040204" pitchFamily="50" charset="-128"/>
                <a:ea typeface="Meiryo UI" panose="020B0604030504040204" pitchFamily="50" charset="-128"/>
                <a:cs typeface="Times New Roman" panose="02020603050405020304" pitchFamily="18" charset="0"/>
              </a:rPr>
              <a:t>なっております。アプリへの登録のタイミングによっては、すぐに通知されない場合があります</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a:t>
            </a:r>
            <a:r>
              <a:rPr lang="ja-JP" altLang="en-US" sz="1050" kern="100" dirty="0">
                <a:latin typeface="Meiryo UI" panose="020B0604030504040204" pitchFamily="50" charset="-128"/>
                <a:ea typeface="Meiryo UI" panose="020B0604030504040204" pitchFamily="50" charset="-128"/>
                <a:cs typeface="Times New Roman" panose="02020603050405020304" pitchFamily="18" charset="0"/>
              </a:rPr>
              <a:t>なお、アプリの設定で「通知を</a:t>
            </a:r>
            <a:r>
              <a:rPr lang="en-US" altLang="ja-JP" sz="1050" kern="100" dirty="0">
                <a:latin typeface="Meiryo UI" panose="020B0604030504040204" pitchFamily="50" charset="-128"/>
                <a:ea typeface="Meiryo UI" panose="020B0604030504040204" pitchFamily="50" charset="-128"/>
                <a:cs typeface="Times New Roman" panose="02020603050405020304" pitchFamily="18" charset="0"/>
              </a:rPr>
              <a:t>ON</a:t>
            </a:r>
            <a:r>
              <a:rPr lang="ja-JP" altLang="en-US" sz="1050" kern="100" dirty="0">
                <a:latin typeface="Meiryo UI" panose="020B0604030504040204" pitchFamily="50" charset="-128"/>
                <a:ea typeface="Meiryo UI" panose="020B0604030504040204" pitchFamily="50" charset="-128"/>
                <a:cs typeface="Times New Roman" panose="02020603050405020304" pitchFamily="18" charset="0"/>
              </a:rPr>
              <a:t>」にしていただくと、通知があった場合に画面上に通知メッセージが表示されます。</a:t>
            </a:r>
          </a:p>
          <a:p>
            <a:pPr algn="just" eaLnBrk="1" hangingPunct="1">
              <a:spcAft>
                <a:spcPts val="0"/>
              </a:spcAft>
            </a:pPr>
            <a:endParaRPr lang="ja-JP"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21" name="正方形/長方形 20"/>
          <p:cNvSpPr/>
          <p:nvPr/>
        </p:nvSpPr>
        <p:spPr>
          <a:xfrm>
            <a:off x="239513" y="7725064"/>
            <a:ext cx="6300000" cy="234000"/>
          </a:xfrm>
          <a:prstGeom prst="rect">
            <a:avLst/>
          </a:prstGeom>
          <a:ln w="9525">
            <a:solidFill>
              <a:schemeClr val="tx1"/>
            </a:solidFill>
          </a:ln>
        </p:spPr>
        <p:txBody>
          <a:bodyPr lIns="36000" tIns="36000" rIns="36000" bIns="36000" anchor="ctr" anchorCtr="0">
            <a:noAutofit/>
          </a:bodyPr>
          <a:lstStyle/>
          <a:p>
            <a:pPr marL="612140" indent="-612140" algn="just" eaLnBrk="1" hangingPunct="1">
              <a:spcAft>
                <a:spcPts val="0"/>
              </a:spcAft>
            </a:pPr>
            <a:r>
              <a:rPr lang="ja-JP" altLang="ja-JP"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問</a:t>
            </a:r>
            <a:r>
              <a:rPr lang="en-US" altLang="ja-JP"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10</a:t>
            </a:r>
            <a:r>
              <a:rPr lang="ja-JP" altLang="ja-JP" sz="1050" b="1" kern="100" dirty="0">
                <a:solidFill>
                  <a:srgbClr val="1976D2"/>
                </a:solidFill>
                <a:latin typeface="Meiryo UI" panose="020B0604030504040204" pitchFamily="50" charset="-128"/>
                <a:ea typeface="Meiryo UI" panose="020B0604030504040204" pitchFamily="50" charset="-128"/>
                <a:cs typeface="Times New Roman" panose="02020603050405020304" pitchFamily="18" charset="0"/>
              </a:rPr>
              <a:t>　新型コロナウイルス感染症の陽性者と診断されましたが、アプリで登録しなかったらどうなりますか</a:t>
            </a:r>
            <a:r>
              <a:rPr lang="ja-JP" altLang="ja-JP"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a:t>
            </a:r>
            <a:endParaRPr lang="ja-JP" altLang="ja-JP" sz="1050" kern="100" dirty="0">
              <a:solidFill>
                <a:srgbClr val="1976D2"/>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22" name="正方形/長方形 21"/>
          <p:cNvSpPr/>
          <p:nvPr/>
        </p:nvSpPr>
        <p:spPr>
          <a:xfrm>
            <a:off x="239513" y="7978743"/>
            <a:ext cx="6299999" cy="413844"/>
          </a:xfrm>
          <a:prstGeom prst="rect">
            <a:avLst/>
          </a:prstGeom>
        </p:spPr>
        <p:txBody>
          <a:bodyPr wrap="square" lIns="36000" tIns="36000" rIns="36000" bIns="36000" anchor="t" anchorCtr="0">
            <a:noAutofit/>
          </a:bodyPr>
          <a:lstStyle/>
          <a:p>
            <a:pPr eaLnBrk="1" hangingPunct="1"/>
            <a:r>
              <a:rPr lang="ja-JP" altLang="en-US" sz="1050"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ja-JP" sz="1050" dirty="0" smtClean="0">
                <a:latin typeface="Meiryo UI" panose="020B0604030504040204" pitchFamily="50" charset="-128"/>
                <a:ea typeface="Meiryo UI" panose="020B0604030504040204" pitchFamily="50" charset="-128"/>
                <a:cs typeface="Times New Roman" panose="02020603050405020304" pitchFamily="18" charset="0"/>
              </a:rPr>
              <a:t>陽性者</a:t>
            </a:r>
            <a:r>
              <a:rPr lang="ja-JP" altLang="ja-JP" sz="1050" dirty="0">
                <a:latin typeface="Meiryo UI" panose="020B0604030504040204" pitchFamily="50" charset="-128"/>
                <a:ea typeface="Meiryo UI" panose="020B0604030504040204" pitchFamily="50" charset="-128"/>
                <a:cs typeface="Times New Roman" panose="02020603050405020304" pitchFamily="18" charset="0"/>
              </a:rPr>
              <a:t>と診断された場合に、アプリへの登録は</a:t>
            </a:r>
            <a:r>
              <a:rPr lang="ja-JP" altLang="ja-JP" sz="1050" dirty="0" smtClean="0">
                <a:latin typeface="Meiryo UI" panose="020B0604030504040204" pitchFamily="50" charset="-128"/>
                <a:ea typeface="Meiryo UI" panose="020B0604030504040204" pitchFamily="50" charset="-128"/>
                <a:cs typeface="Times New Roman" panose="02020603050405020304" pitchFamily="18" charset="0"/>
              </a:rPr>
              <a:t>、利用者の同意</a:t>
            </a:r>
            <a:r>
              <a:rPr lang="ja-JP" altLang="ja-JP" sz="1050" dirty="0">
                <a:latin typeface="Meiryo UI" panose="020B0604030504040204" pitchFamily="50" charset="-128"/>
                <a:ea typeface="Meiryo UI" panose="020B0604030504040204" pitchFamily="50" charset="-128"/>
                <a:cs typeface="Times New Roman" panose="02020603050405020304" pitchFamily="18" charset="0"/>
              </a:rPr>
              <a:t>が前提であり、任意です。登録いただくことで、あなたと接触した可能性がある方が、検査の受診など保健所のサポートを早く受けることができます。</a:t>
            </a:r>
            <a:endParaRPr lang="ja-JP" altLang="en-US" sz="1050" dirty="0">
              <a:latin typeface="Meiryo UI" panose="020B0604030504040204" pitchFamily="50" charset="-128"/>
              <a:ea typeface="Meiryo UI" panose="020B0604030504040204" pitchFamily="50" charset="-128"/>
            </a:endParaRPr>
          </a:p>
        </p:txBody>
      </p:sp>
      <p:sp>
        <p:nvSpPr>
          <p:cNvPr id="23" name="正方形/長方形 22"/>
          <p:cNvSpPr/>
          <p:nvPr/>
        </p:nvSpPr>
        <p:spPr>
          <a:xfrm>
            <a:off x="239513" y="8427961"/>
            <a:ext cx="6300000" cy="234000"/>
          </a:xfrm>
          <a:prstGeom prst="rect">
            <a:avLst/>
          </a:prstGeom>
          <a:ln w="9525">
            <a:solidFill>
              <a:schemeClr val="tx1"/>
            </a:solidFill>
          </a:ln>
        </p:spPr>
        <p:txBody>
          <a:bodyPr lIns="36000" tIns="36000" rIns="36000" bIns="36000" anchor="ctr" anchorCtr="0">
            <a:noAutofit/>
          </a:bodyPr>
          <a:lstStyle/>
          <a:p>
            <a:pPr marL="612140" indent="-612140" algn="just" eaLnBrk="1" hangingPunct="1">
              <a:spcAft>
                <a:spcPts val="0"/>
              </a:spcAft>
            </a:pPr>
            <a:r>
              <a:rPr lang="ja-JP" altLang="ja-JP"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問</a:t>
            </a:r>
            <a:r>
              <a:rPr lang="en-US" altLang="ja-JP"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11</a:t>
            </a:r>
            <a:r>
              <a:rPr lang="ja-JP" altLang="ja-JP" sz="1050" b="1" kern="100" dirty="0">
                <a:solidFill>
                  <a:srgbClr val="1976D2"/>
                </a:solidFill>
                <a:latin typeface="Meiryo UI" panose="020B0604030504040204" pitchFamily="50" charset="-128"/>
                <a:ea typeface="Meiryo UI" panose="020B0604030504040204" pitchFamily="50" charset="-128"/>
                <a:cs typeface="Times New Roman" panose="02020603050405020304" pitchFamily="18" charset="0"/>
              </a:rPr>
              <a:t>　陽性者との接触の可能性が確認されたとの通知を受けたら、何をすればいいですか。</a:t>
            </a:r>
            <a:endParaRPr lang="ja-JP" altLang="ja-JP" sz="1050" kern="100" dirty="0">
              <a:solidFill>
                <a:srgbClr val="1976D2"/>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24" name="正方形/長方形 23"/>
          <p:cNvSpPr/>
          <p:nvPr/>
        </p:nvSpPr>
        <p:spPr>
          <a:xfrm>
            <a:off x="239512" y="8661490"/>
            <a:ext cx="6300000" cy="432000"/>
          </a:xfrm>
          <a:prstGeom prst="rect">
            <a:avLst/>
          </a:prstGeom>
        </p:spPr>
        <p:txBody>
          <a:bodyPr lIns="36000" tIns="36000" rIns="36000" bIns="36000" anchor="t" anchorCtr="0">
            <a:noAutofit/>
          </a:bodyPr>
          <a:lstStyle/>
          <a:p>
            <a:pPr eaLnBrk="1" hangingPunct="1"/>
            <a:r>
              <a:rPr lang="ja-JP" altLang="en-US" sz="1050"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ja-JP" sz="1050" dirty="0" smtClean="0">
                <a:latin typeface="Meiryo UI" panose="020B0604030504040204" pitchFamily="50" charset="-128"/>
                <a:ea typeface="Meiryo UI" panose="020B0604030504040204" pitchFamily="50" charset="-128"/>
                <a:cs typeface="Times New Roman" panose="02020603050405020304" pitchFamily="18" charset="0"/>
              </a:rPr>
              <a:t>アプリ</a:t>
            </a:r>
            <a:r>
              <a:rPr lang="ja-JP" altLang="ja-JP" sz="1050" dirty="0">
                <a:latin typeface="Meiryo UI" panose="020B0604030504040204" pitchFamily="50" charset="-128"/>
                <a:ea typeface="Meiryo UI" panose="020B0604030504040204" pitchFamily="50" charset="-128"/>
                <a:cs typeface="Times New Roman" panose="02020603050405020304" pitchFamily="18" charset="0"/>
              </a:rPr>
              <a:t>の画面に表示される手順に沿って、ご自身の症状などを選択いただくと、帰国者・接触者外来などの連絡先が表示され、検査の</a:t>
            </a:r>
            <a:r>
              <a:rPr lang="ja-JP" altLang="ja-JP" sz="1050" dirty="0" smtClean="0">
                <a:latin typeface="Meiryo UI" panose="020B0604030504040204" pitchFamily="50" charset="-128"/>
                <a:ea typeface="Meiryo UI" panose="020B0604030504040204" pitchFamily="50" charset="-128"/>
                <a:cs typeface="Times New Roman" panose="02020603050405020304" pitchFamily="18" charset="0"/>
              </a:rPr>
              <a:t>受診</a:t>
            </a:r>
            <a:r>
              <a:rPr lang="ja-JP" altLang="en-US" sz="1050" dirty="0" smtClean="0">
                <a:latin typeface="Meiryo UI" panose="020B0604030504040204" pitchFamily="50" charset="-128"/>
                <a:ea typeface="Meiryo UI" panose="020B0604030504040204" pitchFamily="50" charset="-128"/>
                <a:cs typeface="Times New Roman" panose="02020603050405020304" pitchFamily="18" charset="0"/>
              </a:rPr>
              <a:t>など</a:t>
            </a:r>
            <a:r>
              <a:rPr lang="ja-JP" altLang="ja-JP" sz="1050" dirty="0" smtClean="0">
                <a:latin typeface="Meiryo UI" panose="020B0604030504040204" pitchFamily="50" charset="-128"/>
                <a:ea typeface="Meiryo UI" panose="020B0604030504040204" pitchFamily="50" charset="-128"/>
                <a:cs typeface="Times New Roman" panose="02020603050405020304" pitchFamily="18" charset="0"/>
              </a:rPr>
              <a:t>を</a:t>
            </a:r>
            <a:r>
              <a:rPr lang="ja-JP" altLang="ja-JP" sz="1050" dirty="0">
                <a:latin typeface="Meiryo UI" panose="020B0604030504040204" pitchFamily="50" charset="-128"/>
                <a:ea typeface="Meiryo UI" panose="020B0604030504040204" pitchFamily="50" charset="-128"/>
                <a:cs typeface="Times New Roman" panose="02020603050405020304" pitchFamily="18" charset="0"/>
              </a:rPr>
              <a:t>ご案内します。</a:t>
            </a:r>
            <a:endParaRPr lang="ja-JP" altLang="en-US" sz="1050" dirty="0">
              <a:latin typeface="Meiryo UI" panose="020B0604030504040204" pitchFamily="50" charset="-128"/>
              <a:ea typeface="Meiryo UI" panose="020B0604030504040204" pitchFamily="50" charset="-128"/>
            </a:endParaRPr>
          </a:p>
        </p:txBody>
      </p:sp>
      <p:sp>
        <p:nvSpPr>
          <p:cNvPr id="25" name="正方形/長方形 24"/>
          <p:cNvSpPr/>
          <p:nvPr/>
        </p:nvSpPr>
        <p:spPr>
          <a:xfrm>
            <a:off x="239513" y="9104543"/>
            <a:ext cx="6300000" cy="234000"/>
          </a:xfrm>
          <a:prstGeom prst="rect">
            <a:avLst/>
          </a:prstGeom>
          <a:ln w="9525">
            <a:solidFill>
              <a:schemeClr val="tx1"/>
            </a:solidFill>
          </a:ln>
        </p:spPr>
        <p:txBody>
          <a:bodyPr lIns="36000" tIns="36000" rIns="36000" bIns="36000" anchor="ctr" anchorCtr="0">
            <a:noAutofit/>
          </a:bodyPr>
          <a:lstStyle/>
          <a:p>
            <a:pPr algn="just" eaLnBrk="1" hangingPunct="1">
              <a:spcAft>
                <a:spcPts val="0"/>
              </a:spcAft>
            </a:pPr>
            <a:r>
              <a:rPr lang="ja-JP" altLang="ja-JP"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問</a:t>
            </a:r>
            <a:r>
              <a:rPr lang="en-US" altLang="ja-JP"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12</a:t>
            </a:r>
            <a:r>
              <a:rPr lang="ja-JP" altLang="ja-JP" sz="1050" b="1" kern="100" dirty="0">
                <a:solidFill>
                  <a:srgbClr val="1976D2"/>
                </a:solidFill>
                <a:latin typeface="Meiryo UI" panose="020B0604030504040204" pitchFamily="50" charset="-128"/>
                <a:ea typeface="Meiryo UI" panose="020B0604030504040204" pitchFamily="50" charset="-128"/>
                <a:cs typeface="Times New Roman" panose="02020603050405020304" pitchFamily="18" charset="0"/>
              </a:rPr>
              <a:t>　厚生労働省ではアプリで得た情報を何に利用するのですか。</a:t>
            </a:r>
            <a:endParaRPr lang="ja-JP" altLang="ja-JP" sz="1050" kern="100" dirty="0">
              <a:solidFill>
                <a:srgbClr val="1976D2"/>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26" name="正方形/長方形 25"/>
          <p:cNvSpPr/>
          <p:nvPr/>
        </p:nvSpPr>
        <p:spPr>
          <a:xfrm>
            <a:off x="239512" y="9326791"/>
            <a:ext cx="6299999" cy="440530"/>
          </a:xfrm>
          <a:prstGeom prst="rect">
            <a:avLst/>
          </a:prstGeom>
        </p:spPr>
        <p:txBody>
          <a:bodyPr lIns="36000" tIns="36000" rIns="36000" bIns="36000" anchor="ctr" anchorCtr="0">
            <a:noAutofit/>
          </a:bodyPr>
          <a:lstStyle/>
          <a:p>
            <a:pPr eaLnBrk="1" hangingPunct="1">
              <a:spcAft>
                <a:spcPts val="0"/>
              </a:spcAft>
            </a:pPr>
            <a:r>
              <a:rPr lang="ja-JP" altLang="en-US" sz="1050"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ja-JP" sz="1050" dirty="0" smtClean="0">
                <a:latin typeface="Meiryo UI" panose="020B0604030504040204" pitchFamily="50" charset="-128"/>
                <a:ea typeface="Meiryo UI" panose="020B0604030504040204" pitchFamily="50" charset="-128"/>
                <a:cs typeface="Times New Roman" panose="02020603050405020304" pitchFamily="18" charset="0"/>
              </a:rPr>
              <a:t>厚生</a:t>
            </a:r>
            <a:r>
              <a:rPr lang="ja-JP" altLang="ja-JP" sz="1050" dirty="0">
                <a:latin typeface="Meiryo UI" panose="020B0604030504040204" pitchFamily="50" charset="-128"/>
                <a:ea typeface="Meiryo UI" panose="020B0604030504040204" pitchFamily="50" charset="-128"/>
                <a:cs typeface="Times New Roman" panose="02020603050405020304" pitchFamily="18" charset="0"/>
              </a:rPr>
              <a:t>労働省では、アプリにより、利用者のデータを利用し、収集することはありません。利用者に氏名・電話番号などの個人情報を入力いただくこともありません。</a:t>
            </a:r>
            <a:endParaRPr lang="ja-JP" altLang="en-US" sz="1050" dirty="0">
              <a:latin typeface="Meiryo UI" panose="020B0604030504040204" pitchFamily="50" charset="-128"/>
              <a:ea typeface="Meiryo UI" panose="020B0604030504040204" pitchFamily="50" charset="-128"/>
            </a:endParaRPr>
          </a:p>
        </p:txBody>
      </p:sp>
      <p:sp>
        <p:nvSpPr>
          <p:cNvPr id="27" name="正方形/長方形 26"/>
          <p:cNvSpPr/>
          <p:nvPr/>
        </p:nvSpPr>
        <p:spPr>
          <a:xfrm>
            <a:off x="239513" y="5651808"/>
            <a:ext cx="6300000" cy="234000"/>
          </a:xfrm>
          <a:prstGeom prst="rect">
            <a:avLst/>
          </a:prstGeom>
          <a:ln>
            <a:solidFill>
              <a:schemeClr val="tx1"/>
            </a:solidFill>
          </a:ln>
        </p:spPr>
        <p:txBody>
          <a:bodyPr wrap="square" lIns="36000" tIns="36000" rIns="36000" bIns="36000">
            <a:spAutoFit/>
          </a:bodyPr>
          <a:lstStyle/>
          <a:p>
            <a:pPr algn="just" eaLnBrk="1" hangingPunct="1">
              <a:spcAft>
                <a:spcPts val="0"/>
              </a:spcAft>
            </a:pPr>
            <a:r>
              <a:rPr lang="ja-JP" altLang="ja-JP"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問</a:t>
            </a:r>
            <a:r>
              <a:rPr lang="ja-JP" altLang="en-US" sz="1050" b="1" kern="100" dirty="0" smtClean="0">
                <a:solidFill>
                  <a:srgbClr val="1976D2"/>
                </a:solidFill>
                <a:latin typeface="Meiryo UI" panose="020B0604030504040204" pitchFamily="50" charset="-128"/>
                <a:ea typeface="Meiryo UI" panose="020B0604030504040204" pitchFamily="50" charset="-128"/>
                <a:cs typeface="Times New Roman" panose="02020603050405020304" pitchFamily="18" charset="0"/>
              </a:rPr>
              <a:t>７</a:t>
            </a:r>
            <a:r>
              <a:rPr lang="ja-JP" altLang="ja-JP" sz="1050" b="1" kern="100" dirty="0">
                <a:solidFill>
                  <a:srgbClr val="1976D2"/>
                </a:solidFill>
                <a:latin typeface="Meiryo UI" panose="020B0604030504040204" pitchFamily="50" charset="-128"/>
                <a:ea typeface="Meiryo UI" panose="020B0604030504040204" pitchFamily="50" charset="-128"/>
                <a:cs typeface="Times New Roman" panose="02020603050405020304" pitchFamily="18" charset="0"/>
              </a:rPr>
              <a:t>　利用はいつでも中止できますか。</a:t>
            </a:r>
            <a:endParaRPr lang="ja-JP" altLang="ja-JP" sz="1050" kern="100" dirty="0">
              <a:solidFill>
                <a:srgbClr val="1976D2"/>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28" name="正方形/長方形 27"/>
          <p:cNvSpPr/>
          <p:nvPr/>
        </p:nvSpPr>
        <p:spPr>
          <a:xfrm>
            <a:off x="239514" y="5890558"/>
            <a:ext cx="6224105" cy="234286"/>
          </a:xfrm>
          <a:prstGeom prst="rect">
            <a:avLst/>
          </a:prstGeom>
        </p:spPr>
        <p:txBody>
          <a:bodyPr wrap="square" lIns="36000" tIns="36000" rIns="36000" bIns="36000">
            <a:spAutoFit/>
          </a:bodyPr>
          <a:lstStyle/>
          <a:p>
            <a:pPr algn="just" eaLnBrk="1" hangingPunct="1">
              <a:spcAft>
                <a:spcPts val="0"/>
              </a:spcAft>
            </a:pPr>
            <a:r>
              <a:rPr lang="ja-JP" altLang="en-US" sz="1050" kern="100"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ja-JP" sz="1050" kern="100" dirty="0" smtClean="0">
                <a:latin typeface="Meiryo UI" panose="020B0604030504040204" pitchFamily="50" charset="-128"/>
                <a:ea typeface="Meiryo UI" panose="020B0604030504040204" pitchFamily="50" charset="-128"/>
                <a:cs typeface="Times New Roman" panose="02020603050405020304" pitchFamily="18" charset="0"/>
              </a:rPr>
              <a:t>いつ</a:t>
            </a:r>
            <a:r>
              <a:rPr lang="ja-JP" altLang="ja-JP" sz="1050" kern="100" dirty="0">
                <a:latin typeface="Meiryo UI" panose="020B0604030504040204" pitchFamily="50" charset="-128"/>
                <a:ea typeface="Meiryo UI" panose="020B0604030504040204" pitchFamily="50" charset="-128"/>
                <a:cs typeface="Times New Roman" panose="02020603050405020304" pitchFamily="18" charset="0"/>
              </a:rPr>
              <a:t>でも任意にアプリの利用を中止し、アプリを削除することで、すべての過去</a:t>
            </a:r>
            <a:r>
              <a:rPr lang="en-US" altLang="ja-JP" sz="1050" kern="100" dirty="0">
                <a:latin typeface="Meiryo UI" panose="020B0604030504040204" pitchFamily="50" charset="-128"/>
                <a:ea typeface="Meiryo UI" panose="020B0604030504040204" pitchFamily="50" charset="-128"/>
                <a:cs typeface="Times New Roman" panose="02020603050405020304" pitchFamily="18" charset="0"/>
              </a:rPr>
              <a:t>14</a:t>
            </a:r>
            <a:r>
              <a:rPr lang="ja-JP" altLang="ja-JP" sz="1050" kern="100" dirty="0">
                <a:latin typeface="Meiryo UI" panose="020B0604030504040204" pitchFamily="50" charset="-128"/>
                <a:ea typeface="Meiryo UI" panose="020B0604030504040204" pitchFamily="50" charset="-128"/>
                <a:cs typeface="Times New Roman" panose="02020603050405020304" pitchFamily="18" charset="0"/>
              </a:rPr>
              <a:t>日間分までの記録を削除できます。</a:t>
            </a:r>
            <a:endParaRPr lang="ja-JP"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41" name="正方形/長方形 40"/>
          <p:cNvSpPr/>
          <p:nvPr/>
        </p:nvSpPr>
        <p:spPr>
          <a:xfrm>
            <a:off x="92596" y="184201"/>
            <a:ext cx="6628540" cy="307777"/>
          </a:xfrm>
          <a:prstGeom prst="rect">
            <a:avLst/>
          </a:prstGeom>
        </p:spPr>
        <p:txBody>
          <a:bodyPr wrap="square">
            <a:spAutoFit/>
          </a:bodyPr>
          <a:lstStyle/>
          <a:p>
            <a:pPr algn="dist"/>
            <a:r>
              <a:rPr lang="ja-JP" altLang="en-US" sz="1400" b="1" dirty="0">
                <a:solidFill>
                  <a:schemeClr val="bg1"/>
                </a:solidFill>
                <a:latin typeface="メイリオ" panose="020B0604030504040204" pitchFamily="50" charset="-128"/>
                <a:ea typeface="メイリオ" panose="020B0604030504040204" pitchFamily="50" charset="-128"/>
              </a:rPr>
              <a:t>新型</a:t>
            </a:r>
            <a:r>
              <a:rPr lang="ja-JP" altLang="en-US" sz="1400" b="1" dirty="0" smtClean="0">
                <a:solidFill>
                  <a:schemeClr val="bg1"/>
                </a:solidFill>
                <a:latin typeface="メイリオ" panose="020B0604030504040204" pitchFamily="50" charset="-128"/>
                <a:ea typeface="メイリオ" panose="020B0604030504040204" pitchFamily="50" charset="-128"/>
              </a:rPr>
              <a:t>コロナウイルス接触</a:t>
            </a:r>
            <a:r>
              <a:rPr lang="ja-JP" altLang="en-US" sz="1400" b="1" dirty="0">
                <a:solidFill>
                  <a:schemeClr val="bg1"/>
                </a:solidFill>
                <a:latin typeface="メイリオ" panose="020B0604030504040204" pitchFamily="50" charset="-128"/>
                <a:ea typeface="メイリオ" panose="020B0604030504040204" pitchFamily="50" charset="-128"/>
              </a:rPr>
              <a:t>確認</a:t>
            </a:r>
            <a:r>
              <a:rPr lang="ja-JP" altLang="en-US" sz="1400" b="1" dirty="0" smtClean="0">
                <a:solidFill>
                  <a:schemeClr val="bg1"/>
                </a:solidFill>
                <a:latin typeface="メイリオ" panose="020B0604030504040204" pitchFamily="50" charset="-128"/>
                <a:ea typeface="メイリオ" panose="020B0604030504040204" pitchFamily="50" charset="-128"/>
              </a:rPr>
              <a:t>アプリ</a:t>
            </a:r>
            <a:r>
              <a:rPr lang="ja-JP" altLang="en-US" sz="1400" b="1" dirty="0">
                <a:solidFill>
                  <a:schemeClr val="bg1"/>
                </a:solidFill>
                <a:latin typeface="メイリオ" panose="020B0604030504040204" pitchFamily="50" charset="-128"/>
                <a:ea typeface="メイリオ" panose="020B0604030504040204" pitchFamily="50" charset="-128"/>
              </a:rPr>
              <a:t>　</a:t>
            </a:r>
            <a:r>
              <a:rPr lang="ja-JP" altLang="en-US" sz="1400" b="1" dirty="0" smtClean="0">
                <a:solidFill>
                  <a:schemeClr val="bg1"/>
                </a:solidFill>
                <a:latin typeface="メイリオ" panose="020B0604030504040204" pitchFamily="50" charset="-128"/>
                <a:ea typeface="メイリオ" panose="020B0604030504040204" pitchFamily="50" charset="-128"/>
              </a:rPr>
              <a:t>利用者向け</a:t>
            </a:r>
            <a:r>
              <a:rPr lang="en-US" altLang="ja-JP" sz="1400" b="1" dirty="0" smtClean="0">
                <a:solidFill>
                  <a:schemeClr val="bg1"/>
                </a:solidFill>
                <a:latin typeface="メイリオ" panose="020B0604030504040204" pitchFamily="50" charset="-128"/>
                <a:ea typeface="メイリオ" panose="020B0604030504040204" pitchFamily="50" charset="-128"/>
              </a:rPr>
              <a:t>Q&amp;A</a:t>
            </a:r>
          </a:p>
        </p:txBody>
      </p:sp>
    </p:spTree>
    <p:extLst>
      <p:ext uri="{BB962C8B-B14F-4D97-AF65-F5344CB8AC3E}">
        <p14:creationId xmlns:p14="http://schemas.microsoft.com/office/powerpoint/2010/main" val="4024561725"/>
      </p:ext>
    </p:extLst>
  </p:cSld>
  <p:clrMapOvr>
    <a:masterClrMapping/>
  </p:clrMapOvr>
</p:sld>
</file>

<file path=ppt/theme/theme1.xml><?xml version="1.0" encoding="utf-8"?>
<a:theme xmlns:a="http://schemas.openxmlformats.org/drawingml/2006/main" name="A4">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4" id="{831D2775-1C35-4A86-8488-863B1DD0FA46}" vid="{B68D063A-6B35-4737-A3C4-9D89E48A4FC1}"/>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A4</Template>
  <TotalTime>405</TotalTime>
  <Words>1266</Words>
  <Application>Microsoft Office PowerPoint</Application>
  <PresentationFormat>A4 210 x 297 mm</PresentationFormat>
  <Paragraphs>62</Paragraphs>
  <Slides>2</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vt:i4>
      </vt:variant>
    </vt:vector>
  </HeadingPairs>
  <TitlesOfParts>
    <vt:vector size="13" baseType="lpstr">
      <vt:lpstr>ＤＦ平成明朝体W3</vt:lpstr>
      <vt:lpstr>Meiryo UI</vt:lpstr>
      <vt:lpstr>ＭＳ ゴシック</vt:lpstr>
      <vt:lpstr>メイリオ</vt:lpstr>
      <vt:lpstr>游ゴシック</vt:lpstr>
      <vt:lpstr>游ゴシック Light</vt:lpstr>
      <vt:lpstr>Arial</vt:lpstr>
      <vt:lpstr>Calibri</vt:lpstr>
      <vt:lpstr>Calibri Light</vt:lpstr>
      <vt:lpstr>Times New Roman</vt:lpstr>
      <vt:lpstr>A4</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木部 寛清（IT総合戦略室）</dc:creator>
  <cp:lastModifiedBy>伊神 春奈(ikami-haruna)</cp:lastModifiedBy>
  <cp:revision>68</cp:revision>
  <cp:lastPrinted>2020-06-19T11:38:57Z</cp:lastPrinted>
  <dcterms:created xsi:type="dcterms:W3CDTF">2020-06-16T09:18:45Z</dcterms:created>
  <dcterms:modified xsi:type="dcterms:W3CDTF">2020-06-22T05:28:00Z</dcterms:modified>
</cp:coreProperties>
</file>