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7" r:id="rId2"/>
    <p:sldId id="308" r:id="rId3"/>
    <p:sldId id="276" r:id="rId4"/>
    <p:sldId id="275" r:id="rId5"/>
    <p:sldId id="286" r:id="rId6"/>
    <p:sldId id="274" r:id="rId7"/>
    <p:sldId id="267" r:id="rId8"/>
    <p:sldId id="264" r:id="rId9"/>
    <p:sldId id="320" r:id="rId10"/>
    <p:sldId id="256" r:id="rId11"/>
  </p:sldIdLst>
  <p:sldSz cx="6858000" cy="9144000" type="screen4x3"/>
  <p:notesSz cx="6807200" cy="9939338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2083" autoAdjust="0"/>
  </p:normalViewPr>
  <p:slideViewPr>
    <p:cSldViewPr>
      <p:cViewPr varScale="1">
        <p:scale>
          <a:sx n="79" d="100"/>
          <a:sy n="79" d="100"/>
        </p:scale>
        <p:origin x="726" y="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2021/7/1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4538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27" tIns="46113" rIns="92227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061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1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17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45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94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97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40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610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45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47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2021/7/1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3">
            <a:extLst>
              <a:ext uri="{FF2B5EF4-FFF2-40B4-BE49-F238E27FC236}">
                <a16:creationId xmlns:a16="http://schemas.microsoft.com/office/drawing/2014/main" id="{BB522787-FA89-4CFA-B489-AF49572554FD}"/>
              </a:ext>
            </a:extLst>
          </p:cNvPr>
          <p:cNvSpPr/>
          <p:nvPr/>
        </p:nvSpPr>
        <p:spPr>
          <a:xfrm>
            <a:off x="32523" y="640274"/>
            <a:ext cx="6825477" cy="9036496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別添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作業手順（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SOP)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及び緊急連絡網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　　　　　　　　　　　　　　　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endParaRPr lang="ja-JP" altLang="en-US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CA03553-4E71-48B4-8953-D2FF4E2E78C4}"/>
              </a:ext>
            </a:extLst>
          </p:cNvPr>
          <p:cNvSpPr/>
          <p:nvPr/>
        </p:nvSpPr>
        <p:spPr>
          <a:xfrm>
            <a:off x="548680" y="1403648"/>
            <a:ext cx="511256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消毒薬の希釈方法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車両の消毒の方法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物品等の消毒方法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専用衣服・靴の着脱方法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衣服の洗浄・消毒方法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手指の洗浄・消毒方法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靴の洗浄・消毒方法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施設等の洗浄・消毒方法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HG丸ｺﾞｼｯｸM-PRO" panose="020F0600000000000000" pitchFamily="50" charset="-128"/>
              <a:buChar char="○"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緊急連絡網</a:t>
            </a:r>
            <a:endParaRPr lang="ja-JP" altLang="en-US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ja-JP" altLang="en-US" sz="20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61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28106" y="80211"/>
            <a:ext cx="6636838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緊急連絡網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875694F-FD85-4F7B-BD5B-482ACCDCC94F}"/>
              </a:ext>
            </a:extLst>
          </p:cNvPr>
          <p:cNvSpPr/>
          <p:nvPr/>
        </p:nvSpPr>
        <p:spPr>
          <a:xfrm>
            <a:off x="368660" y="1200601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9E9F6CA-591B-4CE7-9E19-01CABEF45141}"/>
              </a:ext>
            </a:extLst>
          </p:cNvPr>
          <p:cNvSpPr/>
          <p:nvPr/>
        </p:nvSpPr>
        <p:spPr>
          <a:xfrm>
            <a:off x="227138" y="824195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特定症状が確認された場合</a:t>
            </a:r>
            <a:endParaRPr lang="en-US" altLang="ja-JP" sz="16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B3C6D10-1973-441D-BFDB-F53EE768BFFD}"/>
              </a:ext>
            </a:extLst>
          </p:cNvPr>
          <p:cNvSpPr/>
          <p:nvPr/>
        </p:nvSpPr>
        <p:spPr>
          <a:xfrm>
            <a:off x="227137" y="4814933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特定症状以外の異常が確認された場合</a:t>
            </a:r>
            <a:endParaRPr lang="en-US" altLang="ja-JP" sz="16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D0F72D8F-2F7C-4F33-B5E9-E0F4E2C799C2}"/>
              </a:ext>
            </a:extLst>
          </p:cNvPr>
          <p:cNvSpPr/>
          <p:nvPr/>
        </p:nvSpPr>
        <p:spPr>
          <a:xfrm>
            <a:off x="368660" y="1547664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発見者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7F8CC19-284B-494F-A853-D0775A986DF7}"/>
              </a:ext>
            </a:extLst>
          </p:cNvPr>
          <p:cNvSpPr/>
          <p:nvPr/>
        </p:nvSpPr>
        <p:spPr>
          <a:xfrm>
            <a:off x="1755056" y="1680737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3815562B-710B-44A2-9FB6-E206F35A94C6}"/>
              </a:ext>
            </a:extLst>
          </p:cNvPr>
          <p:cNvSpPr/>
          <p:nvPr/>
        </p:nvSpPr>
        <p:spPr>
          <a:xfrm>
            <a:off x="1755056" y="2748773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7E4938C-FE3F-45DD-B595-08CBF2F9DA4A}"/>
              </a:ext>
            </a:extLst>
          </p:cNvPr>
          <p:cNvSpPr/>
          <p:nvPr/>
        </p:nvSpPr>
        <p:spPr>
          <a:xfrm>
            <a:off x="2383830" y="2652119"/>
            <a:ext cx="3349426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飼養衛生管理者：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04B36DB-04EE-4E18-9665-2867245BFA74}"/>
              </a:ext>
            </a:extLst>
          </p:cNvPr>
          <p:cNvSpPr/>
          <p:nvPr/>
        </p:nvSpPr>
        <p:spPr>
          <a:xfrm>
            <a:off x="2335634" y="1525480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中央</a:t>
            </a: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家畜保健衛生所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0957-25-1331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A5F44660-475F-477E-96A6-DAF39D0A0250}"/>
              </a:ext>
            </a:extLst>
          </p:cNvPr>
          <p:cNvSpPr/>
          <p:nvPr/>
        </p:nvSpPr>
        <p:spPr>
          <a:xfrm>
            <a:off x="2413545" y="390861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管理獣医師：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14E223E6-F548-45F7-A6D7-BA78E6B9D922}"/>
              </a:ext>
            </a:extLst>
          </p:cNvPr>
          <p:cNvSpPr/>
          <p:nvPr/>
        </p:nvSpPr>
        <p:spPr>
          <a:xfrm rot="5400000">
            <a:off x="3844757" y="3342942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60B86FA-8BD3-42C5-95B7-00BE35A19B9C}"/>
              </a:ext>
            </a:extLst>
          </p:cNvPr>
          <p:cNvSpPr/>
          <p:nvPr/>
        </p:nvSpPr>
        <p:spPr>
          <a:xfrm>
            <a:off x="404664" y="5292080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B3EA0D46-1475-4357-8B0A-6A121FCBD024}"/>
              </a:ext>
            </a:extLst>
          </p:cNvPr>
          <p:cNvSpPr/>
          <p:nvPr/>
        </p:nvSpPr>
        <p:spPr>
          <a:xfrm>
            <a:off x="404664" y="5724128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発見者</a:t>
            </a:r>
          </a:p>
        </p:txBody>
      </p:sp>
      <p:sp>
        <p:nvSpPr>
          <p:cNvPr id="83" name="矢印: 右 82">
            <a:extLst>
              <a:ext uri="{FF2B5EF4-FFF2-40B4-BE49-F238E27FC236}">
                <a16:creationId xmlns:a16="http://schemas.microsoft.com/office/drawing/2014/main" id="{5EB3E954-EC87-449A-802E-5D09BABED8C2}"/>
              </a:ext>
            </a:extLst>
          </p:cNvPr>
          <p:cNvSpPr/>
          <p:nvPr/>
        </p:nvSpPr>
        <p:spPr>
          <a:xfrm>
            <a:off x="1791060" y="577221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CD3378F5-8519-4A22-9E19-9000D22A86F0}"/>
              </a:ext>
            </a:extLst>
          </p:cNvPr>
          <p:cNvSpPr/>
          <p:nvPr/>
        </p:nvSpPr>
        <p:spPr>
          <a:xfrm>
            <a:off x="2449548" y="562466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飼養衛生管理者：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761819EE-CEBD-4BC6-8A1D-54E18ACC1C24}"/>
              </a:ext>
            </a:extLst>
          </p:cNvPr>
          <p:cNvSpPr/>
          <p:nvPr/>
        </p:nvSpPr>
        <p:spPr>
          <a:xfrm>
            <a:off x="2449548" y="797008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中央</a:t>
            </a:r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家畜保健衛生所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  <a:r>
              <a:rPr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0957-25-1331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B9820543-0A32-400C-8916-F934E5F44BB8}"/>
              </a:ext>
            </a:extLst>
          </p:cNvPr>
          <p:cNvSpPr/>
          <p:nvPr/>
        </p:nvSpPr>
        <p:spPr>
          <a:xfrm>
            <a:off x="2996952" y="678893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管理獣医師：</a:t>
            </a:r>
            <a:endParaRPr kumimoji="1"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ＴＥＬ：</a:t>
            </a:r>
          </a:p>
        </p:txBody>
      </p:sp>
      <p:sp>
        <p:nvSpPr>
          <p:cNvPr id="88" name="矢印: 右 87">
            <a:extLst>
              <a:ext uri="{FF2B5EF4-FFF2-40B4-BE49-F238E27FC236}">
                <a16:creationId xmlns:a16="http://schemas.microsoft.com/office/drawing/2014/main" id="{8461C192-3F53-49C4-8CDD-EB72F15459D9}"/>
              </a:ext>
            </a:extLst>
          </p:cNvPr>
          <p:cNvSpPr/>
          <p:nvPr/>
        </p:nvSpPr>
        <p:spPr>
          <a:xfrm rot="5400000">
            <a:off x="1959359" y="6897091"/>
            <a:ext cx="150447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矢印: 右 88">
            <a:extLst>
              <a:ext uri="{FF2B5EF4-FFF2-40B4-BE49-F238E27FC236}">
                <a16:creationId xmlns:a16="http://schemas.microsoft.com/office/drawing/2014/main" id="{8CE9494B-CEA9-4BB2-8694-D00320C6469A}"/>
              </a:ext>
            </a:extLst>
          </p:cNvPr>
          <p:cNvSpPr/>
          <p:nvPr/>
        </p:nvSpPr>
        <p:spPr>
          <a:xfrm rot="5400000">
            <a:off x="4115796" y="635318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消毒薬の希釈方法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6A64C3-B15D-401D-B898-56A0393A2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5" y="1704380"/>
            <a:ext cx="6589921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角丸四角形 13">
            <a:extLst>
              <a:ext uri="{FF2B5EF4-FFF2-40B4-BE49-F238E27FC236}">
                <a16:creationId xmlns:a16="http://schemas.microsoft.com/office/drawing/2014/main" id="{A2E3A0D4-F2F0-47B5-A8E4-DBF9A720D084}"/>
              </a:ext>
            </a:extLst>
          </p:cNvPr>
          <p:cNvSpPr/>
          <p:nvPr/>
        </p:nvSpPr>
        <p:spPr>
          <a:xfrm>
            <a:off x="72895" y="919839"/>
            <a:ext cx="6712209" cy="771841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9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消毒薬は下記の希釈倍率で作成する。</a:t>
            </a:r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ja-JP" altLang="en-US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1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74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273542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車両の消毒の方法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0EFDA98-424D-4BB9-902A-F9EFA88BF8F1}"/>
              </a:ext>
            </a:extLst>
          </p:cNvPr>
          <p:cNvSpPr/>
          <p:nvPr/>
        </p:nvSpPr>
        <p:spPr>
          <a:xfrm>
            <a:off x="-18232" y="762567"/>
            <a:ext cx="6481095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・実施頻度：入退場ごと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・消毒薬の種類（希釈倍率）：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・次の手順で消毒し、記録する。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（なお、消毒場所の看板にも消毒手順を掲示。）</a:t>
            </a: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FE9CBD-ECC5-495C-89EB-1529F7E74826}"/>
              </a:ext>
            </a:extLst>
          </p:cNvPr>
          <p:cNvSpPr txBox="1"/>
          <p:nvPr/>
        </p:nvSpPr>
        <p:spPr>
          <a:xfrm>
            <a:off x="188640" y="2339752"/>
            <a:ext cx="326436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●動力噴霧器による消毒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97CA79-35EE-4D06-902E-CE6C2A26C4F9}"/>
              </a:ext>
            </a:extLst>
          </p:cNvPr>
          <p:cNvSpPr txBox="1"/>
          <p:nvPr/>
        </p:nvSpPr>
        <p:spPr>
          <a:xfrm>
            <a:off x="332656" y="2684691"/>
            <a:ext cx="6048672" cy="2523768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車全体を消毒する。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タイヤ周りも念入りに消毒する。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52450" indent="-285750"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タイヤだけでなく、タイヤハウスの泥等も落とし消毒する。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3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乗降ステップやペダルを消毒する。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3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ハンドル回りも消毒する。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52450" indent="-285750"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ペダルやハンドル回りはアルコールスプレーで消毒する。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5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車両から落とした泥や汚れは側溝へ洗い流す。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5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農場専用のフロアマットに交換する。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5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衛生管理区域専用靴に履き替え乗車する。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1A59CC0-92C8-4CB0-B99D-CFA9A72A2BF4}"/>
              </a:ext>
            </a:extLst>
          </p:cNvPr>
          <p:cNvSpPr txBox="1"/>
          <p:nvPr/>
        </p:nvSpPr>
        <p:spPr>
          <a:xfrm>
            <a:off x="3429652" y="1396519"/>
            <a:ext cx="28796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逆性石けん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C44AF70-8C63-405F-8E30-A94D8278EF0C}"/>
              </a:ext>
            </a:extLst>
          </p:cNvPr>
          <p:cNvSpPr txBox="1"/>
          <p:nvPr/>
        </p:nvSpPr>
        <p:spPr>
          <a:xfrm>
            <a:off x="311720" y="5687541"/>
            <a:ext cx="6141616" cy="169277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降車し乗降ステップやペダルを消毒する。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ハンドル回りも消毒する。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52450" indent="-285750"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ペダルやハンドル回りはアルコールスプレーで消毒する。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3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農場専用のフロアマットに交換する。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3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衛生管理区域専用靴に履き替え乗車する。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+mj-ea"/>
              <a:buAutoNum type="circleNumDbPlain" startAt="3"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消毒ゲートをくぐり車全体を消毒する。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161664-6239-4457-A9D6-4EC5514A4E14}"/>
              </a:ext>
            </a:extLst>
          </p:cNvPr>
          <p:cNvSpPr txBox="1"/>
          <p:nvPr/>
        </p:nvSpPr>
        <p:spPr>
          <a:xfrm>
            <a:off x="188640" y="5292080"/>
            <a:ext cx="3264363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●消毒ゲートによる消毒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EE9D45-1BCD-4354-AC97-D2AD64309978}"/>
              </a:ext>
            </a:extLst>
          </p:cNvPr>
          <p:cNvSpPr txBox="1"/>
          <p:nvPr/>
        </p:nvSpPr>
        <p:spPr>
          <a:xfrm>
            <a:off x="1485226" y="791840"/>
            <a:ext cx="237626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入り口　等　</a:t>
            </a:r>
          </a:p>
        </p:txBody>
      </p:sp>
    </p:spTree>
    <p:extLst>
      <p:ext uri="{BB962C8B-B14F-4D97-AF65-F5344CB8AC3E}">
        <p14:creationId xmlns:p14="http://schemas.microsoft.com/office/powerpoint/2010/main" val="313790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88640" y="132725"/>
            <a:ext cx="4104456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物品等の消毒方法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7A11E81-1640-4AB2-A814-7F7FDF46222B}"/>
              </a:ext>
            </a:extLst>
          </p:cNvPr>
          <p:cNvSpPr/>
          <p:nvPr/>
        </p:nvSpPr>
        <p:spPr>
          <a:xfrm>
            <a:off x="542507" y="1115616"/>
            <a:ext cx="4470669" cy="1594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器具、工具等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①沸騰水中で加熱する。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②水滴をタオルで拭き取る。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　　　　　　　</a:t>
            </a:r>
            <a:r>
              <a:rPr lang="en-US" altLang="ja-JP" sz="1867" baseline="30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※1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自然乾燥させる。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④乾燥後、所定の場所に戻す。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CD12457-8210-4CB4-AD32-9F8A86AD12C4}"/>
              </a:ext>
            </a:extLst>
          </p:cNvPr>
          <p:cNvSpPr/>
          <p:nvPr/>
        </p:nvSpPr>
        <p:spPr>
          <a:xfrm>
            <a:off x="476672" y="3059832"/>
            <a:ext cx="5904656" cy="2517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ビニール袋、器具等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①消毒薬を調整する。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・消毒薬の種類：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②水洗いし、汚れを落とした器具を消毒薬に漬ける。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・浸漬時間　　　　　　 　</a:t>
            </a:r>
            <a:r>
              <a:rPr lang="en-US" altLang="ja-JP" sz="1867" baseline="30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※2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③消毒後、水洗いし乾燥させる。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・乾燥時間　　　　　　 　</a:t>
            </a:r>
            <a:r>
              <a:rPr lang="en-US" altLang="ja-JP" sz="1867" baseline="30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※3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④乾燥後、措定の場所に戻す。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DB569288-12D7-4C21-8E25-3D6213760126}"/>
              </a:ext>
            </a:extLst>
          </p:cNvPr>
          <p:cNvSpPr/>
          <p:nvPr/>
        </p:nvSpPr>
        <p:spPr>
          <a:xfrm>
            <a:off x="476672" y="5940152"/>
            <a:ext cx="6120680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携帯電話、財布等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①埃を拭く。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②棚に入れ、扉を閉める。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③紫外線殺菌灯を付ける。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　　　　　　　</a:t>
            </a:r>
            <a:r>
              <a:rPr lang="en-US" altLang="ja-JP" sz="1867" baseline="300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※4</a:t>
            </a: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分後、殺菌灯を消し、物品を取り出す。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BDE2F6-C9BB-49E5-A54A-16995468EFC4}"/>
              </a:ext>
            </a:extLst>
          </p:cNvPr>
          <p:cNvSpPr txBox="1"/>
          <p:nvPr/>
        </p:nvSpPr>
        <p:spPr>
          <a:xfrm>
            <a:off x="260648" y="833681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●煮沸消毒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B0639D-33AB-4B80-BF07-E5FB27E054BE}"/>
              </a:ext>
            </a:extLst>
          </p:cNvPr>
          <p:cNvSpPr txBox="1"/>
          <p:nvPr/>
        </p:nvSpPr>
        <p:spPr>
          <a:xfrm>
            <a:off x="260648" y="2771800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●浸漬消毒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F6165F-9C6F-4AC6-BA4B-6E6375F222BF}"/>
              </a:ext>
            </a:extLst>
          </p:cNvPr>
          <p:cNvSpPr txBox="1"/>
          <p:nvPr/>
        </p:nvSpPr>
        <p:spPr>
          <a:xfrm>
            <a:off x="188640" y="5652120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●紫外線消毒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8CF4E2-5C52-4E94-B246-6A14F9CAB7DE}"/>
              </a:ext>
            </a:extLst>
          </p:cNvPr>
          <p:cNvSpPr txBox="1"/>
          <p:nvPr/>
        </p:nvSpPr>
        <p:spPr>
          <a:xfrm>
            <a:off x="3356992" y="1455911"/>
            <a:ext cx="30212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加熱時間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】80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℃　５分間等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4BA109-26F4-4FBB-A321-612DF7FB326A}"/>
              </a:ext>
            </a:extLst>
          </p:cNvPr>
          <p:cNvSpPr txBox="1"/>
          <p:nvPr/>
        </p:nvSpPr>
        <p:spPr>
          <a:xfrm>
            <a:off x="2432718" y="3707904"/>
            <a:ext cx="301250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逆性石けん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7D26992-066A-479D-8431-34B77D8CCF3D}"/>
              </a:ext>
            </a:extLst>
          </p:cNvPr>
          <p:cNvSpPr txBox="1"/>
          <p:nvPr/>
        </p:nvSpPr>
        <p:spPr>
          <a:xfrm>
            <a:off x="1916832" y="4336231"/>
            <a:ext cx="15121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時間等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0CA2B87-7C2E-4DAB-87C5-C1FDE0DFF306}"/>
              </a:ext>
            </a:extLst>
          </p:cNvPr>
          <p:cNvSpPr/>
          <p:nvPr/>
        </p:nvSpPr>
        <p:spPr>
          <a:xfrm>
            <a:off x="620688" y="8303217"/>
            <a:ext cx="2736304" cy="66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※1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※3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：概ね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時間以上</a:t>
            </a:r>
            <a:endParaRPr lang="en-US" altLang="ja-JP" sz="1400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※4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：概ね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分以上</a:t>
            </a:r>
            <a:endParaRPr lang="en-US" altLang="ja-JP" sz="1400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2B9DD62-1E24-4080-86A3-FE95FA1E658B}"/>
              </a:ext>
            </a:extLst>
          </p:cNvPr>
          <p:cNvSpPr/>
          <p:nvPr/>
        </p:nvSpPr>
        <p:spPr>
          <a:xfrm>
            <a:off x="332656" y="7727153"/>
            <a:ext cx="6408712" cy="66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農場で実施している消毒方法を選択して、　　に実際に行っている時間を記入してください。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は目安の時間です。</a:t>
            </a:r>
            <a:endParaRPr lang="en-US" altLang="ja-JP" sz="1400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826C68-32E7-46AA-B4DB-94B17B0C46E9}"/>
              </a:ext>
            </a:extLst>
          </p:cNvPr>
          <p:cNvSpPr txBox="1"/>
          <p:nvPr/>
        </p:nvSpPr>
        <p:spPr>
          <a:xfrm>
            <a:off x="3789040" y="7812360"/>
            <a:ext cx="288032" cy="24622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000" dirty="0">
              <a:solidFill>
                <a:schemeClr val="bg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大かっこ 2">
            <a:extLst>
              <a:ext uri="{FF2B5EF4-FFF2-40B4-BE49-F238E27FC236}">
                <a16:creationId xmlns:a16="http://schemas.microsoft.com/office/drawing/2014/main" id="{446DF97F-B5FA-48CA-9756-17C8DD14EB22}"/>
              </a:ext>
            </a:extLst>
          </p:cNvPr>
          <p:cNvSpPr/>
          <p:nvPr/>
        </p:nvSpPr>
        <p:spPr>
          <a:xfrm>
            <a:off x="260648" y="7740352"/>
            <a:ext cx="6480720" cy="1224136"/>
          </a:xfrm>
          <a:prstGeom prst="bracketPair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79B2088-C9EC-4A3D-98A3-1D1CD5B7C2B7}"/>
              </a:ext>
            </a:extLst>
          </p:cNvPr>
          <p:cNvSpPr txBox="1"/>
          <p:nvPr/>
        </p:nvSpPr>
        <p:spPr>
          <a:xfrm>
            <a:off x="980728" y="2051720"/>
            <a:ext cx="15121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時間等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C71F555-6072-405E-9C35-7EB197D00849}"/>
              </a:ext>
            </a:extLst>
          </p:cNvPr>
          <p:cNvSpPr txBox="1"/>
          <p:nvPr/>
        </p:nvSpPr>
        <p:spPr>
          <a:xfrm>
            <a:off x="1916832" y="4912295"/>
            <a:ext cx="15121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時間等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52BD102-3BA1-4692-B339-65427B1F5258}"/>
              </a:ext>
            </a:extLst>
          </p:cNvPr>
          <p:cNvSpPr txBox="1"/>
          <p:nvPr/>
        </p:nvSpPr>
        <p:spPr>
          <a:xfrm>
            <a:off x="908720" y="7216551"/>
            <a:ext cx="14401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記載：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49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2134" y="86956"/>
            <a:ext cx="489924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専用衣服・靴の着脱方法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377BA53-87AA-4BF6-861F-D2F4F0C909A1}"/>
              </a:ext>
            </a:extLst>
          </p:cNvPr>
          <p:cNvSpPr txBox="1"/>
          <p:nvPr/>
        </p:nvSpPr>
        <p:spPr>
          <a:xfrm>
            <a:off x="0" y="852408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衛生管理区域境界及び家きん舎前の更衣室における着用方法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2892BFB-4E12-4223-8228-6DA415CD3563}"/>
              </a:ext>
            </a:extLst>
          </p:cNvPr>
          <p:cNvSpPr/>
          <p:nvPr/>
        </p:nvSpPr>
        <p:spPr>
          <a:xfrm>
            <a:off x="0" y="1259632"/>
            <a:ext cx="6716176" cy="123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①手指の洗浄・消毒後、更衣場所に入場する。</a:t>
            </a:r>
            <a:endParaRPr lang="en-US" altLang="ja-JP" sz="1600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②衛生管理区域内専用の衣服を着用する。（衛生管理区域境界のみ）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③衛生管理区域内または家きん舎専用の靴を履く。</a:t>
            </a:r>
            <a:endParaRPr lang="en-US" altLang="ja-JP" sz="1600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④手袋をはめる又は、手指をアルコールで消毒する。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dirty="0"/>
              <a:t>　</a:t>
            </a:r>
            <a:endParaRPr lang="en-US" altLang="ja-JP" sz="20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2668033-6F06-408B-8257-46723C130088}"/>
              </a:ext>
            </a:extLst>
          </p:cNvPr>
          <p:cNvSpPr txBox="1"/>
          <p:nvPr/>
        </p:nvSpPr>
        <p:spPr>
          <a:xfrm>
            <a:off x="-27384" y="2741732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衛生管理区域境界及び家きん舎前の更衣室における脱衣方法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D26F3C1-55E8-405E-8A85-CC9DECDBED72}"/>
              </a:ext>
            </a:extLst>
          </p:cNvPr>
          <p:cNvSpPr/>
          <p:nvPr/>
        </p:nvSpPr>
        <p:spPr>
          <a:xfrm>
            <a:off x="-27384" y="3131840"/>
            <a:ext cx="5544145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脱衣後の衣類、手指に汚れが付着しないように脱ぐ。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7E05EADB-6F34-46A6-8F0C-2038CF86D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804" y="3562468"/>
            <a:ext cx="2726500" cy="15468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F0A938F-6D1F-4EF8-9986-4C68A2FE4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584" y="5176251"/>
            <a:ext cx="2697720" cy="1555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9A4310C-D89B-4E10-8624-63717702D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81" y="7125803"/>
            <a:ext cx="2034552" cy="1966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C8B077BA-17FD-414D-B0DC-A2C697B3E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587" y="7128142"/>
            <a:ext cx="1951765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F42C6ECA-B346-4001-9EF2-D487E7DA7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6376" y="7125802"/>
            <a:ext cx="1952581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BBD92BC-34E5-4F00-9326-439335CE15DF}"/>
              </a:ext>
            </a:extLst>
          </p:cNvPr>
          <p:cNvSpPr/>
          <p:nvPr/>
        </p:nvSpPr>
        <p:spPr>
          <a:xfrm>
            <a:off x="-27384" y="6732240"/>
            <a:ext cx="698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手袋を脱ぎ、ゴミ箱に捨て、手指をアルコールで消毒する。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1F9F8BE-38D3-463C-98C3-E9FFD4095517}"/>
              </a:ext>
            </a:extLst>
          </p:cNvPr>
          <p:cNvSpPr/>
          <p:nvPr/>
        </p:nvSpPr>
        <p:spPr>
          <a:xfrm>
            <a:off x="620688" y="4067944"/>
            <a:ext cx="3116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長靴をブラシで洗浄後、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踏み込み消毒を行う。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CC989BD-280F-425B-A083-A63990455CBA}"/>
              </a:ext>
            </a:extLst>
          </p:cNvPr>
          <p:cNvSpPr/>
          <p:nvPr/>
        </p:nvSpPr>
        <p:spPr>
          <a:xfrm>
            <a:off x="116632" y="5868144"/>
            <a:ext cx="3418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衣服を脱ぎ、　　　　　　　　　に入れる。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7F0DF94-96C7-4AEA-8B89-41186F54868E}"/>
              </a:ext>
            </a:extLst>
          </p:cNvPr>
          <p:cNvSpPr txBox="1"/>
          <p:nvPr/>
        </p:nvSpPr>
        <p:spPr>
          <a:xfrm>
            <a:off x="1360736" y="5868143"/>
            <a:ext cx="202968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洗濯用カゴ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等　</a:t>
            </a:r>
          </a:p>
        </p:txBody>
      </p:sp>
    </p:spTree>
    <p:extLst>
      <p:ext uri="{BB962C8B-B14F-4D97-AF65-F5344CB8AC3E}">
        <p14:creationId xmlns:p14="http://schemas.microsoft.com/office/powerpoint/2010/main" val="228232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60648" y="140825"/>
            <a:ext cx="453650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衣服の洗浄・消毒方法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9BF654D-CF99-4F0C-AF00-5A0F69201380}"/>
              </a:ext>
            </a:extLst>
          </p:cNvPr>
          <p:cNvSpPr/>
          <p:nvPr/>
        </p:nvSpPr>
        <p:spPr>
          <a:xfrm>
            <a:off x="116632" y="93388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</a:t>
            </a:r>
            <a:endParaRPr lang="en-US" altLang="ja-JP" sz="2133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・実施頻度：作業終了後</a:t>
            </a:r>
            <a:endParaRPr lang="en-US" altLang="ja-JP" sz="2133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606D189-686B-49D9-A7E8-E642D8DE11C8}"/>
              </a:ext>
            </a:extLst>
          </p:cNvPr>
          <p:cNvSpPr txBox="1"/>
          <p:nvPr/>
        </p:nvSpPr>
        <p:spPr>
          <a:xfrm>
            <a:off x="49473" y="3796323"/>
            <a:ext cx="3406206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①衣服についた汚れを落とす。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290083-157C-4BB0-A986-655A2D29E6B2}"/>
              </a:ext>
            </a:extLst>
          </p:cNvPr>
          <p:cNvSpPr txBox="1"/>
          <p:nvPr/>
        </p:nvSpPr>
        <p:spPr>
          <a:xfrm>
            <a:off x="3624621" y="6734394"/>
            <a:ext cx="2972731" cy="8309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病原体に付着したことが明らかな場合、消毒薬に一晩浸漬する。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DBF3C1A-5487-42E0-B4E2-29012FEE714B}"/>
              </a:ext>
            </a:extLst>
          </p:cNvPr>
          <p:cNvSpPr txBox="1"/>
          <p:nvPr/>
        </p:nvSpPr>
        <p:spPr>
          <a:xfrm>
            <a:off x="4470019" y="3846298"/>
            <a:ext cx="2017969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 Light" panose="020F0302020204030204" pitchFamily="34" charset="0"/>
              </a:rPr>
              <a:t>②洗濯する。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3B63F84-EAF0-42E5-AF66-5E8C74E40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0" y="1763688"/>
            <a:ext cx="3282912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D7F91A5-6493-44D5-BF08-17D3553D2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011" y="4484529"/>
            <a:ext cx="3380407" cy="21885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E05307E-CA50-40CA-8C4C-B8BB2FB17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679" y="1788675"/>
            <a:ext cx="3342201" cy="1893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5B6216A-38EE-4A80-BF01-245AAFA8F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44" y="4484530"/>
            <a:ext cx="3037024" cy="21885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E93CCCC-C22A-41FA-A3F4-B8ADEC636A53}"/>
              </a:ext>
            </a:extLst>
          </p:cNvPr>
          <p:cNvSpPr txBox="1"/>
          <p:nvPr/>
        </p:nvSpPr>
        <p:spPr>
          <a:xfrm>
            <a:off x="646853" y="6853504"/>
            <a:ext cx="2211445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 Light" panose="020F0302020204030204" pitchFamily="34" charset="0"/>
              </a:rPr>
              <a:t>③天日干しする。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5A31E0-7562-46E7-9380-A84305AB3655}"/>
              </a:ext>
            </a:extLst>
          </p:cNvPr>
          <p:cNvSpPr txBox="1"/>
          <p:nvPr/>
        </p:nvSpPr>
        <p:spPr>
          <a:xfrm>
            <a:off x="3769070" y="7604922"/>
            <a:ext cx="261225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逆性石けん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3ECDF1-37F2-467D-8865-7300FC678A2C}"/>
              </a:ext>
            </a:extLst>
          </p:cNvPr>
          <p:cNvSpPr txBox="1"/>
          <p:nvPr/>
        </p:nvSpPr>
        <p:spPr>
          <a:xfrm>
            <a:off x="1752575" y="975139"/>
            <a:ext cx="237626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事務所　等　</a:t>
            </a:r>
          </a:p>
        </p:txBody>
      </p:sp>
    </p:spTree>
    <p:extLst>
      <p:ext uri="{BB962C8B-B14F-4D97-AF65-F5344CB8AC3E}">
        <p14:creationId xmlns:p14="http://schemas.microsoft.com/office/powerpoint/2010/main" val="89531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92180" y="188627"/>
            <a:ext cx="474898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手指の洗浄・消毒方法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0" y="1080153"/>
            <a:ext cx="6305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・実施場所：衛生管理区域境界、家きん舎境界</a:t>
            </a:r>
            <a:endParaRPr lang="en-US" altLang="ja-JP" sz="2133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・実施頻度：入退場時</a:t>
            </a:r>
            <a:endParaRPr lang="en-US" altLang="ja-JP" sz="2133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・消毒薬の種類：</a:t>
            </a:r>
            <a:endParaRPr lang="en-US" altLang="ja-JP" sz="2133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D88AABE-D145-418A-987B-B22EEE77120D}"/>
              </a:ext>
            </a:extLst>
          </p:cNvPr>
          <p:cNvSpPr/>
          <p:nvPr/>
        </p:nvSpPr>
        <p:spPr>
          <a:xfrm>
            <a:off x="276436" y="4283968"/>
            <a:ext cx="6305128" cy="148765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1867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867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ポイント</a:t>
            </a:r>
            <a:r>
              <a:rPr lang="en-US" altLang="ja-JP" sz="1867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algn="just"/>
            <a:r>
              <a:rPr lang="en-US" altLang="ja-JP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 </a:t>
            </a:r>
            <a:r>
              <a:rPr lang="ja-JP" altLang="en-US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手洗い用スプレーで手についた汚れを落とす。</a:t>
            </a:r>
            <a:r>
              <a:rPr lang="en-US" altLang="ja-JP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ja-JP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手全体がシットリする程度に消毒薬を吹きかける。</a:t>
            </a:r>
            <a:endParaRPr lang="en-US" altLang="ja-JP" sz="18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 </a:t>
            </a:r>
            <a:r>
              <a:rPr lang="ja-JP" altLang="en-US" sz="18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消毒薬を揉み込みように手のひら・甲・指の間・手首を消毒する。　　　　　　</a:t>
            </a:r>
            <a:endParaRPr lang="en-US" altLang="ja-JP" sz="18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9C91AA0-D8C3-4ACB-A31C-1D879C03BB32}"/>
              </a:ext>
            </a:extLst>
          </p:cNvPr>
          <p:cNvSpPr txBox="1"/>
          <p:nvPr/>
        </p:nvSpPr>
        <p:spPr>
          <a:xfrm>
            <a:off x="4077072" y="3779912"/>
            <a:ext cx="1800632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手袋で代用可能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919B56-89F7-4B90-84B9-3452FEB242D7}"/>
              </a:ext>
            </a:extLst>
          </p:cNvPr>
          <p:cNvSpPr txBox="1"/>
          <p:nvPr/>
        </p:nvSpPr>
        <p:spPr>
          <a:xfrm>
            <a:off x="2212449" y="1764554"/>
            <a:ext cx="27287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アルコールスプレー等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331667A-0FA9-4C42-B9F2-846AA0118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072" y="2376105"/>
            <a:ext cx="1451605" cy="1402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CD8C301-E2A0-4E02-BEFA-F43D2388C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56" y="2195736"/>
            <a:ext cx="1917553" cy="19448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62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8880" y="187891"/>
            <a:ext cx="5348549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靴の洗浄・消毒方法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128202" y="836837"/>
            <a:ext cx="5821078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・実施場所：衛生管理区域境界、家きん舎境界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・実施頻度：入退場時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・消毒薬の種類：</a:t>
            </a:r>
            <a:endParaRPr lang="en-US" altLang="ja-JP" sz="1867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BFD7BA3-D746-46C5-87A5-ED7F04016730}"/>
              </a:ext>
            </a:extLst>
          </p:cNvPr>
          <p:cNvSpPr txBox="1"/>
          <p:nvPr/>
        </p:nvSpPr>
        <p:spPr>
          <a:xfrm>
            <a:off x="36957" y="3858385"/>
            <a:ext cx="346405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①汚れたまま消毒槽に入るのは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NG</a:t>
            </a:r>
            <a:endParaRPr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1509363-39E0-4780-8408-4F614735B3EF}"/>
              </a:ext>
            </a:extLst>
          </p:cNvPr>
          <p:cNvSpPr txBox="1"/>
          <p:nvPr/>
        </p:nvSpPr>
        <p:spPr>
          <a:xfrm>
            <a:off x="3635027" y="3858385"/>
            <a:ext cx="297145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CFBF621-F9D0-4D7C-984C-EF2190F9DE94}"/>
              </a:ext>
            </a:extLst>
          </p:cNvPr>
          <p:cNvSpPr txBox="1"/>
          <p:nvPr/>
        </p:nvSpPr>
        <p:spPr>
          <a:xfrm>
            <a:off x="238880" y="6249670"/>
            <a:ext cx="3118112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③溝の汚れも丁寧に洗い落とす。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C778AF0-2DBF-42BE-A1CF-1E1BD57DFB51}"/>
              </a:ext>
            </a:extLst>
          </p:cNvPr>
          <p:cNvSpPr txBox="1"/>
          <p:nvPr/>
        </p:nvSpPr>
        <p:spPr>
          <a:xfrm>
            <a:off x="4148211" y="6239252"/>
            <a:ext cx="1945085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④消毒槽に入る。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ABBA83D1-3D00-40D4-BB96-07171644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" y="1916289"/>
            <a:ext cx="3373199" cy="1881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4185CE2-1F6B-4E9E-B477-AEB26406B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622" y="1916289"/>
            <a:ext cx="3363759" cy="188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7BADEE7-1EF9-43D7-9195-147F574B4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0" y="4315132"/>
            <a:ext cx="3296909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69751FC9-64BC-43F6-A6D3-8489161E5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217" y="4327072"/>
            <a:ext cx="3372948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52096A0-0D7D-4879-AE11-0E1FAA93C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60" y="6646427"/>
            <a:ext cx="2010838" cy="1886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CC4001C-57B4-440D-8E06-948118B0788D}"/>
              </a:ext>
            </a:extLst>
          </p:cNvPr>
          <p:cNvSpPr txBox="1"/>
          <p:nvPr/>
        </p:nvSpPr>
        <p:spPr>
          <a:xfrm>
            <a:off x="775013" y="8591037"/>
            <a:ext cx="1897083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⑤天日干しする。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B72FBB-F04C-47C5-9707-BB44F3EBC945}"/>
              </a:ext>
            </a:extLst>
          </p:cNvPr>
          <p:cNvSpPr txBox="1"/>
          <p:nvPr/>
        </p:nvSpPr>
        <p:spPr>
          <a:xfrm>
            <a:off x="2060848" y="1475656"/>
            <a:ext cx="263303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逆性石けん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293015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D5D7DD6-AF72-4387-9CB7-865D79E8668D}"/>
              </a:ext>
            </a:extLst>
          </p:cNvPr>
          <p:cNvSpPr txBox="1"/>
          <p:nvPr/>
        </p:nvSpPr>
        <p:spPr>
          <a:xfrm>
            <a:off x="188640" y="2394479"/>
            <a:ext cx="6552728" cy="2264338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家きん舎内の堆肥を全て搬出する。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床面・壁等にこびりついている糞や汚れを洗い流す。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22300" indent="-285750">
              <a:lnSpc>
                <a:spcPts val="2000"/>
              </a:lnSpc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床面だけでなく、給餌器や給餌器の下、換気扇、給餌装置にこびりついたホコリも十分洗い流す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汚れを洗い流した後、乾燥させる。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で消毒を実施する。</a:t>
            </a: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消毒後よく乾燥させる。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敷料を搬入する。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70" y="126899"/>
            <a:ext cx="542427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施設等の洗浄・消毒方法（肉用鶏）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D40E21-16B6-409C-93EA-2ECE6A3F736F}"/>
              </a:ext>
            </a:extLst>
          </p:cNvPr>
          <p:cNvSpPr/>
          <p:nvPr/>
        </p:nvSpPr>
        <p:spPr>
          <a:xfrm>
            <a:off x="-18232" y="762567"/>
            <a:ext cx="6759600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・実施場所：家きん舎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・実施頻度：移動又は出荷ごと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・消毒薬の種類（希釈倍率）：</a:t>
            </a:r>
            <a:endParaRPr lang="en-US" altLang="ja-JP" sz="1867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・次の手順で消毒し、記録する。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882EF4-34F4-4ED6-AD90-410429B6D721}"/>
              </a:ext>
            </a:extLst>
          </p:cNvPr>
          <p:cNvSpPr txBox="1"/>
          <p:nvPr/>
        </p:nvSpPr>
        <p:spPr>
          <a:xfrm>
            <a:off x="620688" y="3779912"/>
            <a:ext cx="27363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逆性石けん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83B0AB-D333-4182-9694-C197CF245C3D}"/>
              </a:ext>
            </a:extLst>
          </p:cNvPr>
          <p:cNvSpPr txBox="1"/>
          <p:nvPr/>
        </p:nvSpPr>
        <p:spPr>
          <a:xfrm>
            <a:off x="44624" y="2051720"/>
            <a:ext cx="223224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●堆積式飼育以外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E61308-DF1B-4976-95D0-16AFBA1BD06B}"/>
              </a:ext>
            </a:extLst>
          </p:cNvPr>
          <p:cNvSpPr txBox="1"/>
          <p:nvPr/>
        </p:nvSpPr>
        <p:spPr>
          <a:xfrm>
            <a:off x="3429000" y="1403648"/>
            <a:ext cx="27363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逆性石けん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500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倍等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9BDD00-C34A-4658-B648-9EB35CB8AF62}"/>
              </a:ext>
            </a:extLst>
          </p:cNvPr>
          <p:cNvSpPr txBox="1"/>
          <p:nvPr/>
        </p:nvSpPr>
        <p:spPr>
          <a:xfrm>
            <a:off x="188640" y="5038063"/>
            <a:ext cx="6552728" cy="257211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家きん舎内の堆肥を　　　　　　　　　搬出する。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壁にこびりついている糞や汚れを洗い流す。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622300" indent="-285750">
              <a:lnSpc>
                <a:spcPts val="2000"/>
              </a:lnSpc>
              <a:buFont typeface="HG丸ｺﾞｼｯｸM-PRO" panose="020F0600000000000000" pitchFamily="50" charset="-128"/>
              <a:buChar char="※"/>
            </a:pP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壁だけでなく、換気扇、給餌装置にこびりついたホコリも十分洗い流す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を散布する。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、最低　　　　　　　切り返し、十分に発酵させる。</a:t>
            </a: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発酵状態を確認するため、定期的に堆肥の水分量、温度を測定する。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lnSpc>
                <a:spcPts val="2200"/>
              </a:lnSpc>
              <a:buFont typeface="+mj-ea"/>
              <a:buAutoNum type="circleNumDbPlain" startAt="2"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十分に発酵できた堆肥のみ敷料として利用する。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31ADF6E-2A26-463E-A920-DA6D6BAAE38D}"/>
              </a:ext>
            </a:extLst>
          </p:cNvPr>
          <p:cNvSpPr txBox="1"/>
          <p:nvPr/>
        </p:nvSpPr>
        <p:spPr>
          <a:xfrm>
            <a:off x="620688" y="6165783"/>
            <a:ext cx="1872208" cy="2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○日に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BC26D47-9DB6-4024-BB86-2F6D39E31EE0}"/>
              </a:ext>
            </a:extLst>
          </p:cNvPr>
          <p:cNvSpPr txBox="1"/>
          <p:nvPr/>
        </p:nvSpPr>
        <p:spPr>
          <a:xfrm>
            <a:off x="44624" y="4695304"/>
            <a:ext cx="1656184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●堆積式飼育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17A229-848A-45B1-92E0-B7486E75B0FB}"/>
              </a:ext>
            </a:extLst>
          </p:cNvPr>
          <p:cNvSpPr txBox="1"/>
          <p:nvPr/>
        </p:nvSpPr>
        <p:spPr>
          <a:xfrm>
            <a:off x="2564904" y="5038063"/>
            <a:ext cx="18722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約○トン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89016C9-7AAD-49C9-AB24-1B734A5754D3}"/>
              </a:ext>
            </a:extLst>
          </p:cNvPr>
          <p:cNvSpPr txBox="1"/>
          <p:nvPr/>
        </p:nvSpPr>
        <p:spPr>
          <a:xfrm>
            <a:off x="620688" y="5901200"/>
            <a:ext cx="2736304" cy="2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生菌剤、消毒剤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1FBEBB0-C65F-4000-84AA-06AF746C6EB8}"/>
              </a:ext>
            </a:extLst>
          </p:cNvPr>
          <p:cNvSpPr txBox="1"/>
          <p:nvPr/>
        </p:nvSpPr>
        <p:spPr>
          <a:xfrm>
            <a:off x="3320988" y="6156176"/>
            <a:ext cx="1296144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記載</a:t>
            </a:r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○回</a:t>
            </a:r>
          </a:p>
        </p:txBody>
      </p:sp>
    </p:spTree>
    <p:extLst>
      <p:ext uri="{BB962C8B-B14F-4D97-AF65-F5344CB8AC3E}">
        <p14:creationId xmlns:p14="http://schemas.microsoft.com/office/powerpoint/2010/main" val="72980477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9353</TotalTime>
  <Words>1277</Words>
  <Application>Microsoft Office PowerPoint</Application>
  <PresentationFormat>画面に合わせる (4:3)</PresentationFormat>
  <Paragraphs>179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HG丸ｺﾞｼｯｸM-PRO</vt:lpstr>
      <vt:lpstr>Arial</vt:lpstr>
      <vt:lpstr>Calibri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久保 翔太郎</cp:lastModifiedBy>
  <cp:revision>73</cp:revision>
  <cp:lastPrinted>2021-07-01T05:44:38Z</cp:lastPrinted>
  <dcterms:created xsi:type="dcterms:W3CDTF">2018-07-17T05:28:53Z</dcterms:created>
  <dcterms:modified xsi:type="dcterms:W3CDTF">2021-07-01T06:28:26Z</dcterms:modified>
</cp:coreProperties>
</file>