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C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8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430A6-7B53-47AE-AD7F-A68D9BEDDA1A}" type="datetimeFigureOut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3E73-C187-4271-9581-5AB1B1237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7249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430A6-7B53-47AE-AD7F-A68D9BEDDA1A}" type="datetimeFigureOut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3E73-C187-4271-9581-5AB1B1237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6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430A6-7B53-47AE-AD7F-A68D9BEDDA1A}" type="datetimeFigureOut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3E73-C187-4271-9581-5AB1B1237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795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430A6-7B53-47AE-AD7F-A68D9BEDDA1A}" type="datetimeFigureOut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3E73-C187-4271-9581-5AB1B1237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02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430A6-7B53-47AE-AD7F-A68D9BEDDA1A}" type="datetimeFigureOut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3E73-C187-4271-9581-5AB1B1237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781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430A6-7B53-47AE-AD7F-A68D9BEDDA1A}" type="datetimeFigureOut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3E73-C187-4271-9581-5AB1B1237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0461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430A6-7B53-47AE-AD7F-A68D9BEDDA1A}" type="datetimeFigureOut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3E73-C187-4271-9581-5AB1B1237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67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430A6-7B53-47AE-AD7F-A68D9BEDDA1A}" type="datetimeFigureOut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3E73-C187-4271-9581-5AB1B1237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699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430A6-7B53-47AE-AD7F-A68D9BEDDA1A}" type="datetimeFigureOut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3E73-C187-4271-9581-5AB1B1237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93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430A6-7B53-47AE-AD7F-A68D9BEDDA1A}" type="datetimeFigureOut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3E73-C187-4271-9581-5AB1B1237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8722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430A6-7B53-47AE-AD7F-A68D9BEDDA1A}" type="datetimeFigureOut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3E73-C187-4271-9581-5AB1B1237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256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430A6-7B53-47AE-AD7F-A68D9BEDDA1A}" type="datetimeFigureOut">
              <a:rPr kumimoji="1" lang="ja-JP" altLang="en-US" smtClean="0"/>
              <a:t>2023/1/4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43E73-C187-4271-9581-5AB1B1237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3502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D75F5D4-DC50-448E-BE55-BE96B47B2FB5}"/>
              </a:ext>
            </a:extLst>
          </p:cNvPr>
          <p:cNvSpPr/>
          <p:nvPr/>
        </p:nvSpPr>
        <p:spPr>
          <a:xfrm>
            <a:off x="134110" y="141533"/>
            <a:ext cx="6565395" cy="422781"/>
          </a:xfrm>
          <a:prstGeom prst="rect">
            <a:avLst/>
          </a:prstGeom>
          <a:noFill/>
          <a:ln w="44450" cmpd="dbl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accent2"/>
                </a:solidFill>
              </a:rPr>
              <a:t>ながさきの建設業界における女性活躍推進の取組・工夫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BB501DB8-1FF3-4303-95B6-1EFE741F00F5}"/>
              </a:ext>
            </a:extLst>
          </p:cNvPr>
          <p:cNvCxnSpPr>
            <a:cxnSpLocks/>
          </p:cNvCxnSpPr>
          <p:nvPr/>
        </p:nvCxnSpPr>
        <p:spPr>
          <a:xfrm>
            <a:off x="158494" y="1882112"/>
            <a:ext cx="6565395" cy="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F98B26A-572A-4692-9594-2FFDAED4868F}"/>
              </a:ext>
            </a:extLst>
          </p:cNvPr>
          <p:cNvSpPr txBox="1"/>
          <p:nvPr/>
        </p:nvSpPr>
        <p:spPr>
          <a:xfrm>
            <a:off x="243840" y="1512780"/>
            <a:ext cx="328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○○○○株式会社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0370C02-50DA-4E95-9C6F-F00E2BE743CC}"/>
              </a:ext>
            </a:extLst>
          </p:cNvPr>
          <p:cNvSpPr txBox="1"/>
          <p:nvPr/>
        </p:nvSpPr>
        <p:spPr>
          <a:xfrm>
            <a:off x="243839" y="1971766"/>
            <a:ext cx="6455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0070C0"/>
                </a:solidFill>
              </a:rPr>
              <a:t>例）多様な人材が能力を発揮できる企業風土づくりを目指しています！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DB98603-0ECA-4576-8472-80BCF88E69B4}"/>
              </a:ext>
            </a:extLst>
          </p:cNvPr>
          <p:cNvSpPr/>
          <p:nvPr/>
        </p:nvSpPr>
        <p:spPr>
          <a:xfrm>
            <a:off x="1938528" y="2508413"/>
            <a:ext cx="4785361" cy="1328726"/>
          </a:xfrm>
          <a:prstGeom prst="rect">
            <a:avLst/>
          </a:prstGeom>
          <a:noFill/>
          <a:ln w="254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8DEC54-02EE-4D72-8A2D-2AD841CA15B0}"/>
              </a:ext>
            </a:extLst>
          </p:cNvPr>
          <p:cNvSpPr/>
          <p:nvPr/>
        </p:nvSpPr>
        <p:spPr>
          <a:xfrm>
            <a:off x="158495" y="2426446"/>
            <a:ext cx="1597153" cy="1410691"/>
          </a:xfrm>
          <a:prstGeom prst="rect">
            <a:avLst/>
          </a:prstGeom>
          <a:noFill/>
          <a:ln w="254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4BB285D-A6D5-495B-A672-5C8AC1D48CBC}"/>
              </a:ext>
            </a:extLst>
          </p:cNvPr>
          <p:cNvSpPr txBox="1"/>
          <p:nvPr/>
        </p:nvSpPr>
        <p:spPr>
          <a:xfrm>
            <a:off x="2072637" y="2728863"/>
            <a:ext cx="44256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・設立　　：○○○○年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・所在地　：○○○市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・事業内容：○○○○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・従業員数：○○○○人（うち、女性○○○人）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3D29D43-9E96-47E5-83D1-0E3945B66A70}"/>
              </a:ext>
            </a:extLst>
          </p:cNvPr>
          <p:cNvSpPr/>
          <p:nvPr/>
        </p:nvSpPr>
        <p:spPr>
          <a:xfrm>
            <a:off x="3194300" y="2361521"/>
            <a:ext cx="2182369" cy="297506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企業プロフィール</a:t>
            </a: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0584AC40-6B29-44B0-8719-D286A2134FCE}"/>
              </a:ext>
            </a:extLst>
          </p:cNvPr>
          <p:cNvSpPr/>
          <p:nvPr/>
        </p:nvSpPr>
        <p:spPr>
          <a:xfrm>
            <a:off x="2795013" y="714431"/>
            <a:ext cx="1188721" cy="47548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職域拡大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39699957-C799-4BDB-899F-94A932030CAB}"/>
              </a:ext>
            </a:extLst>
          </p:cNvPr>
          <p:cNvSpPr/>
          <p:nvPr/>
        </p:nvSpPr>
        <p:spPr>
          <a:xfrm>
            <a:off x="1478277" y="735699"/>
            <a:ext cx="1188720" cy="47548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就労環境改善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（ソフト）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D2C28ABE-96AF-4944-A05D-2DF1698D6150}"/>
              </a:ext>
            </a:extLst>
          </p:cNvPr>
          <p:cNvSpPr/>
          <p:nvPr/>
        </p:nvSpPr>
        <p:spPr>
          <a:xfrm>
            <a:off x="158494" y="714431"/>
            <a:ext cx="1188720" cy="47548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就労環境改善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（ハード）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61560E1C-4F9B-458F-8AB4-0723629B1922}"/>
              </a:ext>
            </a:extLst>
          </p:cNvPr>
          <p:cNvSpPr/>
          <p:nvPr/>
        </p:nvSpPr>
        <p:spPr>
          <a:xfrm>
            <a:off x="4111751" y="714431"/>
            <a:ext cx="1188720" cy="47548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採用拡大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3138ADA3-E4ED-41EE-B897-E435F917E2F9}"/>
              </a:ext>
            </a:extLst>
          </p:cNvPr>
          <p:cNvSpPr/>
          <p:nvPr/>
        </p:nvSpPr>
        <p:spPr>
          <a:xfrm>
            <a:off x="158494" y="4070561"/>
            <a:ext cx="6565395" cy="5693904"/>
          </a:xfrm>
          <a:prstGeom prst="rect">
            <a:avLst/>
          </a:prstGeom>
          <a:noFill/>
          <a:ln w="254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F7923516-CAA5-44C7-8D31-AAF93148EFD2}"/>
              </a:ext>
            </a:extLst>
          </p:cNvPr>
          <p:cNvSpPr/>
          <p:nvPr/>
        </p:nvSpPr>
        <p:spPr>
          <a:xfrm>
            <a:off x="5428488" y="735699"/>
            <a:ext cx="1188720" cy="47548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その他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E81C5A3-30D1-42C8-87A6-D342899E3EDD}"/>
              </a:ext>
            </a:extLst>
          </p:cNvPr>
          <p:cNvSpPr txBox="1"/>
          <p:nvPr/>
        </p:nvSpPr>
        <p:spPr>
          <a:xfrm>
            <a:off x="59432" y="5128859"/>
            <a:ext cx="24231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highlight>
                  <a:srgbClr val="008000"/>
                </a:highlight>
              </a:rPr>
              <a:t>（取組のきっかけ・経緯）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03BBC3D-D757-43B9-93B8-259D1413132F}"/>
              </a:ext>
            </a:extLst>
          </p:cNvPr>
          <p:cNvSpPr txBox="1"/>
          <p:nvPr/>
        </p:nvSpPr>
        <p:spPr>
          <a:xfrm>
            <a:off x="68579" y="5910909"/>
            <a:ext cx="24231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highlight>
                  <a:srgbClr val="008000"/>
                </a:highlight>
              </a:rPr>
              <a:t>（具体的な取組の内容）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AA9EF242-9773-41FA-9239-215C45CE640E}"/>
              </a:ext>
            </a:extLst>
          </p:cNvPr>
          <p:cNvSpPr txBox="1"/>
          <p:nvPr/>
        </p:nvSpPr>
        <p:spPr>
          <a:xfrm>
            <a:off x="56388" y="6439412"/>
            <a:ext cx="24231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highlight>
                  <a:srgbClr val="008000"/>
                </a:highlight>
              </a:rPr>
              <a:t>（取組の成果・効果等）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AB3224-37A9-4102-BB0D-5AE2215AFA32}"/>
              </a:ext>
            </a:extLst>
          </p:cNvPr>
          <p:cNvSpPr txBox="1"/>
          <p:nvPr/>
        </p:nvSpPr>
        <p:spPr>
          <a:xfrm>
            <a:off x="65535" y="6969153"/>
            <a:ext cx="3739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highlight>
                  <a:srgbClr val="008000"/>
                </a:highlight>
              </a:rPr>
              <a:t>（取組を進めるにあたっての工夫・苦労）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5E11222-4AFB-48FA-88A6-0C1E3015A70C}"/>
              </a:ext>
            </a:extLst>
          </p:cNvPr>
          <p:cNvSpPr txBox="1"/>
          <p:nvPr/>
        </p:nvSpPr>
        <p:spPr>
          <a:xfrm>
            <a:off x="56388" y="7497656"/>
            <a:ext cx="3739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highlight>
                  <a:srgbClr val="008000"/>
                </a:highlight>
              </a:rPr>
              <a:t>（今後の課題・展望）</a:t>
            </a:r>
          </a:p>
        </p:txBody>
      </p:sp>
      <p:sp>
        <p:nvSpPr>
          <p:cNvPr id="32" name="吹き出し: 円形 31">
            <a:extLst>
              <a:ext uri="{FF2B5EF4-FFF2-40B4-BE49-F238E27FC236}">
                <a16:creationId xmlns:a16="http://schemas.microsoft.com/office/drawing/2014/main" id="{DB278420-53B7-48F4-8186-ADB9819791B0}"/>
              </a:ext>
            </a:extLst>
          </p:cNvPr>
          <p:cNvSpPr/>
          <p:nvPr/>
        </p:nvSpPr>
        <p:spPr>
          <a:xfrm>
            <a:off x="2239912" y="1159141"/>
            <a:ext cx="2885300" cy="810494"/>
          </a:xfrm>
          <a:prstGeom prst="wedgeEllipseCallout">
            <a:avLst>
              <a:gd name="adj1" fmla="val -81778"/>
              <a:gd name="adj2" fmla="val -470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取組事例に</a:t>
            </a:r>
            <a:endParaRPr kumimoji="1" lang="en-US" altLang="ja-JP" sz="1400" dirty="0"/>
          </a:p>
          <a:p>
            <a:pPr algn="ctr"/>
            <a:r>
              <a:rPr kumimoji="1" lang="ja-JP" altLang="en-US" sz="1400" dirty="0"/>
              <a:t>合わせて選択（実線）</a:t>
            </a:r>
          </a:p>
        </p:txBody>
      </p:sp>
      <p:sp>
        <p:nvSpPr>
          <p:cNvPr id="25" name="吹き出し: 円形 24">
            <a:extLst>
              <a:ext uri="{FF2B5EF4-FFF2-40B4-BE49-F238E27FC236}">
                <a16:creationId xmlns:a16="http://schemas.microsoft.com/office/drawing/2014/main" id="{36DEE6BF-9BF0-4E74-8DCD-D65237E753F2}"/>
              </a:ext>
            </a:extLst>
          </p:cNvPr>
          <p:cNvSpPr/>
          <p:nvPr/>
        </p:nvSpPr>
        <p:spPr>
          <a:xfrm>
            <a:off x="4458479" y="1146534"/>
            <a:ext cx="2298949" cy="678330"/>
          </a:xfrm>
          <a:prstGeom prst="wedgeEllipseCallout">
            <a:avLst>
              <a:gd name="adj1" fmla="val -35425"/>
              <a:gd name="adj2" fmla="val 737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企業としての</a:t>
            </a:r>
            <a:endParaRPr kumimoji="1" lang="en-US" altLang="ja-JP" sz="1400" dirty="0"/>
          </a:p>
          <a:p>
            <a:pPr algn="ctr"/>
            <a:r>
              <a:rPr kumimoji="1" lang="ja-JP" altLang="en-US" sz="1400" dirty="0"/>
              <a:t>一言コメント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C69A178F-551E-4F92-B9A1-FEE6151D81C3}"/>
              </a:ext>
            </a:extLst>
          </p:cNvPr>
          <p:cNvSpPr/>
          <p:nvPr/>
        </p:nvSpPr>
        <p:spPr>
          <a:xfrm>
            <a:off x="2579361" y="3934068"/>
            <a:ext cx="1620024" cy="297506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取組・工夫の内容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AFD5522-325D-4BD5-AF88-9970C85CD4CE}"/>
              </a:ext>
            </a:extLst>
          </p:cNvPr>
          <p:cNvSpPr txBox="1"/>
          <p:nvPr/>
        </p:nvSpPr>
        <p:spPr>
          <a:xfrm>
            <a:off x="77727" y="2836600"/>
            <a:ext cx="1839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会社の</a:t>
            </a:r>
            <a:endParaRPr kumimoji="1" lang="en-US" altLang="ja-JP" sz="1400" dirty="0"/>
          </a:p>
          <a:p>
            <a:pPr algn="ctr"/>
            <a:r>
              <a:rPr kumimoji="1" lang="ja-JP" altLang="en-US" sz="1400" dirty="0"/>
              <a:t>シンボルマーク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1C722F5-1C63-42AF-9B7E-4BFBA2AEA799}"/>
              </a:ext>
            </a:extLst>
          </p:cNvPr>
          <p:cNvSpPr txBox="1"/>
          <p:nvPr/>
        </p:nvSpPr>
        <p:spPr>
          <a:xfrm>
            <a:off x="146302" y="5436636"/>
            <a:ext cx="6565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○○○○○○○○○○○○○○○○○○○○○○○○○○○○○○○○○○○○○○○○○○○○○○○○・・・・（１２ｐｔ）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98836F9-A3AB-4C8F-9487-2220666E2B85}"/>
              </a:ext>
            </a:extLst>
          </p:cNvPr>
          <p:cNvSpPr txBox="1"/>
          <p:nvPr/>
        </p:nvSpPr>
        <p:spPr>
          <a:xfrm>
            <a:off x="901453" y="8255700"/>
            <a:ext cx="5250166" cy="1169551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○大がかりな取組でなくても、ちょっとした取組や工夫でも</a:t>
            </a:r>
            <a:endParaRPr kumimoji="1" lang="en-US" altLang="ja-JP" sz="1400" dirty="0"/>
          </a:p>
          <a:p>
            <a:r>
              <a:rPr kumimoji="1" lang="ja-JP" altLang="en-US" sz="1400" dirty="0"/>
              <a:t>　構いません。</a:t>
            </a:r>
          </a:p>
          <a:p>
            <a:r>
              <a:rPr kumimoji="1" lang="ja-JP" altLang="en-US" sz="1400" dirty="0"/>
              <a:t>○記載内容は項目を参考に記載してください。</a:t>
            </a:r>
            <a:endParaRPr kumimoji="1" lang="en-US" altLang="ja-JP" sz="1400" dirty="0"/>
          </a:p>
          <a:p>
            <a:r>
              <a:rPr kumimoji="1" lang="ja-JP" altLang="en-US" sz="1400" dirty="0"/>
              <a:t>○取組内容や女性が活躍している姿がわかる写真等を掲載する</a:t>
            </a:r>
            <a:endParaRPr kumimoji="1" lang="en-US" altLang="ja-JP" sz="1400" dirty="0"/>
          </a:p>
          <a:p>
            <a:r>
              <a:rPr kumimoji="1" lang="ja-JP" altLang="en-US" sz="1400" dirty="0"/>
              <a:t>　など、わかりやすい資料となるようご協力をお願いします。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DFED088-420D-4BB0-96A6-F234B33FDF12}"/>
              </a:ext>
            </a:extLst>
          </p:cNvPr>
          <p:cNvSpPr txBox="1"/>
          <p:nvPr/>
        </p:nvSpPr>
        <p:spPr>
          <a:xfrm>
            <a:off x="242316" y="4277762"/>
            <a:ext cx="63733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kumimoji="1" lang="ja-JP" altLang="en-US" sz="1400" b="1" dirty="0"/>
              <a:t>○○○○○○○○○○○○・・・（特徴的な取組名、１４ｐｔ、太字）</a:t>
            </a:r>
            <a:endParaRPr kumimoji="1" lang="en-US" altLang="ja-JP" sz="1400" b="1" dirty="0"/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kumimoji="1" lang="ja-JP" altLang="en-US" sz="1400" b="1" dirty="0"/>
              <a:t>例）建設現場における女性専用更衣室の設置</a:t>
            </a:r>
            <a:endParaRPr kumimoji="1" lang="en-US" altLang="ja-JP" sz="1400" b="1" dirty="0"/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kumimoji="1" lang="ja-JP" altLang="en-US" sz="1400" b="1" dirty="0"/>
              <a:t>例）１時間単位の有給休暇の導入</a:t>
            </a:r>
            <a:endParaRPr kumimoji="1" lang="en-US" altLang="ja-JP" sz="1400" b="1" dirty="0"/>
          </a:p>
        </p:txBody>
      </p:sp>
    </p:spTree>
    <p:extLst>
      <p:ext uri="{BB962C8B-B14F-4D97-AF65-F5344CB8AC3E}">
        <p14:creationId xmlns:p14="http://schemas.microsoft.com/office/powerpoint/2010/main" val="3785143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296</Words>
  <Application>Microsoft Office PowerPoint</Application>
  <PresentationFormat>A4 210 x 297 mm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本田 直也</dc:creator>
  <cp:lastModifiedBy>本田直也</cp:lastModifiedBy>
  <cp:revision>6</cp:revision>
  <dcterms:created xsi:type="dcterms:W3CDTF">2022-12-28T04:44:24Z</dcterms:created>
  <dcterms:modified xsi:type="dcterms:W3CDTF">2023-01-04T06:38:23Z</dcterms:modified>
</cp:coreProperties>
</file>