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7" r:id="rId1"/>
  </p:sldMasterIdLst>
  <p:notesMasterIdLst>
    <p:notesMasterId r:id="rId37"/>
  </p:notesMasterIdLst>
  <p:sldIdLst>
    <p:sldId id="256" r:id="rId2"/>
    <p:sldId id="1891" r:id="rId3"/>
    <p:sldId id="304" r:id="rId4"/>
    <p:sldId id="259" r:id="rId5"/>
    <p:sldId id="260" r:id="rId6"/>
    <p:sldId id="1863" r:id="rId7"/>
    <p:sldId id="1892" r:id="rId8"/>
    <p:sldId id="1893" r:id="rId9"/>
    <p:sldId id="387" r:id="rId10"/>
    <p:sldId id="1904" r:id="rId11"/>
    <p:sldId id="1905" r:id="rId12"/>
    <p:sldId id="280" r:id="rId13"/>
    <p:sldId id="267" r:id="rId14"/>
    <p:sldId id="1903" r:id="rId15"/>
    <p:sldId id="1894" r:id="rId16"/>
    <p:sldId id="265" r:id="rId17"/>
    <p:sldId id="274" r:id="rId18"/>
    <p:sldId id="276" r:id="rId19"/>
    <p:sldId id="390" r:id="rId20"/>
    <p:sldId id="1898" r:id="rId21"/>
    <p:sldId id="1899" r:id="rId22"/>
    <p:sldId id="1900" r:id="rId23"/>
    <p:sldId id="1901" r:id="rId24"/>
    <p:sldId id="1902" r:id="rId25"/>
    <p:sldId id="283" r:id="rId26"/>
    <p:sldId id="289" r:id="rId27"/>
    <p:sldId id="1895" r:id="rId28"/>
    <p:sldId id="350" r:id="rId29"/>
    <p:sldId id="1869" r:id="rId30"/>
    <p:sldId id="365" r:id="rId31"/>
    <p:sldId id="1896" r:id="rId32"/>
    <p:sldId id="1868" r:id="rId33"/>
    <p:sldId id="1897" r:id="rId34"/>
    <p:sldId id="317" r:id="rId35"/>
    <p:sldId id="257" r:id="rId36"/>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99CC"/>
    <a:srgbClr val="FE7AD2"/>
    <a:srgbClr val="FF99FF"/>
    <a:srgbClr val="FF66CC"/>
    <a:srgbClr val="FFB3B3"/>
    <a:srgbClr val="FF66FF"/>
    <a:srgbClr val="FFEDB3"/>
    <a:srgbClr val="FF993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1805" autoAdjust="0"/>
  </p:normalViewPr>
  <p:slideViewPr>
    <p:cSldViewPr snapToGrid="0">
      <p:cViewPr varScale="1">
        <p:scale>
          <a:sx n="79" d="100"/>
          <a:sy n="79" d="100"/>
        </p:scale>
        <p:origin x="102"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6A0EF3FC-259A-48B9-81DB-F65A897ABEA5}" type="datetimeFigureOut">
              <a:rPr kumimoji="1" lang="ja-JP" altLang="en-US" smtClean="0"/>
              <a:t>2024/3/15</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2F2D1FE9-7755-4F23-A277-DF482A85342D}" type="slidenum">
              <a:rPr kumimoji="1" lang="ja-JP" altLang="en-US" smtClean="0"/>
              <a:t>‹#›</a:t>
            </a:fld>
            <a:endParaRPr kumimoji="1" lang="ja-JP" altLang="en-US"/>
          </a:p>
        </p:txBody>
      </p:sp>
    </p:spTree>
    <p:extLst>
      <p:ext uri="{BB962C8B-B14F-4D97-AF65-F5344CB8AC3E}">
        <p14:creationId xmlns:p14="http://schemas.microsoft.com/office/powerpoint/2010/main" val="17671876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右上の「小学生用」は削除してください。</a:t>
            </a:r>
          </a:p>
          <a:p>
            <a:r>
              <a:rPr kumimoji="1" lang="en-US" altLang="ja-JP" dirty="0"/>
              <a:t>※</a:t>
            </a:r>
            <a:r>
              <a:rPr kumimoji="1" lang="ja-JP" altLang="en-US" dirty="0"/>
              <a:t>タイトル適宜変更して構いません。</a:t>
            </a:r>
          </a:p>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1</a:t>
            </a:fld>
            <a:endParaRPr kumimoji="1" lang="ja-JP" altLang="en-US"/>
          </a:p>
        </p:txBody>
      </p:sp>
    </p:spTree>
    <p:extLst>
      <p:ext uri="{BB962C8B-B14F-4D97-AF65-F5344CB8AC3E}">
        <p14:creationId xmlns:p14="http://schemas.microsoft.com/office/powerpoint/2010/main" val="1477143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15F464CF-EFD9-404B-8BDB-0447D33222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19FD8601-10B8-4A0E-BE8F-0B42435258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45060" name="スライド番号プレースホルダー 3">
            <a:extLst>
              <a:ext uri="{FF2B5EF4-FFF2-40B4-BE49-F238E27FC236}">
                <a16:creationId xmlns:a16="http://schemas.microsoft.com/office/drawing/2014/main" id="{DE9F83F7-A298-42F2-9C3E-3E49CFBECB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CECB4A0D-E3E8-4AF0-A725-1C995E993CCD}" type="slidenum">
              <a:rPr lang="ja-JP" altLang="en-US" smtClean="0">
                <a:solidFill>
                  <a:srgbClr val="000000"/>
                </a:solidFill>
              </a:rPr>
              <a:pPr/>
              <a:t>10</a:t>
            </a:fld>
            <a:endParaRPr lang="ja-JP" altLang="en-US">
              <a:solidFill>
                <a:srgbClr val="000000"/>
              </a:solidFill>
            </a:endParaRPr>
          </a:p>
        </p:txBody>
      </p:sp>
      <p:sp>
        <p:nvSpPr>
          <p:cNvPr id="45061" name="ヘッダー プレースホルダー 1">
            <a:extLst>
              <a:ext uri="{FF2B5EF4-FFF2-40B4-BE49-F238E27FC236}">
                <a16:creationId xmlns:a16="http://schemas.microsoft.com/office/drawing/2014/main" id="{6BB992D9-B5A4-4BE9-8DBC-0BA0A5B58B4E}"/>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extLst>
      <p:ext uri="{BB962C8B-B14F-4D97-AF65-F5344CB8AC3E}">
        <p14:creationId xmlns:p14="http://schemas.microsoft.com/office/powerpoint/2010/main" val="1386117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ー 1">
            <a:extLst>
              <a:ext uri="{FF2B5EF4-FFF2-40B4-BE49-F238E27FC236}">
                <a16:creationId xmlns:a16="http://schemas.microsoft.com/office/drawing/2014/main" id="{3CABCEC7-61E0-4884-8017-2E13253D6B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55E8E17B-3099-49B0-B64D-AB4C0C4DB935}"/>
              </a:ext>
            </a:extLst>
          </p:cNvPr>
          <p:cNvSpPr>
            <a:spLocks noGrp="1"/>
          </p:cNvSpPr>
          <p:nvPr>
            <p:ph type="body" idx="1"/>
          </p:nvPr>
        </p:nvSpPr>
        <p:spPr bwMode="auto"/>
        <p:txBody>
          <a:bodyPr wrap="square" numCol="1" anchor="t" anchorCtr="0" compatLnSpc="1">
            <a:prstTxWarp prst="textNoShape">
              <a:avLst/>
            </a:prstTxWarp>
          </a:bodyPr>
          <a:lstStyle/>
          <a:p>
            <a:pPr>
              <a:defRPr/>
            </a:pPr>
            <a:r>
              <a:rPr lang="en-US" altLang="ja-JP" dirty="0"/>
              <a:t>【</a:t>
            </a:r>
            <a:r>
              <a:rPr lang="ja-JP" altLang="en-US" dirty="0"/>
              <a:t>講義のポイント</a:t>
            </a:r>
            <a:r>
              <a:rPr lang="en-US" altLang="ja-JP" dirty="0"/>
              <a:t>】</a:t>
            </a:r>
          </a:p>
          <a:p>
            <a:pPr>
              <a:defRPr/>
            </a:pPr>
            <a:r>
              <a:rPr lang="ja-JP" altLang="en-US"/>
              <a:t>身近なたばこ</a:t>
            </a:r>
            <a:r>
              <a:rPr lang="ja-JP" altLang="en-US" dirty="0"/>
              <a:t>や</a:t>
            </a:r>
            <a:r>
              <a:rPr lang="ja-JP" altLang="en-US"/>
              <a:t>アルコールが薬物乱用の入り口となるゲートウェイドラッグとなりえることを説明する。</a:t>
            </a:r>
            <a:endParaRPr lang="en-US" altLang="ja-JP" dirty="0"/>
          </a:p>
        </p:txBody>
      </p:sp>
      <p:sp>
        <p:nvSpPr>
          <p:cNvPr id="50180" name="スライド番号プレースホルダー 3">
            <a:extLst>
              <a:ext uri="{FF2B5EF4-FFF2-40B4-BE49-F238E27FC236}">
                <a16:creationId xmlns:a16="http://schemas.microsoft.com/office/drawing/2014/main" id="{D3A62C3C-7902-45BC-A9E3-3CE2677545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579A33EB-7CC6-43D8-9006-ED3D5EDC53D6}" type="slidenum">
              <a:rPr lang="ja-JP" altLang="en-US" smtClean="0"/>
              <a:pPr/>
              <a:t>11</a:t>
            </a:fld>
            <a:endParaRPr lang="ja-JP" altLang="en-US"/>
          </a:p>
        </p:txBody>
      </p:sp>
      <p:sp>
        <p:nvSpPr>
          <p:cNvPr id="50181" name="ヘッダー プレースホルダー 1">
            <a:extLst>
              <a:ext uri="{FF2B5EF4-FFF2-40B4-BE49-F238E27FC236}">
                <a16:creationId xmlns:a16="http://schemas.microsoft.com/office/drawing/2014/main" id="{9993CEC0-84FA-4694-9B11-B5221C6E55E3}"/>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extLst>
      <p:ext uri="{BB962C8B-B14F-4D97-AF65-F5344CB8AC3E}">
        <p14:creationId xmlns:p14="http://schemas.microsoft.com/office/powerpoint/2010/main" val="2693485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薬物乱用はダメなことはわかったと思います。</a:t>
            </a:r>
          </a:p>
          <a:p>
            <a:endParaRPr kumimoji="1" lang="en-US" altLang="ja-JP" dirty="0"/>
          </a:p>
          <a:p>
            <a:r>
              <a:rPr kumimoji="1" lang="ja-JP" altLang="en-US" dirty="0"/>
              <a:t>でも、薬物乱用したら警察に捕まって終わりではありません。</a:t>
            </a:r>
          </a:p>
          <a:p>
            <a:r>
              <a:rPr kumimoji="1" lang="ja-JP" altLang="en-US" dirty="0"/>
              <a:t>薬物の恐ろしさをこれから説明していきます。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12</a:t>
            </a:fld>
            <a:endParaRPr kumimoji="1" lang="ja-JP" altLang="en-US"/>
          </a:p>
        </p:txBody>
      </p:sp>
    </p:spTree>
    <p:extLst>
      <p:ext uri="{BB962C8B-B14F-4D97-AF65-F5344CB8AC3E}">
        <p14:creationId xmlns:p14="http://schemas.microsoft.com/office/powerpoint/2010/main" val="3760236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（脳を指し）これは脳です。</a:t>
            </a:r>
          </a:p>
          <a:p>
            <a:r>
              <a:rPr kumimoji="1" lang="ja-JP" altLang="en-US" dirty="0"/>
              <a:t>（桃を指し）みなさんこれは何ですか？（生徒に投げかける）</a:t>
            </a:r>
          </a:p>
          <a:p>
            <a:endParaRPr kumimoji="1" lang="ja-JP" altLang="en-US" dirty="0"/>
          </a:p>
          <a:p>
            <a:r>
              <a:rPr kumimoji="1" lang="ja-JP" altLang="en-US" dirty="0"/>
              <a:t>そう桃です。</a:t>
            </a:r>
          </a:p>
          <a:p>
            <a:r>
              <a:rPr kumimoji="1" lang="ja-JP" altLang="en-US" dirty="0"/>
              <a:t>みなさんは今、この絵を目で見て、すぐに桃と答えました。</a:t>
            </a:r>
          </a:p>
          <a:p>
            <a:r>
              <a:rPr kumimoji="1" lang="ja-JP" altLang="en-US" dirty="0"/>
              <a:t>（アニメーション設定している矢印をクリックして）</a:t>
            </a:r>
            <a:endParaRPr kumimoji="1" lang="en-US" altLang="ja-JP" dirty="0"/>
          </a:p>
          <a:p>
            <a:r>
              <a:rPr kumimoji="1" lang="ja-JP" altLang="en-US" dirty="0"/>
              <a:t>私たちの脳は、すごいスピードで情報を処理し、心と身体をコントロールする優れた仕組みを持っています。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13</a:t>
            </a:fld>
            <a:endParaRPr kumimoji="1" lang="ja-JP" altLang="en-US"/>
          </a:p>
        </p:txBody>
      </p:sp>
    </p:spTree>
    <p:extLst>
      <p:ext uri="{BB962C8B-B14F-4D97-AF65-F5344CB8AC3E}">
        <p14:creationId xmlns:p14="http://schemas.microsoft.com/office/powerpoint/2010/main" val="1937203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（アニメーション設定している矢印をクリックして）</a:t>
            </a:r>
            <a:endParaRPr lang="en-US" altLang="ja-JP" dirty="0"/>
          </a:p>
          <a:p>
            <a:r>
              <a:rPr lang="ja-JP" altLang="en-US" dirty="0"/>
              <a:t>サッカーの試合中、自分のところにボールが来たら、みなさん足が自然と動きますね。</a:t>
            </a:r>
          </a:p>
          <a:p>
            <a:r>
              <a:rPr lang="ja-JP" altLang="en-US" dirty="0"/>
              <a:t>これは、目でボールを見ると同時に脳が指令を出してくれるからです。</a:t>
            </a:r>
            <a:endParaRPr lang="en-US" altLang="ja-JP" dirty="0"/>
          </a:p>
          <a:p>
            <a:r>
              <a:rPr lang="ja-JP" altLang="en-US" dirty="0"/>
              <a:t>「ボールが自分のところに来た」「パスする相手を確認」</a:t>
            </a:r>
            <a:endParaRPr lang="en-US" altLang="ja-JP" dirty="0"/>
          </a:p>
          <a:p>
            <a:r>
              <a:rPr lang="ja-JP" altLang="en-US" dirty="0"/>
              <a:t>「足を動かせ」「キック」</a:t>
            </a:r>
            <a:endParaRPr lang="en-US" altLang="ja-JP" dirty="0"/>
          </a:p>
          <a:p>
            <a:r>
              <a:rPr lang="ja-JP" altLang="en-US" dirty="0"/>
              <a:t>この行動は全て脳が一瞬のうちに指令を出しています。</a:t>
            </a:r>
            <a:endParaRPr lang="en-US" altLang="ja-JP" dirty="0"/>
          </a:p>
          <a:p>
            <a:r>
              <a:rPr lang="ja-JP" altLang="en-US" dirty="0"/>
              <a:t>脳は人間が生きていくのに最も大切な場所、スーパーコンピューターです。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14</a:t>
            </a:fld>
            <a:endParaRPr kumimoji="1" lang="ja-JP" altLang="en-US"/>
          </a:p>
        </p:txBody>
      </p:sp>
    </p:spTree>
    <p:extLst>
      <p:ext uri="{BB962C8B-B14F-4D97-AF65-F5344CB8AC3E}">
        <p14:creationId xmlns:p14="http://schemas.microsoft.com/office/powerpoint/2010/main" val="1538328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ー 1">
            <a:extLst>
              <a:ext uri="{FF2B5EF4-FFF2-40B4-BE49-F238E27FC236}">
                <a16:creationId xmlns:a16="http://schemas.microsoft.com/office/drawing/2014/main" id="{32CC56B7-113C-4CFB-810B-2E923326E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ノート プレースホルダー 2">
            <a:extLst>
              <a:ext uri="{FF2B5EF4-FFF2-40B4-BE49-F238E27FC236}">
                <a16:creationId xmlns:a16="http://schemas.microsoft.com/office/drawing/2014/main" id="{3C236CD9-702E-44A3-BF89-F309E860E8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a:t>【</a:t>
            </a:r>
            <a:r>
              <a:rPr lang="ja-JP" altLang="en-US" dirty="0"/>
              <a:t>講義のポイント</a:t>
            </a:r>
            <a:r>
              <a:rPr lang="en-US" altLang="ja-JP" dirty="0"/>
              <a:t>】</a:t>
            </a:r>
          </a:p>
          <a:p>
            <a:r>
              <a:rPr lang="ja-JP" altLang="en-US" dirty="0"/>
              <a:t>脳は、感情や思考、記憶、運動の他、例えば、鼓動、呼吸、消化などの働きなど生命活動を支える機能をコントロールしていること。</a:t>
            </a:r>
            <a:endParaRPr lang="en-US" altLang="ja-JP" dirty="0"/>
          </a:p>
          <a:p>
            <a:r>
              <a:rPr lang="ja-JP" altLang="en-US" dirty="0"/>
              <a:t>しかし、薬物を乱用するとこの脳の仕組みに障害を与え、すべての行動をコントロールすることができなくなること、そして、一度ダメージを受けた脳は、薬物を使う前の状態には戻らなくなってしまうことを伝える。</a:t>
            </a:r>
            <a:endParaRPr lang="en-US" altLang="ja-JP" dirty="0"/>
          </a:p>
          <a:p>
            <a:r>
              <a:rPr kumimoji="1" lang="ja-JP" altLang="en-US" dirty="0"/>
              <a:t>特に成長期にある青少年の脳は成人に比べ影響を受けやすいと言われていると伝える。</a:t>
            </a:r>
          </a:p>
          <a:p>
            <a:endParaRPr lang="en-US" altLang="ja-JP" dirty="0"/>
          </a:p>
        </p:txBody>
      </p:sp>
      <p:sp>
        <p:nvSpPr>
          <p:cNvPr id="56324" name="スライド番号プレースホルダー 4">
            <a:extLst>
              <a:ext uri="{FF2B5EF4-FFF2-40B4-BE49-F238E27FC236}">
                <a16:creationId xmlns:a16="http://schemas.microsoft.com/office/drawing/2014/main" id="{C38B6631-3703-4E74-94B4-A59CE75DFC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6A3F8A11-2946-4E49-AADC-51D7002C6BD2}" type="slidenum">
              <a:rPr lang="ja-JP" altLang="en-US" smtClean="0"/>
              <a:pPr/>
              <a:t>15</a:t>
            </a:fld>
            <a:endParaRPr lang="ja-JP" altLang="en-US"/>
          </a:p>
        </p:txBody>
      </p:sp>
      <p:sp>
        <p:nvSpPr>
          <p:cNvPr id="56325" name="ヘッダー プレースホルダー 1">
            <a:extLst>
              <a:ext uri="{FF2B5EF4-FFF2-40B4-BE49-F238E27FC236}">
                <a16:creationId xmlns:a16="http://schemas.microsoft.com/office/drawing/2014/main" id="{68A897CD-0E7E-4572-8ED4-8F807BE90F54}"/>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extLst>
      <p:ext uri="{BB962C8B-B14F-4D97-AF65-F5344CB8AC3E}">
        <p14:creationId xmlns:p14="http://schemas.microsoft.com/office/powerpoint/2010/main" val="103381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これは、脳の断面の写真です。</a:t>
            </a:r>
          </a:p>
          <a:p>
            <a:r>
              <a:rPr kumimoji="1" lang="ja-JP" altLang="en-US" dirty="0"/>
              <a:t>左の写真は正常な人の脳で、右側がシンナーを乱用した人の脳です。</a:t>
            </a:r>
          </a:p>
          <a:p>
            <a:r>
              <a:rPr kumimoji="1" lang="ja-JP" altLang="en-US" dirty="0"/>
              <a:t>脳が縮んで、隙間がたくさん空いているのがわかると思います。</a:t>
            </a:r>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16</a:t>
            </a:fld>
            <a:endParaRPr kumimoji="1" lang="ja-JP" altLang="en-US"/>
          </a:p>
        </p:txBody>
      </p:sp>
    </p:spTree>
    <p:extLst>
      <p:ext uri="{BB962C8B-B14F-4D97-AF65-F5344CB8AC3E}">
        <p14:creationId xmlns:p14="http://schemas.microsoft.com/office/powerpoint/2010/main" val="1375052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脳が障害を受けることで、薬物乱用者では、「幻覚」や「運動機能の低下」、「内臓機能の低下」、「感情のコントロールがきかなくなる」などの症状が出てきます。</a:t>
            </a:r>
            <a:endParaRPr kumimoji="1" lang="en-US" altLang="ja-JP" dirty="0"/>
          </a:p>
          <a:p>
            <a:r>
              <a:rPr kumimoji="1" lang="ja-JP" altLang="en-US" dirty="0"/>
              <a:t>まず、「幻覚」ですが・・・・・・</a:t>
            </a:r>
            <a:endParaRPr kumimoji="1" lang="en-US" altLang="ja-JP" dirty="0"/>
          </a:p>
          <a:p>
            <a:endParaRPr kumimoji="1" lang="en-US" altLang="ja-JP" dirty="0"/>
          </a:p>
          <a:p>
            <a:endParaRPr kumimoji="1" lang="en-US" altLang="ja-JP" dirty="0"/>
          </a:p>
          <a:p>
            <a:r>
              <a:rPr kumimoji="1" lang="ja-JP" altLang="en-US" dirty="0"/>
              <a:t>以下、簡単に説明。</a:t>
            </a:r>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17</a:t>
            </a:fld>
            <a:endParaRPr kumimoji="1" lang="ja-JP" altLang="en-US"/>
          </a:p>
        </p:txBody>
      </p:sp>
    </p:spTree>
    <p:extLst>
      <p:ext uri="{BB962C8B-B14F-4D97-AF65-F5344CB8AC3E}">
        <p14:creationId xmlns:p14="http://schemas.microsoft.com/office/powerpoint/2010/main" val="263578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18</a:t>
            </a:fld>
            <a:endParaRPr kumimoji="1" lang="ja-JP" altLang="en-US"/>
          </a:p>
        </p:txBody>
      </p:sp>
    </p:spTree>
    <p:extLst>
      <p:ext uri="{BB962C8B-B14F-4D97-AF65-F5344CB8AC3E}">
        <p14:creationId xmlns:p14="http://schemas.microsoft.com/office/powerpoint/2010/main" val="2338963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耐性とは、薬物を繰り返し使うことで、同じ量でも薬が効かなくなること。</a:t>
            </a:r>
            <a:endParaRPr kumimoji="1" lang="en-US" altLang="ja-JP" dirty="0"/>
          </a:p>
          <a:p>
            <a:r>
              <a:rPr kumimoji="1" lang="ja-JP" altLang="en-US" dirty="0"/>
              <a:t>薬が効くまで薬の量をふやすようになるため、薬の量がどんどん増えていくこと。</a:t>
            </a:r>
            <a:endParaRPr kumimoji="1" lang="en-US" altLang="ja-JP" dirty="0"/>
          </a:p>
          <a:p>
            <a:endParaRPr kumimoji="1" lang="en-US" altLang="ja-JP" dirty="0"/>
          </a:p>
          <a:p>
            <a:r>
              <a:rPr kumimoji="1" lang="ja-JP" altLang="en-US" sz="1200" dirty="0"/>
              <a:t>また、依存とは、薬物をやめたくてもやめられない状態に陥ること。</a:t>
            </a:r>
            <a:endParaRPr kumimoji="1" lang="en-US" altLang="ja-JP" sz="1200" dirty="0"/>
          </a:p>
          <a:p>
            <a:r>
              <a:rPr kumimoji="1" lang="ja-JP" altLang="en-US" sz="1200" dirty="0"/>
              <a:t>薬物を繰り返し使っていると、いつの間にか、体の中には薬物がいつもあるものだという身体に変化し、薬物が身体からなくなると、汗が出る・手が震える・幻覚や意識障害など身体的な症状が現れます。</a:t>
            </a:r>
          </a:p>
          <a:p>
            <a:r>
              <a:rPr kumimoji="1" lang="ja-JP" altLang="en-US" sz="1200" dirty="0"/>
              <a:t>また、薬物を使わないと、物足りない・不安になる・薬物なしではいられなくなるといった精神的な症状も現れます。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19</a:t>
            </a:fld>
            <a:endParaRPr kumimoji="1" lang="ja-JP" altLang="en-US"/>
          </a:p>
        </p:txBody>
      </p:sp>
    </p:spTree>
    <p:extLst>
      <p:ext uri="{BB962C8B-B14F-4D97-AF65-F5344CB8AC3E}">
        <p14:creationId xmlns:p14="http://schemas.microsoft.com/office/powerpoint/2010/main" val="4265244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生徒に考えさせる。</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2</a:t>
            </a:fld>
            <a:endParaRPr kumimoji="1" lang="ja-JP" altLang="en-US"/>
          </a:p>
        </p:txBody>
      </p:sp>
    </p:spTree>
    <p:extLst>
      <p:ext uri="{BB962C8B-B14F-4D97-AF65-F5344CB8AC3E}">
        <p14:creationId xmlns:p14="http://schemas.microsoft.com/office/powerpoint/2010/main" val="232743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ー 1">
            <a:extLst>
              <a:ext uri="{FF2B5EF4-FFF2-40B4-BE49-F238E27FC236}">
                <a16:creationId xmlns:a16="http://schemas.microsoft.com/office/drawing/2014/main" id="{6CDF192E-D334-47E9-B3BD-AB6B27C8A5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ノート プレースホルダー 2">
            <a:extLst>
              <a:ext uri="{FF2B5EF4-FFF2-40B4-BE49-F238E27FC236}">
                <a16:creationId xmlns:a16="http://schemas.microsoft.com/office/drawing/2014/main" id="{AB8C42D7-1FB2-4D62-B42C-669CD8D20E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75780" name="スライド番号プレースホルダー 3">
            <a:extLst>
              <a:ext uri="{FF2B5EF4-FFF2-40B4-BE49-F238E27FC236}">
                <a16:creationId xmlns:a16="http://schemas.microsoft.com/office/drawing/2014/main" id="{9F815480-2C9C-45FA-9078-665EBCB50F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B0B13806-8F8F-41FD-80D8-372D57873E90}" type="slidenum">
              <a:rPr lang="ja-JP" altLang="en-US" smtClean="0"/>
              <a:pPr/>
              <a:t>20</a:t>
            </a:fld>
            <a:endParaRPr lang="ja-JP" altLang="en-US"/>
          </a:p>
        </p:txBody>
      </p:sp>
      <p:sp>
        <p:nvSpPr>
          <p:cNvPr id="75781" name="ヘッダー プレースホルダー 1">
            <a:extLst>
              <a:ext uri="{FF2B5EF4-FFF2-40B4-BE49-F238E27FC236}">
                <a16:creationId xmlns:a16="http://schemas.microsoft.com/office/drawing/2014/main" id="{7A9E4FFC-F31A-48B5-BB0C-9D283BB440C3}"/>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extLst>
      <p:ext uri="{BB962C8B-B14F-4D97-AF65-F5344CB8AC3E}">
        <p14:creationId xmlns:p14="http://schemas.microsoft.com/office/powerpoint/2010/main" val="237142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21</a:t>
            </a:fld>
            <a:endParaRPr kumimoji="1" lang="ja-JP" altLang="en-US"/>
          </a:p>
        </p:txBody>
      </p:sp>
    </p:spTree>
    <p:extLst>
      <p:ext uri="{BB962C8B-B14F-4D97-AF65-F5344CB8AC3E}">
        <p14:creationId xmlns:p14="http://schemas.microsoft.com/office/powerpoint/2010/main" val="2407395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22</a:t>
            </a:fld>
            <a:endParaRPr kumimoji="1" lang="ja-JP" altLang="en-US"/>
          </a:p>
        </p:txBody>
      </p:sp>
    </p:spTree>
    <p:extLst>
      <p:ext uri="{BB962C8B-B14F-4D97-AF65-F5344CB8AC3E}">
        <p14:creationId xmlns:p14="http://schemas.microsoft.com/office/powerpoint/2010/main" val="2026315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23</a:t>
            </a:fld>
            <a:endParaRPr kumimoji="1" lang="ja-JP" altLang="en-US"/>
          </a:p>
        </p:txBody>
      </p:sp>
    </p:spTree>
    <p:extLst>
      <p:ext uri="{BB962C8B-B14F-4D97-AF65-F5344CB8AC3E}">
        <p14:creationId xmlns:p14="http://schemas.microsoft.com/office/powerpoint/2010/main" val="3354673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24</a:t>
            </a:fld>
            <a:endParaRPr kumimoji="1" lang="ja-JP" altLang="en-US"/>
          </a:p>
        </p:txBody>
      </p:sp>
    </p:spTree>
    <p:extLst>
      <p:ext uri="{BB962C8B-B14F-4D97-AF65-F5344CB8AC3E}">
        <p14:creationId xmlns:p14="http://schemas.microsoft.com/office/powerpoint/2010/main" val="3935763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25</a:t>
            </a:fld>
            <a:endParaRPr kumimoji="1" lang="ja-JP" altLang="en-US"/>
          </a:p>
        </p:txBody>
      </p:sp>
    </p:spTree>
    <p:extLst>
      <p:ext uri="{BB962C8B-B14F-4D97-AF65-F5344CB8AC3E}">
        <p14:creationId xmlns:p14="http://schemas.microsoft.com/office/powerpoint/2010/main" val="18098602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26</a:t>
            </a:fld>
            <a:endParaRPr kumimoji="1" lang="ja-JP" altLang="en-US"/>
          </a:p>
        </p:txBody>
      </p:sp>
    </p:spTree>
    <p:extLst>
      <p:ext uri="{BB962C8B-B14F-4D97-AF65-F5344CB8AC3E}">
        <p14:creationId xmlns:p14="http://schemas.microsoft.com/office/powerpoint/2010/main" val="9464771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r>
              <a:rPr kumimoji="1" lang="ja-JP" altLang="en-US" dirty="0"/>
              <a:t>学校側と協議し、</a:t>
            </a:r>
            <a:r>
              <a:rPr kumimoji="1" lang="en-US" altLang="ja-JP" dirty="0"/>
              <a:t>SNS</a:t>
            </a:r>
            <a:r>
              <a:rPr kumimoji="1" lang="ja-JP" altLang="en-US"/>
              <a:t>の情報を出すかどうかは協議すること。</a:t>
            </a:r>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27</a:t>
            </a:fld>
            <a:endParaRPr kumimoji="1" lang="ja-JP" altLang="en-US"/>
          </a:p>
        </p:txBody>
      </p:sp>
    </p:spTree>
    <p:extLst>
      <p:ext uri="{BB962C8B-B14F-4D97-AF65-F5344CB8AC3E}">
        <p14:creationId xmlns:p14="http://schemas.microsoft.com/office/powerpoint/2010/main" val="9986364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ー 1">
            <a:extLst>
              <a:ext uri="{FF2B5EF4-FFF2-40B4-BE49-F238E27FC236}">
                <a16:creationId xmlns:a16="http://schemas.microsoft.com/office/drawing/2014/main" id="{6CDF192E-D334-47E9-B3BD-AB6B27C8A5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ノート プレースホルダー 2">
            <a:extLst>
              <a:ext uri="{FF2B5EF4-FFF2-40B4-BE49-F238E27FC236}">
                <a16:creationId xmlns:a16="http://schemas.microsoft.com/office/drawing/2014/main" id="{AB8C42D7-1FB2-4D62-B42C-669CD8D20E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75780" name="スライド番号プレースホルダー 3">
            <a:extLst>
              <a:ext uri="{FF2B5EF4-FFF2-40B4-BE49-F238E27FC236}">
                <a16:creationId xmlns:a16="http://schemas.microsoft.com/office/drawing/2014/main" id="{9F815480-2C9C-45FA-9078-665EBCB50F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B0B13806-8F8F-41FD-80D8-372D57873E90}" type="slidenum">
              <a:rPr lang="ja-JP" altLang="en-US" smtClean="0"/>
              <a:pPr/>
              <a:t>28</a:t>
            </a:fld>
            <a:endParaRPr lang="ja-JP" altLang="en-US"/>
          </a:p>
        </p:txBody>
      </p:sp>
      <p:sp>
        <p:nvSpPr>
          <p:cNvPr id="75781" name="ヘッダー プレースホルダー 1">
            <a:extLst>
              <a:ext uri="{FF2B5EF4-FFF2-40B4-BE49-F238E27FC236}">
                <a16:creationId xmlns:a16="http://schemas.microsoft.com/office/drawing/2014/main" id="{7A9E4FFC-F31A-48B5-BB0C-9D283BB440C3}"/>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a:extLst>
              <a:ext uri="{FF2B5EF4-FFF2-40B4-BE49-F238E27FC236}">
                <a16:creationId xmlns:a16="http://schemas.microsoft.com/office/drawing/2014/main" id="{85C68083-D750-4653-A84E-ACA46021E0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ノート プレースホルダー 2">
            <a:extLst>
              <a:ext uri="{FF2B5EF4-FFF2-40B4-BE49-F238E27FC236}">
                <a16:creationId xmlns:a16="http://schemas.microsoft.com/office/drawing/2014/main" id="{31C07A54-42A5-4AEE-BC8E-42D0787F6A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ja-JP" dirty="0"/>
              <a:t>【</a:t>
            </a:r>
            <a:r>
              <a:rPr lang="ja-JP" altLang="en-US" dirty="0"/>
              <a:t>講義のポイント</a:t>
            </a:r>
            <a:r>
              <a:rPr lang="en-US" altLang="ja-JP" dirty="0"/>
              <a:t>】</a:t>
            </a:r>
          </a:p>
          <a:p>
            <a:pPr eaLnBrk="1" hangingPunct="1"/>
            <a:r>
              <a:rPr lang="ja-JP" altLang="en-US" dirty="0"/>
              <a:t>人には性格があるので、できるだけこのような方法でという形式で理解を促す。</a:t>
            </a:r>
            <a:endParaRPr lang="en-US" altLang="ja-JP" dirty="0"/>
          </a:p>
          <a:p>
            <a:pPr eaLnBrk="1" hangingPunct="1"/>
            <a:r>
              <a:rPr lang="ja-JP" altLang="en-US" dirty="0"/>
              <a:t>実際やってみてもよい。</a:t>
            </a:r>
          </a:p>
          <a:p>
            <a:pPr eaLnBrk="1" hangingPunct="1"/>
            <a:endParaRPr lang="ja-JP" altLang="en-US" dirty="0"/>
          </a:p>
        </p:txBody>
      </p:sp>
      <p:sp>
        <p:nvSpPr>
          <p:cNvPr id="43012" name="スライド番号プレースホルダー 3">
            <a:extLst>
              <a:ext uri="{FF2B5EF4-FFF2-40B4-BE49-F238E27FC236}">
                <a16:creationId xmlns:a16="http://schemas.microsoft.com/office/drawing/2014/main" id="{9862D697-4A15-4C9C-ABAB-6B46179445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46DCEDCA-1BF5-441D-805D-EFF4BD7B53A3}" type="slidenum">
              <a:rPr lang="en-US" altLang="ja-JP" smtClean="0"/>
              <a:pPr/>
              <a:t>29</a:t>
            </a:fld>
            <a:endParaRPr lang="en-US" altLang="ja-JP"/>
          </a:p>
        </p:txBody>
      </p:sp>
      <p:sp>
        <p:nvSpPr>
          <p:cNvPr id="43013" name="ヘッダー プレースホルダー 1">
            <a:extLst>
              <a:ext uri="{FF2B5EF4-FFF2-40B4-BE49-F238E27FC236}">
                <a16:creationId xmlns:a16="http://schemas.microsoft.com/office/drawing/2014/main" id="{EF4F3025-289D-4153-A5C8-FF23B5843F68}"/>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extLst>
      <p:ext uri="{BB962C8B-B14F-4D97-AF65-F5344CB8AC3E}">
        <p14:creationId xmlns:p14="http://schemas.microsoft.com/office/powerpoint/2010/main" val="4136936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3</a:t>
            </a:fld>
            <a:endParaRPr kumimoji="1" lang="ja-JP" altLang="en-US"/>
          </a:p>
        </p:txBody>
      </p:sp>
    </p:spTree>
    <p:extLst>
      <p:ext uri="{BB962C8B-B14F-4D97-AF65-F5344CB8AC3E}">
        <p14:creationId xmlns:p14="http://schemas.microsoft.com/office/powerpoint/2010/main" val="3927170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 イメージ プレースホルダー 1">
            <a:extLst>
              <a:ext uri="{FF2B5EF4-FFF2-40B4-BE49-F238E27FC236}">
                <a16:creationId xmlns:a16="http://schemas.microsoft.com/office/drawing/2014/main" id="{E63F4514-DBA4-4774-BA2A-45C8A6E9F4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a:extLst>
              <a:ext uri="{FF2B5EF4-FFF2-40B4-BE49-F238E27FC236}">
                <a16:creationId xmlns:a16="http://schemas.microsoft.com/office/drawing/2014/main" id="{B7B70455-8992-4BAE-B02B-1DEEABF24A28}"/>
              </a:ext>
            </a:extLst>
          </p:cNvPr>
          <p:cNvSpPr>
            <a:spLocks noGrp="1"/>
          </p:cNvSpPr>
          <p:nvPr>
            <p:ph type="body" idx="1"/>
          </p:nvPr>
        </p:nvSpPr>
        <p:spPr bwMode="auto"/>
        <p:txBody>
          <a:bodyPr wrap="square" numCol="1" anchor="t" anchorCtr="0" compatLnSpc="1">
            <a:prstTxWarp prst="textNoShape">
              <a:avLst/>
            </a:prstTxWarp>
          </a:bodyPr>
          <a:lstStyle/>
          <a:p>
            <a:pPr>
              <a:defRPr/>
            </a:pPr>
            <a:r>
              <a:rPr lang="en-US" altLang="ja-JP" dirty="0">
                <a:latin typeface="+mn-ea"/>
              </a:rPr>
              <a:t>【</a:t>
            </a:r>
            <a:r>
              <a:rPr lang="ja-JP" altLang="en-US" dirty="0">
                <a:latin typeface="+mn-ea"/>
              </a:rPr>
              <a:t>講義のポイント</a:t>
            </a:r>
            <a:r>
              <a:rPr lang="en-US" altLang="ja-JP" dirty="0">
                <a:latin typeface="+mn-ea"/>
              </a:rPr>
              <a:t>】</a:t>
            </a:r>
          </a:p>
          <a:p>
            <a:pPr>
              <a:defRPr/>
            </a:pPr>
            <a:r>
              <a:rPr lang="ja-JP" altLang="en-US" dirty="0">
                <a:latin typeface="+mn-ea"/>
              </a:rPr>
              <a:t>まず甘い誘い文句に騙されないように、何かおかしいと気づくようになってもらう。</a:t>
            </a:r>
            <a:endParaRPr lang="en-US" altLang="ja-JP" dirty="0">
              <a:latin typeface="+mn-ea"/>
            </a:endParaRPr>
          </a:p>
          <a:p>
            <a:pPr>
              <a:defRPr/>
            </a:pPr>
            <a:r>
              <a:rPr lang="ja-JP" altLang="en-US" dirty="0">
                <a:latin typeface="+mn-ea"/>
              </a:rPr>
              <a:t>・「</a:t>
            </a:r>
            <a:r>
              <a:rPr lang="en-US" altLang="ja-JP" dirty="0">
                <a:latin typeface="+mn-ea"/>
              </a:rPr>
              <a:t>1</a:t>
            </a:r>
            <a:r>
              <a:rPr lang="ja-JP" altLang="en-US" dirty="0">
                <a:latin typeface="+mn-ea"/>
              </a:rPr>
              <a:t>回でも薬物乱用だ」「興味ない」などと言える時はハッキリ、キッパリ断ってください。決して迷わないこと。</a:t>
            </a:r>
            <a:endParaRPr lang="en-US" altLang="ja-JP" dirty="0">
              <a:latin typeface="+mn-ea"/>
            </a:endParaRPr>
          </a:p>
          <a:p>
            <a:pPr>
              <a:defRPr/>
            </a:pPr>
            <a:r>
              <a:rPr lang="ja-JP" altLang="en-US" dirty="0">
                <a:latin typeface="+mn-ea"/>
              </a:rPr>
              <a:t>でも、多くの場合、使いたくないけど断ってイジメられたらどうしようという怖さが先にくるだろうこと、その時は・・・　とにかく逃げる！その場から一刻も早く離れる、誘われる場所は多くの場合人目につかない場所なので、とにかく、人の声のする、明るい方に、狭い場所から広い場所にとにかく逃げるということを伝える。</a:t>
            </a:r>
            <a:endParaRPr lang="en-US" altLang="ja-JP" dirty="0">
              <a:latin typeface="+mn-ea"/>
            </a:endParaRPr>
          </a:p>
          <a:p>
            <a:pPr>
              <a:defRPr/>
            </a:pPr>
            <a:endParaRPr lang="en-US" altLang="ja-JP" dirty="0"/>
          </a:p>
        </p:txBody>
      </p:sp>
      <p:sp>
        <p:nvSpPr>
          <p:cNvPr id="84996" name="スライド番号プレースホルダー 3">
            <a:extLst>
              <a:ext uri="{FF2B5EF4-FFF2-40B4-BE49-F238E27FC236}">
                <a16:creationId xmlns:a16="http://schemas.microsoft.com/office/drawing/2014/main" id="{02C9E1DC-5DD6-4801-BF4B-933DFE94B2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61394B1D-CE90-49DD-9FBD-13E55BF77829}" type="slidenum">
              <a:rPr kumimoji="0" lang="ja-JP" altLang="en-US" sz="1800" smtClean="0"/>
              <a:pPr/>
              <a:t>30</a:t>
            </a:fld>
            <a:endParaRPr kumimoji="0" lang="ja-JP" altLang="en-US" sz="1800"/>
          </a:p>
        </p:txBody>
      </p:sp>
      <p:sp>
        <p:nvSpPr>
          <p:cNvPr id="84997" name="ヘッダー プレースホルダー 1">
            <a:extLst>
              <a:ext uri="{FF2B5EF4-FFF2-40B4-BE49-F238E27FC236}">
                <a16:creationId xmlns:a16="http://schemas.microsoft.com/office/drawing/2014/main" id="{78F1CAA6-91C6-4A17-9D4A-0563E8FC1BCB}"/>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ー 1">
            <a:extLst>
              <a:ext uri="{FF2B5EF4-FFF2-40B4-BE49-F238E27FC236}">
                <a16:creationId xmlns:a16="http://schemas.microsoft.com/office/drawing/2014/main" id="{6CDF192E-D334-47E9-B3BD-AB6B27C8A5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ノート プレースホルダー 2">
            <a:extLst>
              <a:ext uri="{FF2B5EF4-FFF2-40B4-BE49-F238E27FC236}">
                <a16:creationId xmlns:a16="http://schemas.microsoft.com/office/drawing/2014/main" id="{AB8C42D7-1FB2-4D62-B42C-669CD8D20E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75780" name="スライド番号プレースホルダー 3">
            <a:extLst>
              <a:ext uri="{FF2B5EF4-FFF2-40B4-BE49-F238E27FC236}">
                <a16:creationId xmlns:a16="http://schemas.microsoft.com/office/drawing/2014/main" id="{9F815480-2C9C-45FA-9078-665EBCB50F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B0B13806-8F8F-41FD-80D8-372D57873E90}" type="slidenum">
              <a:rPr lang="ja-JP" altLang="en-US" smtClean="0"/>
              <a:pPr/>
              <a:t>31</a:t>
            </a:fld>
            <a:endParaRPr lang="ja-JP" altLang="en-US"/>
          </a:p>
        </p:txBody>
      </p:sp>
      <p:sp>
        <p:nvSpPr>
          <p:cNvPr id="75781" name="ヘッダー プレースホルダー 1">
            <a:extLst>
              <a:ext uri="{FF2B5EF4-FFF2-40B4-BE49-F238E27FC236}">
                <a16:creationId xmlns:a16="http://schemas.microsoft.com/office/drawing/2014/main" id="{7A9E4FFC-F31A-48B5-BB0C-9D283BB440C3}"/>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extLst>
      <p:ext uri="{BB962C8B-B14F-4D97-AF65-F5344CB8AC3E}">
        <p14:creationId xmlns:p14="http://schemas.microsoft.com/office/powerpoint/2010/main" val="19360542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spcBef>
                <a:spcPct val="0"/>
              </a:spcBef>
              <a:defRPr/>
            </a:pPr>
            <a:r>
              <a:rPr kumimoji="0" lang="en-US" altLang="ja-JP" dirty="0">
                <a:latin typeface="ＭＳ Ｐゴシック" panose="020B0600070205080204" pitchFamily="50" charset="-128"/>
              </a:rPr>
              <a:t>【</a:t>
            </a:r>
            <a:r>
              <a:rPr kumimoji="0" lang="ja-JP" altLang="en-US" dirty="0">
                <a:latin typeface="ＭＳ Ｐゴシック" panose="020B0600070205080204" pitchFamily="50" charset="-128"/>
              </a:rPr>
              <a:t>講義のポイント</a:t>
            </a:r>
            <a:r>
              <a:rPr kumimoji="0" lang="en-US" altLang="ja-JP" dirty="0">
                <a:latin typeface="ＭＳ Ｐゴシック" panose="020B0600070205080204" pitchFamily="50" charset="-128"/>
              </a:rPr>
              <a:t>】</a:t>
            </a:r>
          </a:p>
          <a:p>
            <a:pPr eaLnBrk="1" hangingPunct="1">
              <a:spcBef>
                <a:spcPct val="0"/>
              </a:spcBef>
              <a:defRPr/>
            </a:pPr>
            <a:r>
              <a:rPr kumimoji="0" lang="ja-JP" altLang="en-US" u="sng" dirty="0">
                <a:latin typeface="ＭＳ Ｐゴシック" panose="020B0600070205080204" pitchFamily="50" charset="-128"/>
              </a:rPr>
              <a:t>ハート（心）の中を目標・夢、大事な人、趣味でいっぱいにして、薬物という名の好奇心が入るスキを作らないこと。</a:t>
            </a:r>
            <a:endParaRPr kumimoji="0" lang="en-US" altLang="ja-JP" u="sng" dirty="0">
              <a:latin typeface="ＭＳ Ｐゴシック" panose="020B0600070205080204" pitchFamily="50" charset="-128"/>
            </a:endParaRPr>
          </a:p>
          <a:p>
            <a:pPr eaLnBrk="1" hangingPunct="1">
              <a:spcBef>
                <a:spcPct val="0"/>
              </a:spcBef>
              <a:defRPr/>
            </a:pPr>
            <a:r>
              <a:rPr kumimoji="0" lang="ja-JP" altLang="en-US" u="sng" dirty="0">
                <a:latin typeface="ＭＳ Ｐゴシック" panose="020B0600070205080204" pitchFamily="50" charset="-128"/>
              </a:rPr>
              <a:t>目標・夢、大事な人、趣味の中身は空欄にして、生徒に埋めてもらってもよいと思います。</a:t>
            </a:r>
            <a:endParaRPr kumimoji="0" lang="en-US" altLang="ja-JP" u="sng" dirty="0">
              <a:latin typeface="ＭＳ Ｐゴシック" panose="020B0600070205080204" pitchFamily="50" charset="-128"/>
            </a:endParaRPr>
          </a:p>
          <a:p>
            <a:pPr eaLnBrk="1" hangingPunct="1">
              <a:spcBef>
                <a:spcPct val="0"/>
              </a:spcBef>
              <a:defRPr/>
            </a:pPr>
            <a:endParaRPr kumimoji="0" lang="en-US" altLang="ja-JP" dirty="0">
              <a:latin typeface="ＭＳ Ｐゴシック" panose="020B0600070205080204" pitchFamily="50" charset="-128"/>
            </a:endParaRPr>
          </a:p>
          <a:p>
            <a:pPr eaLnBrk="1" hangingPunct="1">
              <a:spcBef>
                <a:spcPct val="0"/>
              </a:spcBef>
              <a:defRPr/>
            </a:pPr>
            <a:endParaRPr kumimoji="1" lang="ja-JP" altLang="en-US" dirty="0"/>
          </a:p>
        </p:txBody>
      </p:sp>
      <p:sp>
        <p:nvSpPr>
          <p:cNvPr id="4" name="ヘッダー プレースホルダー 3"/>
          <p:cNvSpPr>
            <a:spLocks noGrp="1"/>
          </p:cNvSpPr>
          <p:nvPr>
            <p:ph type="hdr" sz="quarter"/>
          </p:nvPr>
        </p:nvSpPr>
        <p:spPr/>
        <p:txBody>
          <a:bodyPr/>
          <a:lstStyle/>
          <a:p>
            <a:pPr>
              <a:defRPr/>
            </a:pPr>
            <a:endParaRPr lang="ja-JP" altLang="en-US"/>
          </a:p>
        </p:txBody>
      </p:sp>
      <p:sp>
        <p:nvSpPr>
          <p:cNvPr id="5" name="スライド番号プレースホルダー 4"/>
          <p:cNvSpPr>
            <a:spLocks noGrp="1"/>
          </p:cNvSpPr>
          <p:nvPr>
            <p:ph type="sldNum" sz="quarter" idx="5"/>
          </p:nvPr>
        </p:nvSpPr>
        <p:spPr/>
        <p:txBody>
          <a:bodyPr/>
          <a:lstStyle/>
          <a:p>
            <a:pPr>
              <a:defRPr/>
            </a:pPr>
            <a:fld id="{030FBD49-DF20-4A90-8F2E-FC1B2B048E8E}" type="slidenum">
              <a:rPr lang="ja-JP" altLang="en-US" smtClean="0"/>
              <a:pPr>
                <a:defRPr/>
              </a:pPr>
              <a:t>32</a:t>
            </a:fld>
            <a:endParaRPr lang="ja-JP" altLang="en-US"/>
          </a:p>
        </p:txBody>
      </p:sp>
    </p:spTree>
    <p:extLst>
      <p:ext uri="{BB962C8B-B14F-4D97-AF65-F5344CB8AC3E}">
        <p14:creationId xmlns:p14="http://schemas.microsoft.com/office/powerpoint/2010/main" val="36681715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spcBef>
                <a:spcPct val="0"/>
              </a:spcBef>
              <a:defRPr/>
            </a:pPr>
            <a:r>
              <a:rPr kumimoji="0" lang="en-US" altLang="ja-JP" dirty="0">
                <a:latin typeface="ＭＳ Ｐゴシック" panose="020B0600070205080204" pitchFamily="50" charset="-128"/>
              </a:rPr>
              <a:t>【</a:t>
            </a:r>
            <a:r>
              <a:rPr kumimoji="0" lang="ja-JP" altLang="en-US" dirty="0">
                <a:latin typeface="ＭＳ Ｐゴシック" panose="020B0600070205080204" pitchFamily="50" charset="-128"/>
              </a:rPr>
              <a:t>講義例</a:t>
            </a:r>
            <a:r>
              <a:rPr kumimoji="0" lang="en-US" altLang="ja-JP" dirty="0">
                <a:latin typeface="ＭＳ Ｐゴシック" panose="020B0600070205080204" pitchFamily="50" charset="-128"/>
              </a:rPr>
              <a:t>】</a:t>
            </a:r>
          </a:p>
          <a:p>
            <a:pPr eaLnBrk="1" hangingPunct="1">
              <a:spcBef>
                <a:spcPct val="0"/>
              </a:spcBef>
              <a:defRPr/>
            </a:pPr>
            <a:r>
              <a:rPr kumimoji="0" lang="ja-JP" altLang="en-US" dirty="0">
                <a:latin typeface="ＭＳ Ｐゴシック" panose="020B0600070205080204" pitchFamily="50" charset="-128"/>
              </a:rPr>
              <a:t>目標・夢、大事な人、趣味をもつ人のハートには薬物が入る隙間がありません。</a:t>
            </a:r>
            <a:endParaRPr kumimoji="0" lang="en-US" altLang="ja-JP" dirty="0">
              <a:latin typeface="ＭＳ Ｐゴシック" panose="020B0600070205080204" pitchFamily="50" charset="-128"/>
            </a:endParaRPr>
          </a:p>
          <a:p>
            <a:pPr eaLnBrk="1" hangingPunct="1">
              <a:spcBef>
                <a:spcPct val="0"/>
              </a:spcBef>
              <a:defRPr/>
            </a:pPr>
            <a:r>
              <a:rPr kumimoji="0" lang="ja-JP" altLang="en-US" dirty="0">
                <a:latin typeface="ＭＳ Ｐゴシック" panose="020B0600070205080204" pitchFamily="50" charset="-128"/>
              </a:rPr>
              <a:t>目標や夢がないという人もいるかもしれませんが、ささいなこと、身近なことでもいいので自分が好きなことや楽しいと思うこと、大事な人を考えてみてください。</a:t>
            </a:r>
            <a:endParaRPr kumimoji="0" lang="en-US" altLang="ja-JP" dirty="0">
              <a:latin typeface="ＭＳ Ｐゴシック" panose="020B0600070205080204" pitchFamily="50" charset="-128"/>
            </a:endParaRPr>
          </a:p>
          <a:p>
            <a:pPr eaLnBrk="1" hangingPunct="1">
              <a:spcBef>
                <a:spcPct val="0"/>
              </a:spcBef>
              <a:defRPr/>
            </a:pPr>
            <a:r>
              <a:rPr kumimoji="0" lang="ja-JP" altLang="en-US" dirty="0">
                <a:latin typeface="ＭＳ Ｐゴシック" panose="020B0600070205080204" pitchFamily="50" charset="-128"/>
              </a:rPr>
              <a:t>目標や夢を叶えようとするならば、薬物に目を向けている暇はないはずです。</a:t>
            </a:r>
            <a:endParaRPr kumimoji="0" lang="en-US" altLang="ja-JP" dirty="0">
              <a:latin typeface="ＭＳ Ｐゴシック" panose="020B0600070205080204" pitchFamily="50" charset="-128"/>
            </a:endParaRPr>
          </a:p>
          <a:p>
            <a:pPr eaLnBrk="1" hangingPunct="1">
              <a:spcBef>
                <a:spcPct val="0"/>
              </a:spcBef>
              <a:defRPr/>
            </a:pPr>
            <a:r>
              <a:rPr kumimoji="0" lang="ja-JP" altLang="en-US" dirty="0">
                <a:latin typeface="ＭＳ Ｐゴシック" panose="020B0600070205080204" pitchFamily="50" charset="-128"/>
              </a:rPr>
              <a:t>夢に向かってがんばっている人には薬物という好奇心は近づいてきません。</a:t>
            </a:r>
            <a:endParaRPr kumimoji="0" lang="en-US" altLang="ja-JP" dirty="0">
              <a:latin typeface="ＭＳ Ｐゴシック" panose="020B0600070205080204" pitchFamily="50" charset="-128"/>
            </a:endParaRPr>
          </a:p>
          <a:p>
            <a:pPr eaLnBrk="1" hangingPunct="1">
              <a:spcBef>
                <a:spcPct val="0"/>
              </a:spcBef>
              <a:defRPr/>
            </a:pPr>
            <a:r>
              <a:rPr lang="ja-JP" altLang="en-US" dirty="0">
                <a:latin typeface="+mj-ea"/>
              </a:rPr>
              <a:t>逆に、万引き、タバコ、深夜俳諧など、社会のルールを守らない人には薬物が近づいてきます。</a:t>
            </a:r>
            <a:endParaRPr lang="en-US" altLang="ja-JP" dirty="0">
              <a:latin typeface="+mj-ea"/>
            </a:endParaRPr>
          </a:p>
          <a:p>
            <a:pPr eaLnBrk="1" hangingPunct="1">
              <a:spcBef>
                <a:spcPct val="0"/>
              </a:spcBef>
              <a:defRPr/>
            </a:pPr>
            <a:r>
              <a:rPr lang="ja-JP" altLang="en-US" dirty="0"/>
              <a:t>うまくいかないこともあると思いますが、薬物に逃げても目標や夢を叶えることはゼッタイにできません。</a:t>
            </a:r>
            <a:endParaRPr kumimoji="1" lang="ja-JP" altLang="en-US" dirty="0"/>
          </a:p>
          <a:p>
            <a:endParaRPr kumimoji="1" lang="ja-JP" altLang="en-US" dirty="0"/>
          </a:p>
        </p:txBody>
      </p:sp>
      <p:sp>
        <p:nvSpPr>
          <p:cNvPr id="4" name="ヘッダー プレースホルダー 3"/>
          <p:cNvSpPr>
            <a:spLocks noGrp="1"/>
          </p:cNvSpPr>
          <p:nvPr>
            <p:ph type="hdr" sz="quarter"/>
          </p:nvPr>
        </p:nvSpPr>
        <p:spPr/>
        <p:txBody>
          <a:bodyPr/>
          <a:lstStyle/>
          <a:p>
            <a:pPr>
              <a:defRPr/>
            </a:pPr>
            <a:endParaRPr lang="ja-JP" altLang="en-US"/>
          </a:p>
        </p:txBody>
      </p:sp>
      <p:sp>
        <p:nvSpPr>
          <p:cNvPr id="5" name="スライド番号プレースホルダー 4"/>
          <p:cNvSpPr>
            <a:spLocks noGrp="1"/>
          </p:cNvSpPr>
          <p:nvPr>
            <p:ph type="sldNum" sz="quarter" idx="5"/>
          </p:nvPr>
        </p:nvSpPr>
        <p:spPr/>
        <p:txBody>
          <a:bodyPr/>
          <a:lstStyle/>
          <a:p>
            <a:pPr>
              <a:defRPr/>
            </a:pPr>
            <a:fld id="{030FBD49-DF20-4A90-8F2E-FC1B2B048E8E}" type="slidenum">
              <a:rPr lang="ja-JP" altLang="en-US" smtClean="0"/>
              <a:pPr>
                <a:defRPr/>
              </a:pPr>
              <a:t>33</a:t>
            </a:fld>
            <a:endParaRPr lang="ja-JP" altLang="en-US"/>
          </a:p>
        </p:txBody>
      </p:sp>
    </p:spTree>
    <p:extLst>
      <p:ext uri="{BB962C8B-B14F-4D97-AF65-F5344CB8AC3E}">
        <p14:creationId xmlns:p14="http://schemas.microsoft.com/office/powerpoint/2010/main" val="38870803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スライド イメージ プレースホルダー 1">
            <a:extLst>
              <a:ext uri="{FF2B5EF4-FFF2-40B4-BE49-F238E27FC236}">
                <a16:creationId xmlns:a16="http://schemas.microsoft.com/office/drawing/2014/main" id="{A557DFD5-B44D-4471-AE1D-7CBD20AFFC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ノート プレースホルダー 2">
            <a:extLst>
              <a:ext uri="{FF2B5EF4-FFF2-40B4-BE49-F238E27FC236}">
                <a16:creationId xmlns:a16="http://schemas.microsoft.com/office/drawing/2014/main" id="{30C1A0A7-7B70-4BCE-B180-0CBE3CA06AA2}"/>
              </a:ext>
            </a:extLst>
          </p:cNvPr>
          <p:cNvSpPr>
            <a:spLocks noGrp="1"/>
          </p:cNvSpPr>
          <p:nvPr>
            <p:ph type="body" idx="1"/>
          </p:nvPr>
        </p:nvSpPr>
        <p:spPr bwMode="auto"/>
        <p:txBody>
          <a:bodyPr wrap="square" numCol="1" anchor="t" anchorCtr="0" compatLnSpc="1">
            <a:prstTxWarp prst="textNoShape">
              <a:avLst/>
            </a:prstTxWarp>
          </a:bodyPr>
          <a:lstStyle/>
          <a:p>
            <a:pPr>
              <a:defRPr/>
            </a:pPr>
            <a:endParaRPr lang="en-US" altLang="ja-JP" dirty="0"/>
          </a:p>
        </p:txBody>
      </p:sp>
      <p:sp>
        <p:nvSpPr>
          <p:cNvPr id="105476" name="スライド番号プレースホルダー 3">
            <a:extLst>
              <a:ext uri="{FF2B5EF4-FFF2-40B4-BE49-F238E27FC236}">
                <a16:creationId xmlns:a16="http://schemas.microsoft.com/office/drawing/2014/main" id="{7A1C7634-A71A-48D7-907D-3F1632A720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1282382D-C248-44A1-AE30-BD290993F8EC}" type="slidenum">
              <a:rPr lang="ja-JP" altLang="en-US" smtClean="0"/>
              <a:pPr/>
              <a:t>34</a:t>
            </a:fld>
            <a:endParaRPr lang="ja-JP" altLang="en-US"/>
          </a:p>
        </p:txBody>
      </p:sp>
      <p:sp>
        <p:nvSpPr>
          <p:cNvPr id="105477" name="ヘッダー プレースホルダー 1">
            <a:extLst>
              <a:ext uri="{FF2B5EF4-FFF2-40B4-BE49-F238E27FC236}">
                <a16:creationId xmlns:a16="http://schemas.microsoft.com/office/drawing/2014/main" id="{ADD5ECA4-3E4B-4F56-BE85-C2FF6E00AAA6}"/>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r>
              <a:rPr kumimoji="1" lang="ja-JP" altLang="en-US" dirty="0"/>
              <a:t>連絡先は、学校、校区の最寄の保健所を追加するなど工夫してください。</a:t>
            </a:r>
          </a:p>
        </p:txBody>
      </p:sp>
      <p:sp>
        <p:nvSpPr>
          <p:cNvPr id="4" name="スライド番号プレースホルダー 3"/>
          <p:cNvSpPr>
            <a:spLocks noGrp="1"/>
          </p:cNvSpPr>
          <p:nvPr>
            <p:ph type="sldNum" sz="quarter" idx="5"/>
          </p:nvPr>
        </p:nvSpPr>
        <p:spPr/>
        <p:txBody>
          <a:bodyPr/>
          <a:lstStyle/>
          <a:p>
            <a:fld id="{BF9E2073-9B46-4539-80A8-894B8008C8F3}" type="slidenum">
              <a:rPr kumimoji="1" lang="ja-JP" altLang="en-US" smtClean="0"/>
              <a:t>35</a:t>
            </a:fld>
            <a:endParaRPr kumimoji="1" lang="ja-JP" altLang="en-US"/>
          </a:p>
        </p:txBody>
      </p:sp>
      <p:sp>
        <p:nvSpPr>
          <p:cNvPr id="5" name="ヘッダー プレースホルダー 4">
            <a:extLst>
              <a:ext uri="{FF2B5EF4-FFF2-40B4-BE49-F238E27FC236}">
                <a16:creationId xmlns:a16="http://schemas.microsoft.com/office/drawing/2014/main" id="{7FAB9F5A-FD26-452C-AB37-E45E4336DD17}"/>
              </a:ext>
            </a:extLst>
          </p:cNvPr>
          <p:cNvSpPr>
            <a:spLocks noGrp="1"/>
          </p:cNvSpPr>
          <p:nvPr>
            <p:ph type="hdr" sz="quarter"/>
          </p:nvPr>
        </p:nvSpPr>
        <p:spPr/>
        <p:txBody>
          <a:bodyPr/>
          <a:lstStyle/>
          <a:p>
            <a:pPr>
              <a:defRPr/>
            </a:pPr>
            <a:endParaRPr lang="ja-JP" altLang="en-US"/>
          </a:p>
        </p:txBody>
      </p:sp>
    </p:spTree>
    <p:extLst>
      <p:ext uri="{BB962C8B-B14F-4D97-AF65-F5344CB8AC3E}">
        <p14:creationId xmlns:p14="http://schemas.microsoft.com/office/powerpoint/2010/main" val="2146493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薬には決まりがあることを伝える。</a:t>
            </a:r>
            <a:endParaRPr kumimoji="1" lang="en-US" altLang="ja-JP" dirty="0"/>
          </a:p>
          <a:p>
            <a:r>
              <a:rPr kumimoji="1" lang="ja-JP" altLang="en-US" dirty="0"/>
              <a:t>全ての薬はこの決まりがあることを伝える。</a:t>
            </a:r>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4</a:t>
            </a:fld>
            <a:endParaRPr kumimoji="1" lang="ja-JP" altLang="en-US"/>
          </a:p>
        </p:txBody>
      </p:sp>
    </p:spTree>
    <p:extLst>
      <p:ext uri="{BB962C8B-B14F-4D97-AF65-F5344CB8AC3E}">
        <p14:creationId xmlns:p14="http://schemas.microsoft.com/office/powerpoint/2010/main" val="2819783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講義ポイント</a:t>
            </a:r>
            <a:r>
              <a:rPr kumimoji="1" lang="en-US" altLang="ja-JP" dirty="0"/>
              <a:t>】</a:t>
            </a:r>
          </a:p>
          <a:p>
            <a:r>
              <a:rPr kumimoji="1" lang="ja-JP" altLang="en-US" dirty="0"/>
              <a:t>薬は体を治す手伝いをするものであるが、体に負担をかける（副作用）が存在すること、</a:t>
            </a:r>
          </a:p>
          <a:p>
            <a:r>
              <a:rPr kumimoji="1" lang="ja-JP" altLang="en-US" dirty="0"/>
              <a:t>薬とは諸刃の剣であることを伝える</a:t>
            </a:r>
          </a:p>
          <a:p>
            <a:r>
              <a:rPr kumimoji="1" lang="ja-JP" altLang="en-US" dirty="0"/>
              <a:t>勝手に１度に大量に薬を飲むことなどは体に悪影響を及ぼすことを知らせる。</a:t>
            </a:r>
            <a:endParaRPr kumimoji="1" lang="en-US" altLang="ja-JP" dirty="0"/>
          </a:p>
          <a:p>
            <a:endParaRPr kumimoji="1" lang="en-US" altLang="ja-JP" dirty="0"/>
          </a:p>
          <a:p>
            <a:r>
              <a:rPr kumimoji="1" lang="en-US" altLang="ja-JP" dirty="0"/>
              <a:t>【</a:t>
            </a:r>
            <a:r>
              <a:rPr kumimoji="1" lang="ja-JP" altLang="en-US" dirty="0"/>
              <a:t>ポイント</a:t>
            </a:r>
            <a:r>
              <a:rPr kumimoji="1" lang="en-US" altLang="ja-JP" dirty="0"/>
              <a:t>】</a:t>
            </a:r>
          </a:p>
          <a:p>
            <a:r>
              <a:rPr kumimoji="1" lang="ja-JP" altLang="en-US" dirty="0"/>
              <a:t>学校の希望によっては、この後にオーバードーズの話（実際の依存が多い話、高校生編参照）、相談窓口の周知を入れる</a:t>
            </a:r>
            <a:endParaRPr kumimoji="1" lang="en-US" altLang="ja-JP" dirty="0"/>
          </a:p>
          <a:p>
            <a:endParaRPr kumimoji="1" lang="ja-JP" altLang="en-US"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5</a:t>
            </a:fld>
            <a:endParaRPr kumimoji="1" lang="ja-JP" altLang="en-US"/>
          </a:p>
        </p:txBody>
      </p:sp>
    </p:spTree>
    <p:extLst>
      <p:ext uri="{BB962C8B-B14F-4D97-AF65-F5344CB8AC3E}">
        <p14:creationId xmlns:p14="http://schemas.microsoft.com/office/powerpoint/2010/main" val="1472910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薬物乱用の定義について、問いかけながら示す。</a:t>
            </a:r>
            <a:endParaRPr kumimoji="1" lang="en-US" altLang="ja-JP" dirty="0"/>
          </a:p>
          <a:p>
            <a:r>
              <a:rPr kumimoji="1" lang="ja-JP" altLang="en-US" dirty="0"/>
              <a:t>ルールが先ほどまでの決まりにつながるように話す。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6</a:t>
            </a:fld>
            <a:endParaRPr kumimoji="1" lang="ja-JP" altLang="en-US"/>
          </a:p>
        </p:txBody>
      </p:sp>
      <p:sp>
        <p:nvSpPr>
          <p:cNvPr id="5" name="ヘッダー プレースホルダー 4">
            <a:extLst>
              <a:ext uri="{FF2B5EF4-FFF2-40B4-BE49-F238E27FC236}">
                <a16:creationId xmlns:a16="http://schemas.microsoft.com/office/drawing/2014/main" id="{12A893E6-B91C-4D46-A771-BCA306D33C87}"/>
              </a:ext>
            </a:extLst>
          </p:cNvPr>
          <p:cNvSpPr>
            <a:spLocks noGrp="1"/>
          </p:cNvSpPr>
          <p:nvPr>
            <p:ph type="hdr" sz="quarter"/>
          </p:nvPr>
        </p:nvSpPr>
        <p:spPr/>
        <p:txBody>
          <a:bodyPr/>
          <a:lstStyle/>
          <a:p>
            <a:pPr>
              <a:defRPr/>
            </a:pPr>
            <a:endParaRPr lang="ja-JP" altLang="en-US"/>
          </a:p>
        </p:txBody>
      </p:sp>
    </p:spTree>
    <p:extLst>
      <p:ext uri="{BB962C8B-B14F-4D97-AF65-F5344CB8AC3E}">
        <p14:creationId xmlns:p14="http://schemas.microsoft.com/office/powerpoint/2010/main" val="1301356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医薬品の場合も、違法な薬物の場合もどちらもルールを守らなければ薬物乱用であることを伝える。</a:t>
            </a:r>
            <a:endParaRPr kumimoji="1" lang="en-US" altLang="ja-JP"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7</a:t>
            </a:fld>
            <a:endParaRPr kumimoji="1" lang="ja-JP" altLang="en-US"/>
          </a:p>
        </p:txBody>
      </p:sp>
      <p:sp>
        <p:nvSpPr>
          <p:cNvPr id="5" name="ヘッダー プレースホルダー 4">
            <a:extLst>
              <a:ext uri="{FF2B5EF4-FFF2-40B4-BE49-F238E27FC236}">
                <a16:creationId xmlns:a16="http://schemas.microsoft.com/office/drawing/2014/main" id="{12A893E6-B91C-4D46-A771-BCA306D33C87}"/>
              </a:ext>
            </a:extLst>
          </p:cNvPr>
          <p:cNvSpPr>
            <a:spLocks noGrp="1"/>
          </p:cNvSpPr>
          <p:nvPr>
            <p:ph type="hdr" sz="quarter"/>
          </p:nvPr>
        </p:nvSpPr>
        <p:spPr/>
        <p:txBody>
          <a:bodyPr/>
          <a:lstStyle/>
          <a:p>
            <a:pPr>
              <a:defRPr/>
            </a:pPr>
            <a:endParaRPr lang="ja-JP" altLang="en-US"/>
          </a:p>
        </p:txBody>
      </p:sp>
    </p:spTree>
    <p:extLst>
      <p:ext uri="{BB962C8B-B14F-4D97-AF65-F5344CB8AC3E}">
        <p14:creationId xmlns:p14="http://schemas.microsoft.com/office/powerpoint/2010/main" val="2070337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薬物乱用の定義について、問いかけながら示す。</a:t>
            </a:r>
            <a:endParaRPr kumimoji="1" lang="en-US" altLang="ja-JP" dirty="0"/>
          </a:p>
          <a:p>
            <a:r>
              <a:rPr kumimoji="1" lang="ja-JP" altLang="en-US" dirty="0"/>
              <a:t>ルールが先ほどまでの決まりにつながるように話す。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8</a:t>
            </a:fld>
            <a:endParaRPr kumimoji="1" lang="ja-JP" altLang="en-US"/>
          </a:p>
        </p:txBody>
      </p:sp>
      <p:sp>
        <p:nvSpPr>
          <p:cNvPr id="5" name="ヘッダー プレースホルダー 4">
            <a:extLst>
              <a:ext uri="{FF2B5EF4-FFF2-40B4-BE49-F238E27FC236}">
                <a16:creationId xmlns:a16="http://schemas.microsoft.com/office/drawing/2014/main" id="{12A893E6-B91C-4D46-A771-BCA306D33C87}"/>
              </a:ext>
            </a:extLst>
          </p:cNvPr>
          <p:cNvSpPr>
            <a:spLocks noGrp="1"/>
          </p:cNvSpPr>
          <p:nvPr>
            <p:ph type="hdr" sz="quarter"/>
          </p:nvPr>
        </p:nvSpPr>
        <p:spPr/>
        <p:txBody>
          <a:bodyPr/>
          <a:lstStyle/>
          <a:p>
            <a:pPr>
              <a:defRPr/>
            </a:pPr>
            <a:endParaRPr lang="ja-JP" altLang="en-US"/>
          </a:p>
        </p:txBody>
      </p:sp>
    </p:spTree>
    <p:extLst>
      <p:ext uri="{BB962C8B-B14F-4D97-AF65-F5344CB8AC3E}">
        <p14:creationId xmlns:p14="http://schemas.microsoft.com/office/powerpoint/2010/main" val="2491723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15F464CF-EFD9-404B-8BDB-0447D33222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19FD8601-10B8-4A0E-BE8F-0B42435258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a:t>【</a:t>
            </a:r>
            <a:r>
              <a:rPr lang="ja-JP" altLang="en-US" dirty="0"/>
              <a:t>講義のポイント</a:t>
            </a:r>
            <a:r>
              <a:rPr lang="en-US" altLang="ja-JP" dirty="0"/>
              <a:t>】</a:t>
            </a:r>
          </a:p>
          <a:p>
            <a:r>
              <a:rPr lang="ja-JP" altLang="en-US" dirty="0"/>
              <a:t>こういったものがある。</a:t>
            </a:r>
            <a:endParaRPr lang="en-US" altLang="ja-JP" dirty="0"/>
          </a:p>
          <a:p>
            <a:r>
              <a:rPr lang="ja-JP" altLang="en-US" dirty="0"/>
              <a:t>持っているだけでも重い罪になる。</a:t>
            </a:r>
            <a:endParaRPr lang="en-US" altLang="ja-JP" dirty="0"/>
          </a:p>
          <a:p>
            <a:endParaRPr lang="en-US" altLang="ja-JP" dirty="0"/>
          </a:p>
        </p:txBody>
      </p:sp>
      <p:sp>
        <p:nvSpPr>
          <p:cNvPr id="45060" name="スライド番号プレースホルダー 3">
            <a:extLst>
              <a:ext uri="{FF2B5EF4-FFF2-40B4-BE49-F238E27FC236}">
                <a16:creationId xmlns:a16="http://schemas.microsoft.com/office/drawing/2014/main" id="{DE9F83F7-A298-42F2-9C3E-3E49CFBECB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CECB4A0D-E3E8-4AF0-A725-1C995E993CCD}" type="slidenum">
              <a:rPr lang="ja-JP" altLang="en-US" smtClean="0">
                <a:solidFill>
                  <a:srgbClr val="000000"/>
                </a:solidFill>
              </a:rPr>
              <a:pPr/>
              <a:t>9</a:t>
            </a:fld>
            <a:endParaRPr lang="ja-JP" altLang="en-US">
              <a:solidFill>
                <a:srgbClr val="000000"/>
              </a:solidFill>
            </a:endParaRPr>
          </a:p>
        </p:txBody>
      </p:sp>
      <p:sp>
        <p:nvSpPr>
          <p:cNvPr id="45061" name="ヘッダー プレースホルダー 1">
            <a:extLst>
              <a:ext uri="{FF2B5EF4-FFF2-40B4-BE49-F238E27FC236}">
                <a16:creationId xmlns:a16="http://schemas.microsoft.com/office/drawing/2014/main" id="{6BB992D9-B5A4-4BE9-8DBC-0BA0A5B58B4E}"/>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716E26-A396-4A9D-A6BE-56AEE51AB489}"/>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42E48FA-63AB-400D-A7B1-34372C27335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E63E847-8C6E-49D5-8FF5-A31A215015C1}"/>
              </a:ext>
            </a:extLst>
          </p:cNvPr>
          <p:cNvSpPr>
            <a:spLocks noGrp="1"/>
          </p:cNvSpPr>
          <p:nvPr>
            <p:ph type="dt" sz="half" idx="10"/>
          </p:nvPr>
        </p:nvSpPr>
        <p:spPr/>
        <p:txBody>
          <a:bodyPr/>
          <a:lstStyle/>
          <a:p>
            <a:fld id="{7B2E4763-4454-4614-8E8B-CCB378E76FCB}" type="datetimeFigureOut">
              <a:rPr kumimoji="1" lang="ja-JP" altLang="en-US" smtClean="0"/>
              <a:t>2024/3/15</a:t>
            </a:fld>
            <a:endParaRPr kumimoji="1" lang="ja-JP" altLang="en-US"/>
          </a:p>
        </p:txBody>
      </p:sp>
      <p:sp>
        <p:nvSpPr>
          <p:cNvPr id="5" name="フッター プレースホルダー 4">
            <a:extLst>
              <a:ext uri="{FF2B5EF4-FFF2-40B4-BE49-F238E27FC236}">
                <a16:creationId xmlns:a16="http://schemas.microsoft.com/office/drawing/2014/main" id="{B8B43012-7B66-4ECE-BDBD-441206220C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DB33391-7EE7-4C57-A3EB-322E360E571B}"/>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2431674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0BBF4A-E45F-4428-B43B-21590ACC5BD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8B5C3D4-2BEE-4788-A834-7E5384C1567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D55FD8D-1D92-44F8-9D8F-0E9B997E9E82}"/>
              </a:ext>
            </a:extLst>
          </p:cNvPr>
          <p:cNvSpPr>
            <a:spLocks noGrp="1"/>
          </p:cNvSpPr>
          <p:nvPr>
            <p:ph type="dt" sz="half" idx="10"/>
          </p:nvPr>
        </p:nvSpPr>
        <p:spPr/>
        <p:txBody>
          <a:bodyPr/>
          <a:lstStyle/>
          <a:p>
            <a:fld id="{7B2E4763-4454-4614-8E8B-CCB378E76FCB}" type="datetimeFigureOut">
              <a:rPr kumimoji="1" lang="ja-JP" altLang="en-US" smtClean="0"/>
              <a:t>2024/3/15</a:t>
            </a:fld>
            <a:endParaRPr kumimoji="1" lang="ja-JP" altLang="en-US"/>
          </a:p>
        </p:txBody>
      </p:sp>
      <p:sp>
        <p:nvSpPr>
          <p:cNvPr id="5" name="フッター プレースホルダー 4">
            <a:extLst>
              <a:ext uri="{FF2B5EF4-FFF2-40B4-BE49-F238E27FC236}">
                <a16:creationId xmlns:a16="http://schemas.microsoft.com/office/drawing/2014/main" id="{006530BE-E982-4D5A-9973-0F5329357D2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A9B3F30-0010-415E-84A9-B5231E1D9BD9}"/>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3052148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C6FD628-2CCE-4BE0-8719-B3D2A65B8B21}"/>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807C604-8C39-4EE5-AB5B-FD43FFCEFA02}"/>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25192C6-9212-4F07-A610-5500CD294571}"/>
              </a:ext>
            </a:extLst>
          </p:cNvPr>
          <p:cNvSpPr>
            <a:spLocks noGrp="1"/>
          </p:cNvSpPr>
          <p:nvPr>
            <p:ph type="dt" sz="half" idx="10"/>
          </p:nvPr>
        </p:nvSpPr>
        <p:spPr/>
        <p:txBody>
          <a:bodyPr/>
          <a:lstStyle/>
          <a:p>
            <a:fld id="{7B2E4763-4454-4614-8E8B-CCB378E76FCB}" type="datetimeFigureOut">
              <a:rPr kumimoji="1" lang="ja-JP" altLang="en-US" smtClean="0"/>
              <a:t>2024/3/15</a:t>
            </a:fld>
            <a:endParaRPr kumimoji="1" lang="ja-JP" altLang="en-US"/>
          </a:p>
        </p:txBody>
      </p:sp>
      <p:sp>
        <p:nvSpPr>
          <p:cNvPr id="5" name="フッター プレースホルダー 4">
            <a:extLst>
              <a:ext uri="{FF2B5EF4-FFF2-40B4-BE49-F238E27FC236}">
                <a16:creationId xmlns:a16="http://schemas.microsoft.com/office/drawing/2014/main" id="{21CF0C18-626F-40F4-BF7E-206C78265B3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54A1D9D-F948-49D6-9ADF-A53A54C822F7}"/>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738669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1_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F008C9A4-21AE-4D8F-AC3A-6B8B7BAAEDF3}"/>
              </a:ext>
            </a:extLst>
          </p:cNvPr>
          <p:cNvSpPr>
            <a:spLocks noGrp="1" noChangeArrowheads="1"/>
          </p:cNvSpPr>
          <p:nvPr>
            <p:ph type="dt" sz="half" idx="10"/>
          </p:nvPr>
        </p:nvSpPr>
        <p:spPr>
          <a:ln/>
        </p:spPr>
        <p:txBody>
          <a:bodyPr/>
          <a:lstStyle>
            <a:lvl1pPr>
              <a:defRPr/>
            </a:lvl1pPr>
          </a:lstStyle>
          <a:p>
            <a:pPr>
              <a:defRPr/>
            </a:pPr>
            <a:endParaRPr lang="ja-JP" altLang="ja-JP"/>
          </a:p>
        </p:txBody>
      </p:sp>
      <p:sp>
        <p:nvSpPr>
          <p:cNvPr id="6" name="Rectangle 5">
            <a:extLst>
              <a:ext uri="{FF2B5EF4-FFF2-40B4-BE49-F238E27FC236}">
                <a16:creationId xmlns:a16="http://schemas.microsoft.com/office/drawing/2014/main" id="{6E9ACAE3-13BB-4BE3-9278-0B15F654A447}"/>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7" name="Rectangle 6">
            <a:extLst>
              <a:ext uri="{FF2B5EF4-FFF2-40B4-BE49-F238E27FC236}">
                <a16:creationId xmlns:a16="http://schemas.microsoft.com/office/drawing/2014/main" id="{70351F53-170A-4B17-9302-86020CAAD0C1}"/>
              </a:ext>
            </a:extLst>
          </p:cNvPr>
          <p:cNvSpPr>
            <a:spLocks noGrp="1" noChangeArrowheads="1"/>
          </p:cNvSpPr>
          <p:nvPr>
            <p:ph type="sldNum" sz="quarter" idx="12"/>
          </p:nvPr>
        </p:nvSpPr>
        <p:spPr>
          <a:ln/>
        </p:spPr>
        <p:txBody>
          <a:bodyPr/>
          <a:lstStyle>
            <a:lvl1pPr>
              <a:defRPr/>
            </a:lvl1pPr>
          </a:lstStyle>
          <a:p>
            <a:pPr>
              <a:defRPr/>
            </a:pPr>
            <a:fld id="{384EEB73-C030-49D4-B6D7-81ACF7CD0B44}" type="slidenum">
              <a:rPr lang="ja-JP" altLang="ja-JP"/>
              <a:pPr>
                <a:defRPr/>
              </a:pPr>
              <a:t>‹#›</a:t>
            </a:fld>
            <a:endParaRPr lang="ja-JP" altLang="ja-JP"/>
          </a:p>
        </p:txBody>
      </p:sp>
    </p:spTree>
    <p:extLst>
      <p:ext uri="{BB962C8B-B14F-4D97-AF65-F5344CB8AC3E}">
        <p14:creationId xmlns:p14="http://schemas.microsoft.com/office/powerpoint/2010/main" val="1982055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54A699-E1DC-4F22-BA88-8C05BCB20DB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18A3EF1-15CE-47BB-A4D7-4A84EA6E626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F82F9E3-912C-4670-BCF1-43D13AFF656B}"/>
              </a:ext>
            </a:extLst>
          </p:cNvPr>
          <p:cNvSpPr>
            <a:spLocks noGrp="1"/>
          </p:cNvSpPr>
          <p:nvPr>
            <p:ph type="dt" sz="half" idx="10"/>
          </p:nvPr>
        </p:nvSpPr>
        <p:spPr/>
        <p:txBody>
          <a:bodyPr/>
          <a:lstStyle/>
          <a:p>
            <a:fld id="{7B2E4763-4454-4614-8E8B-CCB378E76FCB}" type="datetimeFigureOut">
              <a:rPr kumimoji="1" lang="ja-JP" altLang="en-US" smtClean="0"/>
              <a:t>2024/3/15</a:t>
            </a:fld>
            <a:endParaRPr kumimoji="1" lang="ja-JP" altLang="en-US"/>
          </a:p>
        </p:txBody>
      </p:sp>
      <p:sp>
        <p:nvSpPr>
          <p:cNvPr id="5" name="フッター プレースホルダー 4">
            <a:extLst>
              <a:ext uri="{FF2B5EF4-FFF2-40B4-BE49-F238E27FC236}">
                <a16:creationId xmlns:a16="http://schemas.microsoft.com/office/drawing/2014/main" id="{C4F8C2B4-B7D0-4E30-B99E-78A670D194C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3566600-8FA0-48C2-A92D-918DABB0D2AE}"/>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3237958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2A059A-3E26-471A-86AB-5C2E8221FB40}"/>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9A5F69C-BA51-47FE-8AC0-26A0FAD826E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9BD1B79-44E8-4C97-92ED-029609F5EA0F}"/>
              </a:ext>
            </a:extLst>
          </p:cNvPr>
          <p:cNvSpPr>
            <a:spLocks noGrp="1"/>
          </p:cNvSpPr>
          <p:nvPr>
            <p:ph type="dt" sz="half" idx="10"/>
          </p:nvPr>
        </p:nvSpPr>
        <p:spPr/>
        <p:txBody>
          <a:bodyPr/>
          <a:lstStyle/>
          <a:p>
            <a:fld id="{7B2E4763-4454-4614-8E8B-CCB378E76FCB}" type="datetimeFigureOut">
              <a:rPr kumimoji="1" lang="ja-JP" altLang="en-US" smtClean="0"/>
              <a:t>2024/3/15</a:t>
            </a:fld>
            <a:endParaRPr kumimoji="1" lang="ja-JP" altLang="en-US"/>
          </a:p>
        </p:txBody>
      </p:sp>
      <p:sp>
        <p:nvSpPr>
          <p:cNvPr id="5" name="フッター プレースホルダー 4">
            <a:extLst>
              <a:ext uri="{FF2B5EF4-FFF2-40B4-BE49-F238E27FC236}">
                <a16:creationId xmlns:a16="http://schemas.microsoft.com/office/drawing/2014/main" id="{8D4BF16D-BC26-4C45-9488-D77A46E76C7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4CCAB81-700E-4DD6-B9DB-60DE6F43AB64}"/>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3784651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3FF60B-8B39-42B8-874E-21ADDAAA23F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6BF0743-D067-48AB-A7C5-26FA2BA0474C}"/>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53160F3-D3A4-48E4-8CF8-7487FDFEECBF}"/>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95A1D80-1F48-4C9B-AF86-5E967607EE6D}"/>
              </a:ext>
            </a:extLst>
          </p:cNvPr>
          <p:cNvSpPr>
            <a:spLocks noGrp="1"/>
          </p:cNvSpPr>
          <p:nvPr>
            <p:ph type="dt" sz="half" idx="10"/>
          </p:nvPr>
        </p:nvSpPr>
        <p:spPr/>
        <p:txBody>
          <a:bodyPr/>
          <a:lstStyle/>
          <a:p>
            <a:fld id="{7B2E4763-4454-4614-8E8B-CCB378E76FCB}" type="datetimeFigureOut">
              <a:rPr kumimoji="1" lang="ja-JP" altLang="en-US" smtClean="0"/>
              <a:t>2024/3/15</a:t>
            </a:fld>
            <a:endParaRPr kumimoji="1" lang="ja-JP" altLang="en-US"/>
          </a:p>
        </p:txBody>
      </p:sp>
      <p:sp>
        <p:nvSpPr>
          <p:cNvPr id="6" name="フッター プレースホルダー 5">
            <a:extLst>
              <a:ext uri="{FF2B5EF4-FFF2-40B4-BE49-F238E27FC236}">
                <a16:creationId xmlns:a16="http://schemas.microsoft.com/office/drawing/2014/main" id="{E0D9C91B-31F0-4037-9D68-BA10D0DE06E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864C362-45C6-4661-8598-0E6F38E96518}"/>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1460365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896698-3C6F-484C-8A5D-BCD4FCF7105A}"/>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556E718-3699-49D0-827C-9863E015727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9CD31F3-8A85-4B35-8F30-01F2151DFEBA}"/>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BA504B3-5884-4E21-9600-8D548475426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048FC5A-DDC7-4CE3-9938-5F5788BA93F1}"/>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466DAC2-2767-4DC5-9C2F-F53B8E4F2F7A}"/>
              </a:ext>
            </a:extLst>
          </p:cNvPr>
          <p:cNvSpPr>
            <a:spLocks noGrp="1"/>
          </p:cNvSpPr>
          <p:nvPr>
            <p:ph type="dt" sz="half" idx="10"/>
          </p:nvPr>
        </p:nvSpPr>
        <p:spPr/>
        <p:txBody>
          <a:bodyPr/>
          <a:lstStyle/>
          <a:p>
            <a:fld id="{7B2E4763-4454-4614-8E8B-CCB378E76FCB}" type="datetimeFigureOut">
              <a:rPr kumimoji="1" lang="ja-JP" altLang="en-US" smtClean="0"/>
              <a:t>2024/3/15</a:t>
            </a:fld>
            <a:endParaRPr kumimoji="1" lang="ja-JP" altLang="en-US"/>
          </a:p>
        </p:txBody>
      </p:sp>
      <p:sp>
        <p:nvSpPr>
          <p:cNvPr id="8" name="フッター プレースホルダー 7">
            <a:extLst>
              <a:ext uri="{FF2B5EF4-FFF2-40B4-BE49-F238E27FC236}">
                <a16:creationId xmlns:a16="http://schemas.microsoft.com/office/drawing/2014/main" id="{492FC087-6CF7-44BB-B8C2-A9E08B1579C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2CC53C5-0F0C-4159-BFC4-C4840671399A}"/>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188386807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CAC9D6-1D6D-4579-8C34-379ADDDAD94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AFDEDD3-7CBA-4EBE-AB0E-853966C3B82E}"/>
              </a:ext>
            </a:extLst>
          </p:cNvPr>
          <p:cNvSpPr>
            <a:spLocks noGrp="1"/>
          </p:cNvSpPr>
          <p:nvPr>
            <p:ph type="dt" sz="half" idx="10"/>
          </p:nvPr>
        </p:nvSpPr>
        <p:spPr/>
        <p:txBody>
          <a:bodyPr/>
          <a:lstStyle/>
          <a:p>
            <a:fld id="{7B2E4763-4454-4614-8E8B-CCB378E76FCB}" type="datetimeFigureOut">
              <a:rPr kumimoji="1" lang="ja-JP" altLang="en-US" smtClean="0"/>
              <a:t>2024/3/15</a:t>
            </a:fld>
            <a:endParaRPr kumimoji="1" lang="ja-JP" altLang="en-US"/>
          </a:p>
        </p:txBody>
      </p:sp>
      <p:sp>
        <p:nvSpPr>
          <p:cNvPr id="4" name="フッター プレースホルダー 3">
            <a:extLst>
              <a:ext uri="{FF2B5EF4-FFF2-40B4-BE49-F238E27FC236}">
                <a16:creationId xmlns:a16="http://schemas.microsoft.com/office/drawing/2014/main" id="{EA8A58F8-5EAE-42C9-B977-2803339F9F3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A9C2854-6C39-4B24-9900-F813884A3BAC}"/>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1515352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F4E12E4-51A7-484F-9C96-AF6FE7E545D2}"/>
              </a:ext>
            </a:extLst>
          </p:cNvPr>
          <p:cNvSpPr>
            <a:spLocks noGrp="1"/>
          </p:cNvSpPr>
          <p:nvPr>
            <p:ph type="dt" sz="half" idx="10"/>
          </p:nvPr>
        </p:nvSpPr>
        <p:spPr/>
        <p:txBody>
          <a:bodyPr/>
          <a:lstStyle/>
          <a:p>
            <a:fld id="{7B2E4763-4454-4614-8E8B-CCB378E76FCB}" type="datetimeFigureOut">
              <a:rPr kumimoji="1" lang="ja-JP" altLang="en-US" smtClean="0"/>
              <a:t>2024/3/15</a:t>
            </a:fld>
            <a:endParaRPr kumimoji="1" lang="ja-JP" altLang="en-US"/>
          </a:p>
        </p:txBody>
      </p:sp>
      <p:sp>
        <p:nvSpPr>
          <p:cNvPr id="3" name="フッター プレースホルダー 2">
            <a:extLst>
              <a:ext uri="{FF2B5EF4-FFF2-40B4-BE49-F238E27FC236}">
                <a16:creationId xmlns:a16="http://schemas.microsoft.com/office/drawing/2014/main" id="{9A119883-82D8-46CB-920C-E8BDA7F9DAE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929A827-8527-4F32-AAFB-AE2C32FC0B02}"/>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2803774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6F76AD-889B-4C76-B378-A8ACB4ADB331}"/>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B0550E8-D3D2-4B55-B757-49BB425D215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2CBE828-B5E2-4B4B-80F7-8490933F3E2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1D5D0B2-F84E-4310-9449-F0D05FBA8A91}"/>
              </a:ext>
            </a:extLst>
          </p:cNvPr>
          <p:cNvSpPr>
            <a:spLocks noGrp="1"/>
          </p:cNvSpPr>
          <p:nvPr>
            <p:ph type="dt" sz="half" idx="10"/>
          </p:nvPr>
        </p:nvSpPr>
        <p:spPr/>
        <p:txBody>
          <a:bodyPr/>
          <a:lstStyle/>
          <a:p>
            <a:fld id="{7B2E4763-4454-4614-8E8B-CCB378E76FCB}" type="datetimeFigureOut">
              <a:rPr kumimoji="1" lang="ja-JP" altLang="en-US" smtClean="0"/>
              <a:t>2024/3/15</a:t>
            </a:fld>
            <a:endParaRPr kumimoji="1" lang="ja-JP" altLang="en-US"/>
          </a:p>
        </p:txBody>
      </p:sp>
      <p:sp>
        <p:nvSpPr>
          <p:cNvPr id="6" name="フッター プレースホルダー 5">
            <a:extLst>
              <a:ext uri="{FF2B5EF4-FFF2-40B4-BE49-F238E27FC236}">
                <a16:creationId xmlns:a16="http://schemas.microsoft.com/office/drawing/2014/main" id="{9B764419-BBB6-4E76-B6E5-EAE77D5A54C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33D0425-6D30-477F-8508-4C4728120D0C}"/>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266273360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8C7998-8224-454B-8B4F-73DFD799D206}"/>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FCCB77E-8EBE-443E-A311-D35B8F57550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95A7A1DC-1C3A-45B1-9774-2DE2E7A9E90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A1838CA-6D45-4255-8FA3-84BE1EFE66F8}"/>
              </a:ext>
            </a:extLst>
          </p:cNvPr>
          <p:cNvSpPr>
            <a:spLocks noGrp="1"/>
          </p:cNvSpPr>
          <p:nvPr>
            <p:ph type="dt" sz="half" idx="10"/>
          </p:nvPr>
        </p:nvSpPr>
        <p:spPr/>
        <p:txBody>
          <a:bodyPr/>
          <a:lstStyle/>
          <a:p>
            <a:fld id="{7B2E4763-4454-4614-8E8B-CCB378E76FCB}" type="datetimeFigureOut">
              <a:rPr kumimoji="1" lang="ja-JP" altLang="en-US" smtClean="0"/>
              <a:t>2024/3/15</a:t>
            </a:fld>
            <a:endParaRPr kumimoji="1" lang="ja-JP" altLang="en-US"/>
          </a:p>
        </p:txBody>
      </p:sp>
      <p:sp>
        <p:nvSpPr>
          <p:cNvPr id="6" name="フッター プレースホルダー 5">
            <a:extLst>
              <a:ext uri="{FF2B5EF4-FFF2-40B4-BE49-F238E27FC236}">
                <a16:creationId xmlns:a16="http://schemas.microsoft.com/office/drawing/2014/main" id="{3E62634A-9412-4374-8404-DD365349B16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E8BE9B6-F78A-40BE-9024-BAEB805C9527}"/>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2917269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BF1D129-5556-4A87-B75E-A8A875F0879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C9633CB-20DF-4887-BBA0-33FC047B219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2099AE1-213C-49C0-8112-37CCC4308B6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B2E4763-4454-4614-8E8B-CCB378E76FCB}" type="datetimeFigureOut">
              <a:rPr kumimoji="1" lang="ja-JP" altLang="en-US" smtClean="0"/>
              <a:t>2024/3/15</a:t>
            </a:fld>
            <a:endParaRPr kumimoji="1" lang="ja-JP" altLang="en-US"/>
          </a:p>
        </p:txBody>
      </p:sp>
      <p:sp>
        <p:nvSpPr>
          <p:cNvPr id="5" name="フッター プレースホルダー 4">
            <a:extLst>
              <a:ext uri="{FF2B5EF4-FFF2-40B4-BE49-F238E27FC236}">
                <a16:creationId xmlns:a16="http://schemas.microsoft.com/office/drawing/2014/main" id="{24AF6C1D-6110-4567-BFFE-0AB34A95FB9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1DBC9FD-1181-427B-8A55-A78EA94DC9D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1809756092"/>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 id="2147484219" r:id="rId12"/>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7.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8.png"/><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21.jpe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emf"/><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oleObject" Target="../embeddings/oleObject1.bin"/><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F31A331-442A-427E-BD49-BBBB26283A19}"/>
              </a:ext>
            </a:extLst>
          </p:cNvPr>
          <p:cNvSpPr/>
          <p:nvPr/>
        </p:nvSpPr>
        <p:spPr>
          <a:xfrm>
            <a:off x="97709" y="103626"/>
            <a:ext cx="8948582" cy="6754374"/>
          </a:xfrm>
          <a:prstGeom prst="rect">
            <a:avLst/>
          </a:prstGeom>
          <a:solidFill>
            <a:schemeClr val="accent5">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9303E92D-B4C1-47EC-AB4D-A24C007AF5F8}"/>
              </a:ext>
            </a:extLst>
          </p:cNvPr>
          <p:cNvSpPr txBox="1"/>
          <p:nvPr/>
        </p:nvSpPr>
        <p:spPr>
          <a:xfrm>
            <a:off x="7540044" y="285480"/>
            <a:ext cx="1199626" cy="369332"/>
          </a:xfrm>
          <a:prstGeom prst="rect">
            <a:avLst/>
          </a:prstGeom>
          <a:noFill/>
          <a:ln>
            <a:solidFill>
              <a:schemeClr val="tx1"/>
            </a:solidFill>
          </a:ln>
        </p:spPr>
        <p:txBody>
          <a:bodyPr wrap="square" rtlCol="0">
            <a:spAutoFit/>
          </a:bodyPr>
          <a:lstStyle/>
          <a:p>
            <a:pPr algn="ctr"/>
            <a:r>
              <a:rPr lang="ja-JP" altLang="en-US" dirty="0">
                <a:latin typeface="メイリオ" panose="020B0604030504040204" pitchFamily="50" charset="-128"/>
                <a:ea typeface="メイリオ" panose="020B0604030504040204" pitchFamily="50" charset="-128"/>
              </a:rPr>
              <a:t>小学</a:t>
            </a:r>
            <a:r>
              <a:rPr kumimoji="1" lang="ja-JP" altLang="en-US" dirty="0">
                <a:latin typeface="メイリオ" panose="020B0604030504040204" pitchFamily="50" charset="-128"/>
                <a:ea typeface="メイリオ" panose="020B0604030504040204" pitchFamily="50" charset="-128"/>
              </a:rPr>
              <a:t>生用</a:t>
            </a:r>
          </a:p>
        </p:txBody>
      </p:sp>
      <p:pic>
        <p:nvPicPr>
          <p:cNvPr id="6" name="図 1">
            <a:extLst>
              <a:ext uri="{FF2B5EF4-FFF2-40B4-BE49-F238E27FC236}">
                <a16:creationId xmlns:a16="http://schemas.microsoft.com/office/drawing/2014/main" id="{E322AF7E-EF41-44F0-9EB6-379BA0D84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5A57709D-F99D-408D-9EFF-E4B33340CF28}"/>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8" name="テキスト ボックス 7">
            <a:extLst>
              <a:ext uri="{FF2B5EF4-FFF2-40B4-BE49-F238E27FC236}">
                <a16:creationId xmlns:a16="http://schemas.microsoft.com/office/drawing/2014/main" id="{D4C92B7A-E87F-48A8-B295-71BCF14054BE}"/>
              </a:ext>
            </a:extLst>
          </p:cNvPr>
          <p:cNvSpPr txBox="1"/>
          <p:nvPr/>
        </p:nvSpPr>
        <p:spPr>
          <a:xfrm>
            <a:off x="1090569" y="2140248"/>
            <a:ext cx="6962862" cy="1107996"/>
          </a:xfrm>
          <a:prstGeom prst="rect">
            <a:avLst/>
          </a:prstGeom>
          <a:noFill/>
        </p:spPr>
        <p:txBody>
          <a:bodyPr wrap="square" rtlCol="0">
            <a:spAutoFit/>
          </a:bodyPr>
          <a:lstStyle/>
          <a:p>
            <a:r>
              <a:rPr kumimoji="1" lang="ja-JP" altLang="en-US" sz="6600" b="1" dirty="0">
                <a:latin typeface="メイリオ" panose="020B0604030504040204" pitchFamily="50" charset="-128"/>
                <a:ea typeface="メイリオ" panose="020B0604030504040204" pitchFamily="50" charset="-128"/>
              </a:rPr>
              <a:t>薬物乱用防止教室</a:t>
            </a:r>
          </a:p>
        </p:txBody>
      </p:sp>
      <p:sp>
        <p:nvSpPr>
          <p:cNvPr id="11" name="テキスト ボックス 10">
            <a:extLst>
              <a:ext uri="{FF2B5EF4-FFF2-40B4-BE49-F238E27FC236}">
                <a16:creationId xmlns:a16="http://schemas.microsoft.com/office/drawing/2014/main" id="{E771422C-5B42-4DF9-8505-A5DB9B4FF2BF}"/>
              </a:ext>
            </a:extLst>
          </p:cNvPr>
          <p:cNvSpPr txBox="1"/>
          <p:nvPr/>
        </p:nvSpPr>
        <p:spPr>
          <a:xfrm>
            <a:off x="1090569" y="1363142"/>
            <a:ext cx="4420998" cy="646331"/>
          </a:xfrm>
          <a:prstGeom prst="rect">
            <a:avLst/>
          </a:prstGeom>
          <a:noFill/>
        </p:spPr>
        <p:txBody>
          <a:bodyPr wrap="square" rtlCol="0">
            <a:spAutoFit/>
          </a:bodyPr>
          <a:lstStyle/>
          <a:p>
            <a:r>
              <a:rPr lang="ja-JP" altLang="en-US" sz="3600" b="1" dirty="0">
                <a:latin typeface="メイリオ" panose="020B0604030504040204" pitchFamily="50" charset="-128"/>
                <a:ea typeface="メイリオ" panose="020B0604030504040204" pitchFamily="50" charset="-128"/>
              </a:rPr>
              <a:t>〇〇〇小学校</a:t>
            </a:r>
            <a:endParaRPr kumimoji="1" lang="ja-JP" altLang="en-US" sz="3600" b="1"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EB1D5B88-426F-43C8-9783-55E57F70CEE3}"/>
              </a:ext>
            </a:extLst>
          </p:cNvPr>
          <p:cNvSpPr txBox="1"/>
          <p:nvPr/>
        </p:nvSpPr>
        <p:spPr>
          <a:xfrm>
            <a:off x="792759" y="3379019"/>
            <a:ext cx="7709483"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～世界でひとりしかいない自分を守るために～</a:t>
            </a:r>
          </a:p>
        </p:txBody>
      </p:sp>
      <p:pic>
        <p:nvPicPr>
          <p:cNvPr id="13" name="図 54" descr="ダメゼッタイ激イラスト">
            <a:extLst>
              <a:ext uri="{FF2B5EF4-FFF2-40B4-BE49-F238E27FC236}">
                <a16:creationId xmlns:a16="http://schemas.microsoft.com/office/drawing/2014/main" id="{5E2B6BB7-F098-4A19-8913-7D1585AEE4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271" y="4030515"/>
            <a:ext cx="2304439" cy="246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3941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タイトル 1">
            <a:extLst>
              <a:ext uri="{FF2B5EF4-FFF2-40B4-BE49-F238E27FC236}">
                <a16:creationId xmlns:a16="http://schemas.microsoft.com/office/drawing/2014/main" id="{D89E9B0F-F5CE-4A9A-A94D-26958B5651FE}"/>
              </a:ext>
            </a:extLst>
          </p:cNvPr>
          <p:cNvSpPr txBox="1">
            <a:spLocks noChangeArrowheads="1"/>
          </p:cNvSpPr>
          <p:nvPr/>
        </p:nvSpPr>
        <p:spPr>
          <a:xfrm>
            <a:off x="0" y="13652"/>
            <a:ext cx="9144000" cy="814193"/>
          </a:xfrm>
          <a:prstGeom prst="rect">
            <a:avLst/>
          </a:prstGeom>
          <a:solidFill>
            <a:schemeClr val="accent5">
              <a:lumMod val="40000"/>
              <a:lumOff val="60000"/>
            </a:schemeClr>
          </a:solidFill>
        </p:spPr>
        <p:txBody>
          <a:bodyPr vert="horz" lIns="91440" tIns="45720" rIns="91440" bIns="45720" rtlCol="0" anchor="b">
            <a:normAutofit fontScale="92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大麻：間違った情報にだまされないで</a:t>
            </a:r>
          </a:p>
        </p:txBody>
      </p:sp>
      <p:pic>
        <p:nvPicPr>
          <p:cNvPr id="20" name="図 19">
            <a:extLst>
              <a:ext uri="{FF2B5EF4-FFF2-40B4-BE49-F238E27FC236}">
                <a16:creationId xmlns:a16="http://schemas.microsoft.com/office/drawing/2014/main" id="{C13C741F-4099-4E30-ADAC-32BA8C3677CB}"/>
              </a:ext>
            </a:extLst>
          </p:cNvPr>
          <p:cNvPicPr>
            <a:picLocks noChangeAspect="1"/>
          </p:cNvPicPr>
          <p:nvPr/>
        </p:nvPicPr>
        <p:blipFill>
          <a:blip r:embed="rId3"/>
          <a:stretch>
            <a:fillRect/>
          </a:stretch>
        </p:blipFill>
        <p:spPr>
          <a:xfrm>
            <a:off x="51330" y="1768573"/>
            <a:ext cx="1669740" cy="1129530"/>
          </a:xfrm>
          <a:prstGeom prst="rect">
            <a:avLst/>
          </a:prstGeom>
        </p:spPr>
      </p:pic>
      <p:pic>
        <p:nvPicPr>
          <p:cNvPr id="21" name="図 20">
            <a:extLst>
              <a:ext uri="{FF2B5EF4-FFF2-40B4-BE49-F238E27FC236}">
                <a16:creationId xmlns:a16="http://schemas.microsoft.com/office/drawing/2014/main" id="{85C5CA40-9522-4BFB-9753-9893FA83A4C7}"/>
              </a:ext>
            </a:extLst>
          </p:cNvPr>
          <p:cNvPicPr>
            <a:picLocks noChangeAspect="1"/>
          </p:cNvPicPr>
          <p:nvPr/>
        </p:nvPicPr>
        <p:blipFill>
          <a:blip r:embed="rId4"/>
          <a:stretch>
            <a:fillRect/>
          </a:stretch>
        </p:blipFill>
        <p:spPr>
          <a:xfrm>
            <a:off x="51330" y="2946654"/>
            <a:ext cx="1698756" cy="1136810"/>
          </a:xfrm>
          <a:prstGeom prst="rect">
            <a:avLst/>
          </a:prstGeom>
        </p:spPr>
      </p:pic>
      <p:sp>
        <p:nvSpPr>
          <p:cNvPr id="28" name="テキスト ボックス 27">
            <a:extLst>
              <a:ext uri="{FF2B5EF4-FFF2-40B4-BE49-F238E27FC236}">
                <a16:creationId xmlns:a16="http://schemas.microsoft.com/office/drawing/2014/main" id="{F923F7F8-3490-48DE-89F7-E8C91F33B3D8}"/>
              </a:ext>
            </a:extLst>
          </p:cNvPr>
          <p:cNvSpPr txBox="1"/>
          <p:nvPr/>
        </p:nvSpPr>
        <p:spPr>
          <a:xfrm>
            <a:off x="51330" y="6582976"/>
            <a:ext cx="6183407" cy="276999"/>
          </a:xfrm>
          <a:prstGeom prst="rect">
            <a:avLst/>
          </a:prstGeom>
          <a:noFill/>
        </p:spPr>
        <p:txBody>
          <a:bodyPr wrap="square" rtlCol="0">
            <a:spAutoFit/>
          </a:bodyPr>
          <a:lstStyle/>
          <a:p>
            <a:r>
              <a:rPr kumimoji="1" lang="ja-JP" altLang="en-US" sz="1200" dirty="0">
                <a:solidFill>
                  <a:schemeClr val="bg1">
                    <a:lumMod val="50000"/>
                  </a:schemeClr>
                </a:solidFill>
                <a:latin typeface="+mn-ea"/>
              </a:rPr>
              <a:t>写真・イラスト出典：薬物乱用防止読本「健康に生きようパート</a:t>
            </a:r>
            <a:r>
              <a:rPr kumimoji="1" lang="en-US" altLang="ja-JP" sz="1200" dirty="0">
                <a:solidFill>
                  <a:schemeClr val="bg1">
                    <a:lumMod val="50000"/>
                  </a:schemeClr>
                </a:solidFill>
                <a:latin typeface="+mn-ea"/>
              </a:rPr>
              <a:t>35</a:t>
            </a:r>
            <a:r>
              <a:rPr kumimoji="1" lang="ja-JP" altLang="en-US" sz="1200" dirty="0">
                <a:solidFill>
                  <a:schemeClr val="bg1">
                    <a:lumMod val="50000"/>
                  </a:schemeClr>
                </a:solidFill>
                <a:latin typeface="+mn-ea"/>
              </a:rPr>
              <a:t>」（厚生労働省）</a:t>
            </a:r>
          </a:p>
        </p:txBody>
      </p:sp>
      <p:sp>
        <p:nvSpPr>
          <p:cNvPr id="8" name="正方形/長方形 7">
            <a:extLst>
              <a:ext uri="{FF2B5EF4-FFF2-40B4-BE49-F238E27FC236}">
                <a16:creationId xmlns:a16="http://schemas.microsoft.com/office/drawing/2014/main" id="{24628370-1918-4612-857A-4EF6A11D711C}"/>
              </a:ext>
            </a:extLst>
          </p:cNvPr>
          <p:cNvSpPr/>
          <p:nvPr/>
        </p:nvSpPr>
        <p:spPr>
          <a:xfrm>
            <a:off x="150405" y="899382"/>
            <a:ext cx="1210588" cy="797654"/>
          </a:xfrm>
          <a:prstGeom prst="rect">
            <a:avLst/>
          </a:prstGeom>
          <a:noFill/>
          <a:ln w="38100">
            <a:solidFill>
              <a:schemeClr val="accent5">
                <a:lumMod val="75000"/>
              </a:schemeClr>
            </a:solidFill>
          </a:ln>
        </p:spPr>
        <p:txBody>
          <a:bodyPr wrap="none" lIns="91440" tIns="45720" rIns="91440" bIns="45720" anchor="b">
            <a:spAutoFit/>
          </a:bodyPr>
          <a:lstStyle/>
          <a:p>
            <a:pPr algn="ctr">
              <a:lnSpc>
                <a:spcPts val="5500"/>
              </a:lnSpc>
            </a:pPr>
            <a:r>
              <a:rPr lang="ja-JP" altLang="en-US" sz="4000" b="1" cap="none" spc="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rPr>
              <a:t>大麻</a:t>
            </a:r>
          </a:p>
        </p:txBody>
      </p:sp>
      <p:pic>
        <p:nvPicPr>
          <p:cNvPr id="6" name="図 5">
            <a:extLst>
              <a:ext uri="{FF2B5EF4-FFF2-40B4-BE49-F238E27FC236}">
                <a16:creationId xmlns:a16="http://schemas.microsoft.com/office/drawing/2014/main" id="{23D3D947-63CD-4077-8A8F-DE6CAAF1AA4D}"/>
              </a:ext>
            </a:extLst>
          </p:cNvPr>
          <p:cNvPicPr>
            <a:picLocks noChangeAspect="1"/>
          </p:cNvPicPr>
          <p:nvPr/>
        </p:nvPicPr>
        <p:blipFill>
          <a:blip r:embed="rId5"/>
          <a:stretch>
            <a:fillRect/>
          </a:stretch>
        </p:blipFill>
        <p:spPr>
          <a:xfrm>
            <a:off x="1820145" y="952080"/>
            <a:ext cx="7173450" cy="3365657"/>
          </a:xfrm>
          <a:prstGeom prst="rect">
            <a:avLst/>
          </a:prstGeom>
        </p:spPr>
      </p:pic>
      <p:sp>
        <p:nvSpPr>
          <p:cNvPr id="7" name="正方形/長方形 6">
            <a:extLst>
              <a:ext uri="{FF2B5EF4-FFF2-40B4-BE49-F238E27FC236}">
                <a16:creationId xmlns:a16="http://schemas.microsoft.com/office/drawing/2014/main" id="{D3F9D333-BC5A-4642-8E1A-01D74D0FCD2A}"/>
              </a:ext>
            </a:extLst>
          </p:cNvPr>
          <p:cNvSpPr/>
          <p:nvPr/>
        </p:nvSpPr>
        <p:spPr>
          <a:xfrm>
            <a:off x="897588" y="4333800"/>
            <a:ext cx="5337149" cy="2014903"/>
          </a:xfrm>
          <a:prstGeom prst="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solidFill>
                  <a:schemeClr val="tx1"/>
                </a:solidFill>
                <a:latin typeface="メイリオ" panose="020B0604030504040204" pitchFamily="50" charset="-128"/>
                <a:ea typeface="メイリオ" panose="020B0604030504040204" pitchFamily="50" charset="-128"/>
              </a:rPr>
              <a:t>・大麻は安全、無害だ！</a:t>
            </a:r>
            <a:endParaRPr kumimoji="1" lang="en-US" altLang="ja-JP" sz="2800" b="1" dirty="0">
              <a:solidFill>
                <a:schemeClr val="tx1"/>
              </a:solidFill>
              <a:latin typeface="メイリオ" panose="020B0604030504040204" pitchFamily="50" charset="-128"/>
              <a:ea typeface="メイリオ" panose="020B0604030504040204" pitchFamily="50" charset="-128"/>
            </a:endParaRPr>
          </a:p>
          <a:p>
            <a:r>
              <a:rPr lang="ja-JP" altLang="en-US" sz="2800" b="1" dirty="0">
                <a:solidFill>
                  <a:schemeClr val="tx1"/>
                </a:solidFill>
                <a:latin typeface="メイリオ" panose="020B0604030504040204" pitchFamily="50" charset="-128"/>
                <a:ea typeface="メイリオ" panose="020B0604030504040204" pitchFamily="50" charset="-128"/>
              </a:rPr>
              <a:t>・タバコやお酒より安全！</a:t>
            </a:r>
            <a:endParaRPr lang="en-US" altLang="ja-JP" sz="2800" b="1" dirty="0">
              <a:solidFill>
                <a:schemeClr val="tx1"/>
              </a:solidFill>
              <a:latin typeface="メイリオ" panose="020B0604030504040204" pitchFamily="50" charset="-128"/>
              <a:ea typeface="メイリオ" panose="020B0604030504040204" pitchFamily="50" charset="-128"/>
            </a:endParaRPr>
          </a:p>
          <a:p>
            <a:r>
              <a:rPr lang="ja-JP" altLang="en-US" sz="2800" b="1" dirty="0">
                <a:solidFill>
                  <a:schemeClr val="tx1"/>
                </a:solidFill>
                <a:latin typeface="メイリオ" panose="020B0604030504040204" pitchFamily="50" charset="-128"/>
                <a:ea typeface="メイリオ" panose="020B0604030504040204" pitchFamily="50" charset="-128"/>
              </a:rPr>
              <a:t>・大麻はいつでもやめられる！</a:t>
            </a:r>
            <a:endParaRPr lang="en-US" altLang="ja-JP" sz="2800" b="1" dirty="0">
              <a:solidFill>
                <a:schemeClr val="tx1"/>
              </a:solidFill>
              <a:latin typeface="メイリオ" panose="020B0604030504040204" pitchFamily="50" charset="-128"/>
              <a:ea typeface="メイリオ" panose="020B0604030504040204" pitchFamily="50" charset="-128"/>
            </a:endParaRPr>
          </a:p>
          <a:p>
            <a:r>
              <a:rPr kumimoji="1" lang="ja-JP" altLang="en-US" sz="2800" b="1" dirty="0">
                <a:solidFill>
                  <a:schemeClr val="tx1"/>
                </a:solidFill>
                <a:latin typeface="メイリオ" panose="020B0604030504040204" pitchFamily="50" charset="-128"/>
                <a:ea typeface="メイリオ" panose="020B0604030504040204" pitchFamily="50" charset="-128"/>
              </a:rPr>
              <a:t>・大麻は１回くらい大丈夫！</a:t>
            </a:r>
            <a:endParaRPr kumimoji="1" lang="en-US" altLang="ja-JP" sz="2800" b="1" dirty="0">
              <a:solidFill>
                <a:schemeClr val="tx1"/>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FF77A5F8-E2F8-4E03-95BE-21E042002997}"/>
              </a:ext>
            </a:extLst>
          </p:cNvPr>
          <p:cNvSpPr txBox="1"/>
          <p:nvPr/>
        </p:nvSpPr>
        <p:spPr>
          <a:xfrm>
            <a:off x="2024379" y="3607945"/>
            <a:ext cx="2992242" cy="3939540"/>
          </a:xfrm>
          <a:prstGeom prst="rect">
            <a:avLst/>
          </a:prstGeom>
          <a:noFill/>
        </p:spPr>
        <p:txBody>
          <a:bodyPr wrap="square" rtlCol="0">
            <a:spAutoFit/>
          </a:bodyPr>
          <a:lstStyle/>
          <a:p>
            <a:r>
              <a:rPr kumimoji="1" lang="en-US" altLang="ja-JP" sz="25000" b="1" dirty="0">
                <a:solidFill>
                  <a:srgbClr val="C00000"/>
                </a:solidFill>
                <a:latin typeface="メイリオ" panose="020B0604030504040204" pitchFamily="50" charset="-128"/>
                <a:ea typeface="メイリオ" panose="020B0604030504040204" pitchFamily="50" charset="-128"/>
              </a:rPr>
              <a:t>×</a:t>
            </a:r>
            <a:endParaRPr kumimoji="1" lang="ja-JP" altLang="en-US" sz="25000" b="1" dirty="0">
              <a:solidFill>
                <a:srgbClr val="C00000"/>
              </a:solidFill>
              <a:latin typeface="メイリオ" panose="020B0604030504040204" pitchFamily="50" charset="-128"/>
              <a:ea typeface="メイリオ" panose="020B0604030504040204" pitchFamily="50" charset="-128"/>
            </a:endParaRPr>
          </a:p>
        </p:txBody>
      </p:sp>
      <p:grpSp>
        <p:nvGrpSpPr>
          <p:cNvPr id="30" name="グループ化 29">
            <a:extLst>
              <a:ext uri="{FF2B5EF4-FFF2-40B4-BE49-F238E27FC236}">
                <a16:creationId xmlns:a16="http://schemas.microsoft.com/office/drawing/2014/main" id="{8D9EC8DE-D84B-4E06-A087-CB73875B9398}"/>
              </a:ext>
            </a:extLst>
          </p:cNvPr>
          <p:cNvGrpSpPr/>
          <p:nvPr/>
        </p:nvGrpSpPr>
        <p:grpSpPr>
          <a:xfrm>
            <a:off x="5777240" y="4117169"/>
            <a:ext cx="3461573" cy="2411272"/>
            <a:chOff x="5042274" y="3705765"/>
            <a:chExt cx="4359058" cy="2765468"/>
          </a:xfrm>
        </p:grpSpPr>
        <p:sp>
          <p:nvSpPr>
            <p:cNvPr id="36" name="爆発 2 3">
              <a:extLst>
                <a:ext uri="{FF2B5EF4-FFF2-40B4-BE49-F238E27FC236}">
                  <a16:creationId xmlns:a16="http://schemas.microsoft.com/office/drawing/2014/main" id="{F77B7DE2-1BEC-40FF-9E75-0A4C50E1A306}"/>
                </a:ext>
              </a:extLst>
            </p:cNvPr>
            <p:cNvSpPr>
              <a:spLocks noChangeArrowheads="1"/>
            </p:cNvSpPr>
            <p:nvPr/>
          </p:nvSpPr>
          <p:spPr bwMode="auto">
            <a:xfrm>
              <a:off x="5042274" y="3705765"/>
              <a:ext cx="4359058" cy="2765468"/>
            </a:xfrm>
            <a:prstGeom prst="irregularSeal2">
              <a:avLst/>
            </a:prstGeom>
            <a:solidFill>
              <a:srgbClr val="FFC000"/>
            </a:solid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highlight>
                  <a:srgbClr val="FFFF00"/>
                </a:highlight>
              </a:endParaRPr>
            </a:p>
          </p:txBody>
        </p:sp>
        <p:sp>
          <p:nvSpPr>
            <p:cNvPr id="37" name="テキスト ボックス 2">
              <a:extLst>
                <a:ext uri="{FF2B5EF4-FFF2-40B4-BE49-F238E27FC236}">
                  <a16:creationId xmlns:a16="http://schemas.microsoft.com/office/drawing/2014/main" id="{F1F728B9-EC90-4225-A2E7-A4F0BD7293A2}"/>
                </a:ext>
              </a:extLst>
            </p:cNvPr>
            <p:cNvSpPr txBox="1">
              <a:spLocks noChangeArrowheads="1"/>
            </p:cNvSpPr>
            <p:nvPr/>
          </p:nvSpPr>
          <p:spPr bwMode="auto">
            <a:xfrm>
              <a:off x="5961310" y="4744726"/>
              <a:ext cx="2794430" cy="109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800" b="1" dirty="0">
                  <a:solidFill>
                    <a:srgbClr val="C00000"/>
                  </a:solidFill>
                  <a:latin typeface="メイリオ" panose="020B0604030504040204" pitchFamily="50" charset="-128"/>
                  <a:ea typeface="メイリオ" panose="020B0604030504040204" pitchFamily="50" charset="-128"/>
                </a:rPr>
                <a:t>全て間違いです</a:t>
              </a:r>
              <a:r>
                <a:rPr kumimoji="1" lang="en-US" altLang="ja-JP" sz="2800" b="1" dirty="0">
                  <a:solidFill>
                    <a:srgbClr val="C00000"/>
                  </a:solidFill>
                  <a:latin typeface="メイリオ" panose="020B0604030504040204" pitchFamily="50" charset="-128"/>
                  <a:ea typeface="メイリオ" panose="020B0604030504040204" pitchFamily="50" charset="-128"/>
                </a:rPr>
                <a:t>‼</a:t>
              </a:r>
              <a:endParaRPr kumimoji="1" lang="ja-JP" altLang="en-US" sz="2800" b="1" dirty="0">
                <a:solidFill>
                  <a:srgbClr val="C00000"/>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349799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89526F1F-9CA0-478B-B2D8-0889F0F4ECAA}"/>
              </a:ext>
            </a:extLst>
          </p:cNvPr>
          <p:cNvPicPr>
            <a:picLocks noChangeAspect="1"/>
          </p:cNvPicPr>
          <p:nvPr/>
        </p:nvPicPr>
        <p:blipFill rotWithShape="1">
          <a:blip r:embed="rId3"/>
          <a:srcRect l="7998" r="10017" b="14290"/>
          <a:stretch/>
        </p:blipFill>
        <p:spPr>
          <a:xfrm>
            <a:off x="231705" y="3654371"/>
            <a:ext cx="1198317" cy="1046430"/>
          </a:xfrm>
          <a:prstGeom prst="rect">
            <a:avLst/>
          </a:prstGeom>
        </p:spPr>
      </p:pic>
      <p:sp>
        <p:nvSpPr>
          <p:cNvPr id="49160" name="テキスト ボックス 1">
            <a:extLst>
              <a:ext uri="{FF2B5EF4-FFF2-40B4-BE49-F238E27FC236}">
                <a16:creationId xmlns:a16="http://schemas.microsoft.com/office/drawing/2014/main" id="{84610D40-D646-43D9-A1F7-916A2309560B}"/>
              </a:ext>
            </a:extLst>
          </p:cNvPr>
          <p:cNvSpPr txBox="1">
            <a:spLocks noChangeArrowheads="1"/>
          </p:cNvSpPr>
          <p:nvPr/>
        </p:nvSpPr>
        <p:spPr bwMode="auto">
          <a:xfrm>
            <a:off x="132778" y="1389946"/>
            <a:ext cx="892809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400" dirty="0">
                <a:latin typeface="メイリオ" panose="020B0604030504040204" pitchFamily="50" charset="-128"/>
                <a:ea typeface="メイリオ" panose="020B0604030504040204" pitchFamily="50" charset="-128"/>
              </a:rPr>
              <a:t>将来的に更に強い副作用や依存性のある薬物の使用の</a:t>
            </a:r>
            <a:r>
              <a:rPr kumimoji="1" lang="ja-JP" altLang="en-US" dirty="0">
                <a:solidFill>
                  <a:srgbClr val="FF0000"/>
                </a:solidFill>
                <a:latin typeface="メイリオ" panose="020B0604030504040204" pitchFamily="50" charset="-128"/>
                <a:ea typeface="メイリオ" panose="020B0604030504040204" pitchFamily="50" charset="-128"/>
              </a:rPr>
              <a:t>入り口</a:t>
            </a:r>
            <a:r>
              <a:rPr kumimoji="1" lang="ja-JP" altLang="en-US" sz="2400" dirty="0">
                <a:latin typeface="メイリオ" panose="020B0604030504040204" pitchFamily="50" charset="-128"/>
                <a:ea typeface="メイリオ" panose="020B0604030504040204" pitchFamily="50" charset="-128"/>
              </a:rPr>
              <a:t>となる薬物のことで、アルコールやたばこなどを指します。　薬物を乱用するほとんどの人は、アルコールやたばこといった身近なものを薬物乱用より早い時期に使用しているため、たばこやアルコールは、ゲートウェイドラッグと呼ばれています。</a:t>
            </a:r>
            <a:endParaRPr kumimoji="1" lang="ja-JP" altLang="en-US" sz="2400" b="1" dirty="0">
              <a:solidFill>
                <a:srgbClr val="C00000"/>
              </a:solidFill>
              <a:latin typeface="メイリオ" panose="020B0604030504040204" pitchFamily="50" charset="-128"/>
              <a:ea typeface="メイリオ" panose="020B0604030504040204" pitchFamily="50" charset="-128"/>
            </a:endParaRPr>
          </a:p>
        </p:txBody>
      </p:sp>
      <p:sp>
        <p:nvSpPr>
          <p:cNvPr id="14" name="タイトル 1">
            <a:extLst>
              <a:ext uri="{FF2B5EF4-FFF2-40B4-BE49-F238E27FC236}">
                <a16:creationId xmlns:a16="http://schemas.microsoft.com/office/drawing/2014/main" id="{B2A047A7-0260-4B86-8045-323FB2C9C975}"/>
              </a:ext>
            </a:extLst>
          </p:cNvPr>
          <p:cNvSpPr txBox="1">
            <a:spLocks noChangeArrowheads="1"/>
          </p:cNvSpPr>
          <p:nvPr/>
        </p:nvSpPr>
        <p:spPr>
          <a:xfrm>
            <a:off x="0" y="3563"/>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ゲートウェイドラッグ</a:t>
            </a:r>
          </a:p>
        </p:txBody>
      </p:sp>
      <p:pic>
        <p:nvPicPr>
          <p:cNvPr id="15" name="図 1">
            <a:extLst>
              <a:ext uri="{FF2B5EF4-FFF2-40B4-BE49-F238E27FC236}">
                <a16:creationId xmlns:a16="http://schemas.microsoft.com/office/drawing/2014/main" id="{DC795530-F3C7-49FC-A1F5-419A451C96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919" y="6458287"/>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 name="テキスト ボックス 15">
            <a:extLst>
              <a:ext uri="{FF2B5EF4-FFF2-40B4-BE49-F238E27FC236}">
                <a16:creationId xmlns:a16="http://schemas.microsoft.com/office/drawing/2014/main" id="{5E91D204-FF75-4143-817E-29A06D175ACC}"/>
              </a:ext>
            </a:extLst>
          </p:cNvPr>
          <p:cNvSpPr txBox="1"/>
          <p:nvPr/>
        </p:nvSpPr>
        <p:spPr>
          <a:xfrm>
            <a:off x="7971670" y="6445486"/>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17" name="テキスト ボックス 1">
            <a:extLst>
              <a:ext uri="{FF2B5EF4-FFF2-40B4-BE49-F238E27FC236}">
                <a16:creationId xmlns:a16="http://schemas.microsoft.com/office/drawing/2014/main" id="{2003807C-5102-4176-B39B-9209EBEEC54E}"/>
              </a:ext>
            </a:extLst>
          </p:cNvPr>
          <p:cNvSpPr txBox="1">
            <a:spLocks noChangeArrowheads="1"/>
          </p:cNvSpPr>
          <p:nvPr/>
        </p:nvSpPr>
        <p:spPr bwMode="auto">
          <a:xfrm>
            <a:off x="367401" y="4647485"/>
            <a:ext cx="9269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b="1" dirty="0">
                <a:solidFill>
                  <a:srgbClr val="FF0000"/>
                </a:solidFill>
                <a:latin typeface="メイリオ" panose="020B0604030504040204" pitchFamily="50" charset="-128"/>
                <a:ea typeface="メイリオ" panose="020B0604030504040204" pitchFamily="50" charset="-128"/>
              </a:rPr>
              <a:t>たばこ</a:t>
            </a:r>
            <a:endParaRPr kumimoji="1" lang="ja-JP" altLang="en-US" sz="1800" b="1" dirty="0">
              <a:solidFill>
                <a:srgbClr val="FF0000"/>
              </a:solidFill>
              <a:latin typeface="メイリオ" panose="020B0604030504040204" pitchFamily="50" charset="-128"/>
              <a:ea typeface="メイリオ" panose="020B0604030504040204" pitchFamily="50" charset="-128"/>
            </a:endParaRPr>
          </a:p>
        </p:txBody>
      </p:sp>
      <p:pic>
        <p:nvPicPr>
          <p:cNvPr id="22" name="図 21">
            <a:extLst>
              <a:ext uri="{FF2B5EF4-FFF2-40B4-BE49-F238E27FC236}">
                <a16:creationId xmlns:a16="http://schemas.microsoft.com/office/drawing/2014/main" id="{AEE818CF-DAE7-4B12-BABF-0ACCFB399DDE}"/>
              </a:ext>
            </a:extLst>
          </p:cNvPr>
          <p:cNvPicPr>
            <a:picLocks noChangeAspect="1"/>
          </p:cNvPicPr>
          <p:nvPr/>
        </p:nvPicPr>
        <p:blipFill rotWithShape="1">
          <a:blip r:embed="rId5"/>
          <a:srcRect l="6853" r="9498" b="11867"/>
          <a:stretch/>
        </p:blipFill>
        <p:spPr>
          <a:xfrm>
            <a:off x="373449" y="4917018"/>
            <a:ext cx="1040771" cy="1171825"/>
          </a:xfrm>
          <a:prstGeom prst="rect">
            <a:avLst/>
          </a:prstGeom>
        </p:spPr>
      </p:pic>
      <p:pic>
        <p:nvPicPr>
          <p:cNvPr id="27" name="図 26">
            <a:extLst>
              <a:ext uri="{FF2B5EF4-FFF2-40B4-BE49-F238E27FC236}">
                <a16:creationId xmlns:a16="http://schemas.microsoft.com/office/drawing/2014/main" id="{9D20450F-36BD-4575-9BDD-25A6A91EBB41}"/>
              </a:ext>
            </a:extLst>
          </p:cNvPr>
          <p:cNvPicPr>
            <a:picLocks noChangeAspect="1"/>
          </p:cNvPicPr>
          <p:nvPr/>
        </p:nvPicPr>
        <p:blipFill rotWithShape="1">
          <a:blip r:embed="rId6"/>
          <a:srcRect l="5156" t="31449" r="17024" b="-2554"/>
          <a:stretch/>
        </p:blipFill>
        <p:spPr>
          <a:xfrm>
            <a:off x="2118485" y="4454072"/>
            <a:ext cx="1922385" cy="1046429"/>
          </a:xfrm>
          <a:prstGeom prst="rect">
            <a:avLst/>
          </a:prstGeom>
        </p:spPr>
      </p:pic>
      <p:pic>
        <p:nvPicPr>
          <p:cNvPr id="28" name="図 27">
            <a:extLst>
              <a:ext uri="{FF2B5EF4-FFF2-40B4-BE49-F238E27FC236}">
                <a16:creationId xmlns:a16="http://schemas.microsoft.com/office/drawing/2014/main" id="{23283606-DC72-4F49-A4E9-090C058906A6}"/>
              </a:ext>
            </a:extLst>
          </p:cNvPr>
          <p:cNvPicPr>
            <a:picLocks noChangeAspect="1"/>
          </p:cNvPicPr>
          <p:nvPr/>
        </p:nvPicPr>
        <p:blipFill>
          <a:blip r:embed="rId7"/>
          <a:stretch>
            <a:fillRect/>
          </a:stretch>
        </p:blipFill>
        <p:spPr>
          <a:xfrm>
            <a:off x="4612820" y="4454071"/>
            <a:ext cx="1546897" cy="1046430"/>
          </a:xfrm>
          <a:prstGeom prst="rect">
            <a:avLst/>
          </a:prstGeom>
        </p:spPr>
      </p:pic>
      <p:pic>
        <p:nvPicPr>
          <p:cNvPr id="29" name="Picture 4" descr="detail01_1[1]">
            <a:extLst>
              <a:ext uri="{FF2B5EF4-FFF2-40B4-BE49-F238E27FC236}">
                <a16:creationId xmlns:a16="http://schemas.microsoft.com/office/drawing/2014/main" id="{B9768D29-FE67-4D52-87E6-50C3BEFF93D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a:xfrm>
            <a:off x="6746690" y="4365038"/>
            <a:ext cx="2103263" cy="1427631"/>
          </a:xfrm>
          <a:prstGeom prst="rect">
            <a:avLst/>
          </a:prstGeom>
        </p:spPr>
      </p:pic>
      <p:sp>
        <p:nvSpPr>
          <p:cNvPr id="32" name="右矢印 1">
            <a:extLst>
              <a:ext uri="{FF2B5EF4-FFF2-40B4-BE49-F238E27FC236}">
                <a16:creationId xmlns:a16="http://schemas.microsoft.com/office/drawing/2014/main" id="{E4E76756-F7E7-44E1-BADB-501DBCD47D72}"/>
              </a:ext>
            </a:extLst>
          </p:cNvPr>
          <p:cNvSpPr/>
          <p:nvPr/>
        </p:nvSpPr>
        <p:spPr>
          <a:xfrm>
            <a:off x="1618868" y="4678001"/>
            <a:ext cx="411902" cy="6246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sp>
        <p:nvSpPr>
          <p:cNvPr id="33" name="右矢印 1">
            <a:extLst>
              <a:ext uri="{FF2B5EF4-FFF2-40B4-BE49-F238E27FC236}">
                <a16:creationId xmlns:a16="http://schemas.microsoft.com/office/drawing/2014/main" id="{CADE753A-FCCE-461E-BF2B-FEA005CE4AD6}"/>
              </a:ext>
            </a:extLst>
          </p:cNvPr>
          <p:cNvSpPr/>
          <p:nvPr/>
        </p:nvSpPr>
        <p:spPr>
          <a:xfrm>
            <a:off x="4109633" y="4678001"/>
            <a:ext cx="411902" cy="6246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sp>
        <p:nvSpPr>
          <p:cNvPr id="34" name="右矢印 1">
            <a:extLst>
              <a:ext uri="{FF2B5EF4-FFF2-40B4-BE49-F238E27FC236}">
                <a16:creationId xmlns:a16="http://schemas.microsoft.com/office/drawing/2014/main" id="{59A800E4-EF38-4286-9FBB-936549EC9244}"/>
              </a:ext>
            </a:extLst>
          </p:cNvPr>
          <p:cNvSpPr/>
          <p:nvPr/>
        </p:nvSpPr>
        <p:spPr>
          <a:xfrm>
            <a:off x="6205403" y="4678001"/>
            <a:ext cx="453092" cy="6246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sp>
        <p:nvSpPr>
          <p:cNvPr id="36" name="テキスト ボックス 1">
            <a:extLst>
              <a:ext uri="{FF2B5EF4-FFF2-40B4-BE49-F238E27FC236}">
                <a16:creationId xmlns:a16="http://schemas.microsoft.com/office/drawing/2014/main" id="{ED9BE27D-E47B-4C24-AFE4-E61FF6FBE303}"/>
              </a:ext>
            </a:extLst>
          </p:cNvPr>
          <p:cNvSpPr txBox="1">
            <a:spLocks noChangeArrowheads="1"/>
          </p:cNvSpPr>
          <p:nvPr/>
        </p:nvSpPr>
        <p:spPr bwMode="auto">
          <a:xfrm>
            <a:off x="107951" y="953294"/>
            <a:ext cx="89280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400" dirty="0">
                <a:latin typeface="メイリオ" panose="020B0604030504040204" pitchFamily="50" charset="-128"/>
                <a:ea typeface="メイリオ" panose="020B0604030504040204" pitchFamily="50" charset="-128"/>
              </a:rPr>
              <a:t>ゲートウェイドラッグとは、</a:t>
            </a:r>
            <a:endParaRPr kumimoji="1" lang="ja-JP" altLang="en-US" sz="2400" b="1" dirty="0">
              <a:solidFill>
                <a:srgbClr val="C00000"/>
              </a:solidFill>
              <a:latin typeface="メイリオ" panose="020B0604030504040204" pitchFamily="50" charset="-128"/>
              <a:ea typeface="メイリオ" panose="020B0604030504040204" pitchFamily="50" charset="-128"/>
            </a:endParaRPr>
          </a:p>
        </p:txBody>
      </p:sp>
      <p:sp>
        <p:nvSpPr>
          <p:cNvPr id="37" name="テキスト ボックス 1">
            <a:extLst>
              <a:ext uri="{FF2B5EF4-FFF2-40B4-BE49-F238E27FC236}">
                <a16:creationId xmlns:a16="http://schemas.microsoft.com/office/drawing/2014/main" id="{0694CD51-9A10-4908-B08B-8E5FE804A6CD}"/>
              </a:ext>
            </a:extLst>
          </p:cNvPr>
          <p:cNvSpPr txBox="1">
            <a:spLocks noChangeArrowheads="1"/>
          </p:cNvSpPr>
          <p:nvPr/>
        </p:nvSpPr>
        <p:spPr bwMode="auto">
          <a:xfrm>
            <a:off x="198760" y="6064961"/>
            <a:ext cx="13901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b="1" dirty="0">
                <a:solidFill>
                  <a:srgbClr val="FF0000"/>
                </a:solidFill>
                <a:latin typeface="メイリオ" panose="020B0604030504040204" pitchFamily="50" charset="-128"/>
                <a:ea typeface="メイリオ" panose="020B0604030504040204" pitchFamily="50" charset="-128"/>
              </a:rPr>
              <a:t>アルコール</a:t>
            </a:r>
            <a:endParaRPr kumimoji="1" lang="ja-JP" altLang="en-US" sz="1800" b="1" dirty="0">
              <a:solidFill>
                <a:srgbClr val="FF0000"/>
              </a:solidFill>
              <a:latin typeface="メイリオ" panose="020B0604030504040204" pitchFamily="50" charset="-128"/>
              <a:ea typeface="メイリオ" panose="020B0604030504040204" pitchFamily="50" charset="-128"/>
            </a:endParaRPr>
          </a:p>
        </p:txBody>
      </p:sp>
      <p:sp>
        <p:nvSpPr>
          <p:cNvPr id="38" name="テキスト ボックス 1">
            <a:extLst>
              <a:ext uri="{FF2B5EF4-FFF2-40B4-BE49-F238E27FC236}">
                <a16:creationId xmlns:a16="http://schemas.microsoft.com/office/drawing/2014/main" id="{8A12869B-D22B-466A-BCDB-FB4E2988A2D8}"/>
              </a:ext>
            </a:extLst>
          </p:cNvPr>
          <p:cNvSpPr txBox="1">
            <a:spLocks noChangeArrowheads="1"/>
          </p:cNvSpPr>
          <p:nvPr/>
        </p:nvSpPr>
        <p:spPr bwMode="auto">
          <a:xfrm>
            <a:off x="2606753" y="5490851"/>
            <a:ext cx="11811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1800" b="1" dirty="0">
                <a:solidFill>
                  <a:srgbClr val="FF0000"/>
                </a:solidFill>
                <a:latin typeface="メイリオ" panose="020B0604030504040204" pitchFamily="50" charset="-128"/>
                <a:ea typeface="メイリオ" panose="020B0604030504040204" pitchFamily="50" charset="-128"/>
              </a:rPr>
              <a:t>シンナー</a:t>
            </a:r>
          </a:p>
        </p:txBody>
      </p:sp>
      <p:sp>
        <p:nvSpPr>
          <p:cNvPr id="39" name="テキスト ボックス 1">
            <a:extLst>
              <a:ext uri="{FF2B5EF4-FFF2-40B4-BE49-F238E27FC236}">
                <a16:creationId xmlns:a16="http://schemas.microsoft.com/office/drawing/2014/main" id="{D4974F57-6CF4-4D57-B818-8A685C4DCE49}"/>
              </a:ext>
            </a:extLst>
          </p:cNvPr>
          <p:cNvSpPr txBox="1">
            <a:spLocks noChangeArrowheads="1"/>
          </p:cNvSpPr>
          <p:nvPr/>
        </p:nvSpPr>
        <p:spPr bwMode="auto">
          <a:xfrm>
            <a:off x="4943391" y="5500501"/>
            <a:ext cx="8064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b="1" dirty="0">
                <a:solidFill>
                  <a:srgbClr val="FF0000"/>
                </a:solidFill>
                <a:latin typeface="メイリオ" panose="020B0604030504040204" pitchFamily="50" charset="-128"/>
                <a:ea typeface="メイリオ" panose="020B0604030504040204" pitchFamily="50" charset="-128"/>
              </a:rPr>
              <a:t>大麻</a:t>
            </a:r>
            <a:endParaRPr kumimoji="1" lang="ja-JP" altLang="en-US" sz="1800" b="1" dirty="0">
              <a:solidFill>
                <a:srgbClr val="FF0000"/>
              </a:solidFill>
              <a:latin typeface="メイリオ" panose="020B0604030504040204" pitchFamily="50" charset="-128"/>
              <a:ea typeface="メイリオ" panose="020B0604030504040204" pitchFamily="50" charset="-128"/>
            </a:endParaRPr>
          </a:p>
        </p:txBody>
      </p:sp>
      <p:sp>
        <p:nvSpPr>
          <p:cNvPr id="40" name="テキスト ボックス 1">
            <a:extLst>
              <a:ext uri="{FF2B5EF4-FFF2-40B4-BE49-F238E27FC236}">
                <a16:creationId xmlns:a16="http://schemas.microsoft.com/office/drawing/2014/main" id="{101B5617-5350-4C64-A3F1-362C7F96C553}"/>
              </a:ext>
            </a:extLst>
          </p:cNvPr>
          <p:cNvSpPr txBox="1">
            <a:spLocks noChangeArrowheads="1"/>
          </p:cNvSpPr>
          <p:nvPr/>
        </p:nvSpPr>
        <p:spPr bwMode="auto">
          <a:xfrm>
            <a:off x="7207750" y="5826700"/>
            <a:ext cx="11811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1800" b="1" dirty="0">
                <a:solidFill>
                  <a:srgbClr val="FF0000"/>
                </a:solidFill>
                <a:latin typeface="メイリオ" panose="020B0604030504040204" pitchFamily="50" charset="-128"/>
                <a:ea typeface="メイリオ" panose="020B0604030504040204" pitchFamily="50" charset="-128"/>
              </a:rPr>
              <a:t>覚醒剤</a:t>
            </a:r>
          </a:p>
        </p:txBody>
      </p:sp>
      <p:sp>
        <p:nvSpPr>
          <p:cNvPr id="41" name="正方形/長方形 40">
            <a:extLst>
              <a:ext uri="{FF2B5EF4-FFF2-40B4-BE49-F238E27FC236}">
                <a16:creationId xmlns:a16="http://schemas.microsoft.com/office/drawing/2014/main" id="{1CBC3892-F69F-4C21-882D-00BC8317DFF8}"/>
              </a:ext>
            </a:extLst>
          </p:cNvPr>
          <p:cNvSpPr/>
          <p:nvPr/>
        </p:nvSpPr>
        <p:spPr>
          <a:xfrm>
            <a:off x="147264" y="3750130"/>
            <a:ext cx="8888784" cy="2680947"/>
          </a:xfrm>
          <a:prstGeom prst="rect">
            <a:avLst/>
          </a:prstGeom>
          <a:noFill/>
          <a:ln w="28575">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11639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5" name="タイトル 1">
            <a:extLst>
              <a:ext uri="{FF2B5EF4-FFF2-40B4-BE49-F238E27FC236}">
                <a16:creationId xmlns:a16="http://schemas.microsoft.com/office/drawing/2014/main" id="{DC3718E6-F0A7-440E-81D0-B1A410254363}"/>
              </a:ext>
            </a:extLst>
          </p:cNvPr>
          <p:cNvSpPr txBox="1">
            <a:spLocks noChangeArrowheads="1"/>
          </p:cNvSpPr>
          <p:nvPr/>
        </p:nvSpPr>
        <p:spPr>
          <a:xfrm>
            <a:off x="0" y="2346721"/>
            <a:ext cx="9144000" cy="2164558"/>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eaLnBrk="1" hangingPunct="1">
              <a:spcBef>
                <a:spcPct val="0"/>
              </a:spcBef>
              <a:buFontTx/>
              <a:buNone/>
            </a:pPr>
            <a:r>
              <a:rPr kumimoji="1" lang="ja-JP" altLang="en-US" sz="6600" b="1" dirty="0">
                <a:latin typeface="メイリオ" panose="020B0604030504040204" pitchFamily="50" charset="-128"/>
                <a:ea typeface="メイリオ" panose="020B0604030504040204" pitchFamily="50" charset="-128"/>
              </a:rPr>
              <a:t>薬物乱用による</a:t>
            </a:r>
            <a:endParaRPr kumimoji="1" lang="en-US" altLang="ja-JP" sz="6600" b="1" dirty="0">
              <a:latin typeface="メイリオ" panose="020B0604030504040204" pitchFamily="50" charset="-128"/>
              <a:ea typeface="メイリオ" panose="020B0604030504040204" pitchFamily="50" charset="-128"/>
            </a:endParaRPr>
          </a:p>
          <a:p>
            <a:pPr algn="ctr" eaLnBrk="1" hangingPunct="1">
              <a:spcBef>
                <a:spcPct val="0"/>
              </a:spcBef>
              <a:buFontTx/>
              <a:buNone/>
            </a:pPr>
            <a:r>
              <a:rPr kumimoji="1" lang="ja-JP" altLang="en-US" sz="6600" b="1" dirty="0">
                <a:latin typeface="メイリオ" panose="020B0604030504040204" pitchFamily="50" charset="-128"/>
                <a:ea typeface="メイリオ" panose="020B0604030504040204" pitchFamily="50" charset="-128"/>
              </a:rPr>
              <a:t>脳・身体への影響</a:t>
            </a:r>
          </a:p>
        </p:txBody>
      </p:sp>
    </p:spTree>
    <p:extLst>
      <p:ext uri="{BB962C8B-B14F-4D97-AF65-F5344CB8AC3E}">
        <p14:creationId xmlns:p14="http://schemas.microsoft.com/office/powerpoint/2010/main" val="1219703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pic>
        <p:nvPicPr>
          <p:cNvPr id="33" name="Picture 8" descr="「桃 イラスト」の画像検索結果">
            <a:extLst>
              <a:ext uri="{FF2B5EF4-FFF2-40B4-BE49-F238E27FC236}">
                <a16:creationId xmlns:a16="http://schemas.microsoft.com/office/drawing/2014/main" id="{80F780D0-2FB7-4455-880A-B0383A6F81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460" y="3272839"/>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グループ化 1">
            <a:extLst>
              <a:ext uri="{FF2B5EF4-FFF2-40B4-BE49-F238E27FC236}">
                <a16:creationId xmlns:a16="http://schemas.microsoft.com/office/drawing/2014/main" id="{C644E847-0B88-425C-B52A-FF5FA1B601D3}"/>
              </a:ext>
            </a:extLst>
          </p:cNvPr>
          <p:cNvGrpSpPr/>
          <p:nvPr/>
        </p:nvGrpSpPr>
        <p:grpSpPr>
          <a:xfrm>
            <a:off x="1927073" y="2415589"/>
            <a:ext cx="2405062" cy="1728787"/>
            <a:chOff x="1927073" y="2415589"/>
            <a:chExt cx="2405062" cy="1728787"/>
          </a:xfrm>
        </p:grpSpPr>
        <p:sp>
          <p:nvSpPr>
            <p:cNvPr id="35" name="右矢印 4">
              <a:extLst>
                <a:ext uri="{FF2B5EF4-FFF2-40B4-BE49-F238E27FC236}">
                  <a16:creationId xmlns:a16="http://schemas.microsoft.com/office/drawing/2014/main" id="{DA42AE9D-375E-4C46-A57F-A371D8D473F0}"/>
                </a:ext>
              </a:extLst>
            </p:cNvPr>
            <p:cNvSpPr/>
            <p:nvPr/>
          </p:nvSpPr>
          <p:spPr>
            <a:xfrm rot="19351410">
              <a:off x="1927073" y="3566526"/>
              <a:ext cx="841375" cy="4857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grpSp>
          <p:nvGrpSpPr>
            <p:cNvPr id="54" name="グループ化 9">
              <a:extLst>
                <a:ext uri="{FF2B5EF4-FFF2-40B4-BE49-F238E27FC236}">
                  <a16:creationId xmlns:a16="http://schemas.microsoft.com/office/drawing/2014/main" id="{161D8370-4F14-4ECD-AF6F-C18373085222}"/>
                </a:ext>
              </a:extLst>
            </p:cNvPr>
            <p:cNvGrpSpPr>
              <a:grpSpLocks/>
            </p:cNvGrpSpPr>
            <p:nvPr/>
          </p:nvGrpSpPr>
          <p:grpSpPr bwMode="auto">
            <a:xfrm>
              <a:off x="2671610" y="2415589"/>
              <a:ext cx="1660525" cy="1728787"/>
              <a:chOff x="2546745" y="2716486"/>
              <a:chExt cx="1660272" cy="1728192"/>
            </a:xfrm>
          </p:grpSpPr>
          <p:pic>
            <p:nvPicPr>
              <p:cNvPr id="55" name="Picture 6" descr="「目球 イラスト」の画像検索結果">
                <a:extLst>
                  <a:ext uri="{FF2B5EF4-FFF2-40B4-BE49-F238E27FC236}">
                    <a16:creationId xmlns:a16="http://schemas.microsoft.com/office/drawing/2014/main" id="{6B9F3DE3-E6E0-4808-86AF-652184875C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6745" y="2716486"/>
                <a:ext cx="1660272"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テキスト ボックス 27">
                <a:extLst>
                  <a:ext uri="{FF2B5EF4-FFF2-40B4-BE49-F238E27FC236}">
                    <a16:creationId xmlns:a16="http://schemas.microsoft.com/office/drawing/2014/main" id="{5CD6A162-2A08-4F3D-8427-3094AB80ECAB}"/>
                  </a:ext>
                </a:extLst>
              </p:cNvPr>
              <p:cNvSpPr txBox="1">
                <a:spLocks noChangeArrowheads="1"/>
              </p:cNvSpPr>
              <p:nvPr/>
            </p:nvSpPr>
            <p:spPr bwMode="auto">
              <a:xfrm>
                <a:off x="3191262" y="3354595"/>
                <a:ext cx="528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1800">
                    <a:solidFill>
                      <a:srgbClr val="000000"/>
                    </a:solidFill>
                    <a:latin typeface="HG丸ｺﾞｼｯｸM-PRO" panose="020F0600000000000000" pitchFamily="50" charset="-128"/>
                    <a:ea typeface="HG丸ｺﾞｼｯｸM-PRO" panose="020F0600000000000000" pitchFamily="50" charset="-128"/>
                  </a:rPr>
                  <a:t>目</a:t>
                </a:r>
              </a:p>
            </p:txBody>
          </p:sp>
        </p:grpSp>
      </p:grpSp>
      <p:sp>
        <p:nvSpPr>
          <p:cNvPr id="58" name="タイトル 1">
            <a:extLst>
              <a:ext uri="{FF2B5EF4-FFF2-40B4-BE49-F238E27FC236}">
                <a16:creationId xmlns:a16="http://schemas.microsoft.com/office/drawing/2014/main" id="{1EE88BDD-E07C-42AD-9021-6551FE6F2E6D}"/>
              </a:ext>
            </a:extLst>
          </p:cNvPr>
          <p:cNvSpPr txBox="1">
            <a:spLocks noChangeArrowheads="1"/>
          </p:cNvSpPr>
          <p:nvPr/>
        </p:nvSpPr>
        <p:spPr>
          <a:xfrm>
            <a:off x="0" y="26305"/>
            <a:ext cx="9144000" cy="936918"/>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800" b="1" dirty="0">
                <a:solidFill>
                  <a:srgbClr val="C00000"/>
                </a:solidFill>
                <a:latin typeface="メイリオ" panose="020B0604030504040204" pitchFamily="50" charset="-128"/>
                <a:ea typeface="メイリオ" panose="020B0604030504040204" pitchFamily="50" charset="-128"/>
              </a:rPr>
              <a:t>薬物乱用</a:t>
            </a:r>
            <a:r>
              <a:rPr lang="ja-JP" altLang="en-US" sz="4800" b="1" dirty="0">
                <a:latin typeface="メイリオ" panose="020B0604030504040204" pitchFamily="50" charset="-128"/>
                <a:ea typeface="メイリオ" panose="020B0604030504040204" pitchFamily="50" charset="-128"/>
              </a:rPr>
              <a:t>の影響：脳への影響</a:t>
            </a:r>
            <a:endParaRPr lang="ja-JP" altLang="en-US" sz="4800" b="1" dirty="0">
              <a:solidFill>
                <a:srgbClr val="C00000"/>
              </a:solidFill>
              <a:latin typeface="メイリオ" panose="020B0604030504040204" pitchFamily="50" charset="-128"/>
              <a:ea typeface="メイリオ" panose="020B0604030504040204" pitchFamily="50" charset="-128"/>
            </a:endParaRPr>
          </a:p>
        </p:txBody>
      </p:sp>
      <p:grpSp>
        <p:nvGrpSpPr>
          <p:cNvPr id="7" name="グループ化 6">
            <a:extLst>
              <a:ext uri="{FF2B5EF4-FFF2-40B4-BE49-F238E27FC236}">
                <a16:creationId xmlns:a16="http://schemas.microsoft.com/office/drawing/2014/main" id="{24C3E401-1171-4DDA-92AC-6250274C2F02}"/>
              </a:ext>
            </a:extLst>
          </p:cNvPr>
          <p:cNvGrpSpPr/>
          <p:nvPr/>
        </p:nvGrpSpPr>
        <p:grpSpPr>
          <a:xfrm>
            <a:off x="76199" y="1112085"/>
            <a:ext cx="9067801" cy="5241781"/>
            <a:chOff x="76199" y="1112085"/>
            <a:chExt cx="9067801" cy="5241781"/>
          </a:xfrm>
        </p:grpSpPr>
        <p:sp>
          <p:nvSpPr>
            <p:cNvPr id="61" name="楕円 60">
              <a:extLst>
                <a:ext uri="{FF2B5EF4-FFF2-40B4-BE49-F238E27FC236}">
                  <a16:creationId xmlns:a16="http://schemas.microsoft.com/office/drawing/2014/main" id="{4CCDA068-1B66-4071-8F5C-2663B733785F}"/>
                </a:ext>
              </a:extLst>
            </p:cNvPr>
            <p:cNvSpPr/>
            <p:nvPr/>
          </p:nvSpPr>
          <p:spPr bwMode="auto">
            <a:xfrm>
              <a:off x="953267" y="5448991"/>
              <a:ext cx="7239035" cy="904875"/>
            </a:xfrm>
            <a:prstGeom prst="ellipse">
              <a:avLst/>
            </a:prstGeom>
            <a:gradFill flip="none" rotWithShape="1">
              <a:gsLst>
                <a:gs pos="0">
                  <a:srgbClr val="FFC000"/>
                </a:gs>
                <a:gs pos="50000">
                  <a:srgbClr val="FFCC99"/>
                </a:gs>
                <a:gs pos="100000">
                  <a:schemeClr val="bg1"/>
                </a:gs>
              </a:gsLst>
              <a:path path="circle">
                <a:fillToRect l="50000" t="50000" r="50000" b="50000"/>
              </a:path>
              <a:tileRect/>
            </a:gra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ja-JP" altLang="en-US" dirty="0">
                <a:solidFill>
                  <a:srgbClr val="000000"/>
                </a:solidFill>
                <a:latin typeface="UD Digi Kyokasho NK-R" panose="02020400000000000000" pitchFamily="18" charset="-128"/>
                <a:ea typeface="UD Digi Kyokasho NK-R" panose="02020400000000000000" pitchFamily="18" charset="-128"/>
              </a:endParaRPr>
            </a:p>
          </p:txBody>
        </p:sp>
        <p:grpSp>
          <p:nvGrpSpPr>
            <p:cNvPr id="6" name="グループ化 5">
              <a:extLst>
                <a:ext uri="{FF2B5EF4-FFF2-40B4-BE49-F238E27FC236}">
                  <a16:creationId xmlns:a16="http://schemas.microsoft.com/office/drawing/2014/main" id="{D3C2CF7A-D499-4431-82CC-39638B0F20C9}"/>
                </a:ext>
              </a:extLst>
            </p:cNvPr>
            <p:cNvGrpSpPr/>
            <p:nvPr/>
          </p:nvGrpSpPr>
          <p:grpSpPr>
            <a:xfrm>
              <a:off x="4312126" y="1431173"/>
              <a:ext cx="4757993" cy="3683332"/>
              <a:chOff x="4312126" y="1431173"/>
              <a:chExt cx="4757993" cy="3683332"/>
            </a:xfrm>
          </p:grpSpPr>
          <p:pic>
            <p:nvPicPr>
              <p:cNvPr id="32" name="Picture 2" descr="「脳 イラスト」の画像検索結果">
                <a:extLst>
                  <a:ext uri="{FF2B5EF4-FFF2-40B4-BE49-F238E27FC236}">
                    <a16:creationId xmlns:a16="http://schemas.microsoft.com/office/drawing/2014/main" id="{3EFCC837-8366-4539-8574-B2BCDDA7C3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6148" b="8856"/>
              <a:stretch>
                <a:fillRect/>
              </a:stretch>
            </p:blipFill>
            <p:spPr bwMode="auto">
              <a:xfrm>
                <a:off x="4735514" y="1431173"/>
                <a:ext cx="4334605" cy="3683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 name="グループ化 8">
                <a:extLst>
                  <a:ext uri="{FF2B5EF4-FFF2-40B4-BE49-F238E27FC236}">
                    <a16:creationId xmlns:a16="http://schemas.microsoft.com/office/drawing/2014/main" id="{F5296D2D-2F5C-4450-91F4-4CE558E18030}"/>
                  </a:ext>
                </a:extLst>
              </p:cNvPr>
              <p:cNvGrpSpPr>
                <a:grpSpLocks/>
              </p:cNvGrpSpPr>
              <p:nvPr/>
            </p:nvGrpSpPr>
            <p:grpSpPr bwMode="auto">
              <a:xfrm>
                <a:off x="5627535" y="1872664"/>
                <a:ext cx="2690813" cy="2374900"/>
                <a:chOff x="5423520" y="1728296"/>
                <a:chExt cx="2690073" cy="2373994"/>
              </a:xfrm>
            </p:grpSpPr>
            <p:cxnSp>
              <p:nvCxnSpPr>
                <p:cNvPr id="37" name="直線コネクタ 36">
                  <a:extLst>
                    <a:ext uri="{FF2B5EF4-FFF2-40B4-BE49-F238E27FC236}">
                      <a16:creationId xmlns:a16="http://schemas.microsoft.com/office/drawing/2014/main" id="{11C936BE-936E-4144-829B-806488348508}"/>
                    </a:ext>
                  </a:extLst>
                </p:cNvPr>
                <p:cNvCxnSpPr>
                  <a:stCxn id="40" idx="4"/>
                  <a:endCxn id="41" idx="6"/>
                </p:cNvCxnSpPr>
                <p:nvPr/>
              </p:nvCxnSpPr>
              <p:spPr>
                <a:xfrm flipH="1">
                  <a:off x="6112306" y="3037483"/>
                  <a:ext cx="228537" cy="5633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8" name="グループ化 3">
                  <a:extLst>
                    <a:ext uri="{FF2B5EF4-FFF2-40B4-BE49-F238E27FC236}">
                      <a16:creationId xmlns:a16="http://schemas.microsoft.com/office/drawing/2014/main" id="{0D8D5175-E598-433D-AC18-6EA13A5A9008}"/>
                    </a:ext>
                  </a:extLst>
                </p:cNvPr>
                <p:cNvGrpSpPr>
                  <a:grpSpLocks/>
                </p:cNvGrpSpPr>
                <p:nvPr/>
              </p:nvGrpSpPr>
              <p:grpSpPr bwMode="auto">
                <a:xfrm>
                  <a:off x="5423520" y="1728296"/>
                  <a:ext cx="2690073" cy="2373994"/>
                  <a:chOff x="5423520" y="1728296"/>
                  <a:chExt cx="2690073" cy="2373994"/>
                </a:xfrm>
              </p:grpSpPr>
              <p:sp>
                <p:nvSpPr>
                  <p:cNvPr id="39" name="フローチャート : 結合子 5">
                    <a:extLst>
                      <a:ext uri="{FF2B5EF4-FFF2-40B4-BE49-F238E27FC236}">
                        <a16:creationId xmlns:a16="http://schemas.microsoft.com/office/drawing/2014/main" id="{5E1EC6BD-2EC4-4493-A120-6F804CB8C7A8}"/>
                      </a:ext>
                    </a:extLst>
                  </p:cNvPr>
                  <p:cNvSpPr/>
                  <p:nvPr/>
                </p:nvSpPr>
                <p:spPr>
                  <a:xfrm>
                    <a:off x="5423520" y="1988547"/>
                    <a:ext cx="457074" cy="45702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sp>
                <p:nvSpPr>
                  <p:cNvPr id="40" name="フローチャート : 結合子 12">
                    <a:extLst>
                      <a:ext uri="{FF2B5EF4-FFF2-40B4-BE49-F238E27FC236}">
                        <a16:creationId xmlns:a16="http://schemas.microsoft.com/office/drawing/2014/main" id="{43D6FA2C-A4EA-4774-83C2-6BD0AB201DF0}"/>
                      </a:ext>
                    </a:extLst>
                  </p:cNvPr>
                  <p:cNvSpPr/>
                  <p:nvPr/>
                </p:nvSpPr>
                <p:spPr>
                  <a:xfrm>
                    <a:off x="6112306" y="2578871"/>
                    <a:ext cx="457074" cy="458612"/>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sp>
                <p:nvSpPr>
                  <p:cNvPr id="41" name="フローチャート : 結合子 13">
                    <a:extLst>
                      <a:ext uri="{FF2B5EF4-FFF2-40B4-BE49-F238E27FC236}">
                        <a16:creationId xmlns:a16="http://schemas.microsoft.com/office/drawing/2014/main" id="{89357156-DAEE-4519-8C6D-152B3385163F}"/>
                      </a:ext>
                    </a:extLst>
                  </p:cNvPr>
                  <p:cNvSpPr/>
                  <p:nvPr/>
                </p:nvSpPr>
                <p:spPr>
                  <a:xfrm>
                    <a:off x="5655231" y="3372319"/>
                    <a:ext cx="457074" cy="45702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sp>
                <p:nvSpPr>
                  <p:cNvPr id="42" name="フローチャート : 結合子 14">
                    <a:extLst>
                      <a:ext uri="{FF2B5EF4-FFF2-40B4-BE49-F238E27FC236}">
                        <a16:creationId xmlns:a16="http://schemas.microsoft.com/office/drawing/2014/main" id="{752EEEB7-8F04-470D-BE83-6AEEACC73CBA}"/>
                      </a:ext>
                    </a:extLst>
                  </p:cNvPr>
                  <p:cNvSpPr/>
                  <p:nvPr/>
                </p:nvSpPr>
                <p:spPr>
                  <a:xfrm>
                    <a:off x="7380370" y="3645264"/>
                    <a:ext cx="457074" cy="45702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sp>
                <p:nvSpPr>
                  <p:cNvPr id="43" name="フローチャート : 結合子 15">
                    <a:extLst>
                      <a:ext uri="{FF2B5EF4-FFF2-40B4-BE49-F238E27FC236}">
                        <a16:creationId xmlns:a16="http://schemas.microsoft.com/office/drawing/2014/main" id="{FFAC2242-7784-4F15-926D-8DB5181CC61B}"/>
                      </a:ext>
                    </a:extLst>
                  </p:cNvPr>
                  <p:cNvSpPr/>
                  <p:nvPr/>
                </p:nvSpPr>
                <p:spPr>
                  <a:xfrm>
                    <a:off x="7656519" y="2708997"/>
                    <a:ext cx="457074" cy="45702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sp>
                <p:nvSpPr>
                  <p:cNvPr id="44" name="フローチャート : 結合子 16">
                    <a:extLst>
                      <a:ext uri="{FF2B5EF4-FFF2-40B4-BE49-F238E27FC236}">
                        <a16:creationId xmlns:a16="http://schemas.microsoft.com/office/drawing/2014/main" id="{0393A587-05AD-460E-B32E-3E06FA639249}"/>
                      </a:ext>
                    </a:extLst>
                  </p:cNvPr>
                  <p:cNvSpPr/>
                  <p:nvPr/>
                </p:nvSpPr>
                <p:spPr>
                  <a:xfrm>
                    <a:off x="7139136" y="1728296"/>
                    <a:ext cx="458661" cy="45702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cxnSp>
                <p:nvCxnSpPr>
                  <p:cNvPr id="45" name="直線コネクタ 44">
                    <a:extLst>
                      <a:ext uri="{FF2B5EF4-FFF2-40B4-BE49-F238E27FC236}">
                        <a16:creationId xmlns:a16="http://schemas.microsoft.com/office/drawing/2014/main" id="{03FBA561-AB90-4919-9027-EE15C5768A69}"/>
                      </a:ext>
                    </a:extLst>
                  </p:cNvPr>
                  <p:cNvCxnSpPr>
                    <a:endCxn id="39" idx="6"/>
                  </p:cNvCxnSpPr>
                  <p:nvPr/>
                </p:nvCxnSpPr>
                <p:spPr>
                  <a:xfrm flipH="1">
                    <a:off x="5880594" y="1988547"/>
                    <a:ext cx="1258542" cy="22851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043F1B54-C756-41D3-AE8E-7A5BAFF6665D}"/>
                      </a:ext>
                    </a:extLst>
                  </p:cNvPr>
                  <p:cNvCxnSpPr>
                    <a:stCxn id="39" idx="4"/>
                    <a:endCxn id="41" idx="0"/>
                  </p:cNvCxnSpPr>
                  <p:nvPr/>
                </p:nvCxnSpPr>
                <p:spPr>
                  <a:xfrm>
                    <a:off x="5652057" y="2445572"/>
                    <a:ext cx="231711" cy="92674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C3BEAC2C-A1B1-4BA0-A34B-A6C0B4C87FC5}"/>
                      </a:ext>
                    </a:extLst>
                  </p:cNvPr>
                  <p:cNvCxnSpPr>
                    <a:stCxn id="39" idx="4"/>
                    <a:endCxn id="40" idx="0"/>
                  </p:cNvCxnSpPr>
                  <p:nvPr/>
                </p:nvCxnSpPr>
                <p:spPr>
                  <a:xfrm>
                    <a:off x="5652057" y="2445572"/>
                    <a:ext cx="688786" cy="13329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61EC149A-7412-4C78-B571-1DBE675692CC}"/>
                      </a:ext>
                    </a:extLst>
                  </p:cNvPr>
                  <p:cNvCxnSpPr>
                    <a:stCxn id="44" idx="4"/>
                  </p:cNvCxnSpPr>
                  <p:nvPr/>
                </p:nvCxnSpPr>
                <p:spPr>
                  <a:xfrm>
                    <a:off x="7367673" y="2185322"/>
                    <a:ext cx="469771" cy="52367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2A1F527C-E6E2-4E6F-AEF8-A9C2F5133259}"/>
                      </a:ext>
                    </a:extLst>
                  </p:cNvPr>
                  <p:cNvCxnSpPr>
                    <a:stCxn id="42" idx="2"/>
                    <a:endCxn id="41" idx="5"/>
                  </p:cNvCxnSpPr>
                  <p:nvPr/>
                </p:nvCxnSpPr>
                <p:spPr>
                  <a:xfrm flipH="1" flipV="1">
                    <a:off x="6045649" y="3762695"/>
                    <a:ext cx="1334721" cy="11108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5D04D73A-3041-4D5F-AA36-E836B1546415}"/>
                      </a:ext>
                    </a:extLst>
                  </p:cNvPr>
                  <p:cNvCxnSpPr>
                    <a:stCxn id="43" idx="4"/>
                    <a:endCxn id="42" idx="6"/>
                  </p:cNvCxnSpPr>
                  <p:nvPr/>
                </p:nvCxnSpPr>
                <p:spPr>
                  <a:xfrm flipH="1">
                    <a:off x="7837444" y="3166022"/>
                    <a:ext cx="47612" cy="70775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C9775024-0F16-4C46-9016-8CCBD588C739}"/>
                      </a:ext>
                    </a:extLst>
                  </p:cNvPr>
                  <p:cNvCxnSpPr>
                    <a:cxnSpLocks/>
                    <a:stCxn id="43" idx="2"/>
                    <a:endCxn id="40" idx="6"/>
                  </p:cNvCxnSpPr>
                  <p:nvPr/>
                </p:nvCxnSpPr>
                <p:spPr>
                  <a:xfrm flipH="1" flipV="1">
                    <a:off x="6569380" y="2808971"/>
                    <a:ext cx="1087139" cy="12853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C314D632-701B-4BA5-A205-A85B2A22C514}"/>
                      </a:ext>
                    </a:extLst>
                  </p:cNvPr>
                  <p:cNvCxnSpPr>
                    <a:stCxn id="42" idx="1"/>
                    <a:endCxn id="40" idx="5"/>
                  </p:cNvCxnSpPr>
                  <p:nvPr/>
                </p:nvCxnSpPr>
                <p:spPr>
                  <a:xfrm flipH="1" flipV="1">
                    <a:off x="6502723" y="2969247"/>
                    <a:ext cx="944303" cy="74266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D0AF2C04-1CF3-4D8F-8C8F-391423935590}"/>
                      </a:ext>
                    </a:extLst>
                  </p:cNvPr>
                  <p:cNvCxnSpPr>
                    <a:cxnSpLocks/>
                    <a:stCxn id="44" idx="4"/>
                    <a:endCxn id="40" idx="7"/>
                  </p:cNvCxnSpPr>
                  <p:nvPr/>
                </p:nvCxnSpPr>
                <p:spPr>
                  <a:xfrm flipH="1">
                    <a:off x="6502723" y="2185322"/>
                    <a:ext cx="864950" cy="46178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34" name="右矢印 1">
                <a:extLst>
                  <a:ext uri="{FF2B5EF4-FFF2-40B4-BE49-F238E27FC236}">
                    <a16:creationId xmlns:a16="http://schemas.microsoft.com/office/drawing/2014/main" id="{F7EEE050-9EE1-48DA-A2EC-245309AFF32C}"/>
                  </a:ext>
                </a:extLst>
              </p:cNvPr>
              <p:cNvSpPr/>
              <p:nvPr/>
            </p:nvSpPr>
            <p:spPr>
              <a:xfrm>
                <a:off x="4312126" y="2863324"/>
                <a:ext cx="1036638" cy="7191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grpSp>
        <p:sp>
          <p:nvSpPr>
            <p:cNvPr id="59" name="テキスト ボックス 6">
              <a:extLst>
                <a:ext uri="{FF2B5EF4-FFF2-40B4-BE49-F238E27FC236}">
                  <a16:creationId xmlns:a16="http://schemas.microsoft.com/office/drawing/2014/main" id="{D1765019-3D5F-418B-834E-D648DDF85521}"/>
                </a:ext>
              </a:extLst>
            </p:cNvPr>
            <p:cNvSpPr txBox="1">
              <a:spLocks noChangeArrowheads="1"/>
            </p:cNvSpPr>
            <p:nvPr/>
          </p:nvSpPr>
          <p:spPr bwMode="auto">
            <a:xfrm>
              <a:off x="76199" y="1112085"/>
              <a:ext cx="9067801"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4000" dirty="0">
                  <a:latin typeface="メイリオ" panose="020B0604030504040204" pitchFamily="50" charset="-128"/>
                  <a:ea typeface="メイリオ" panose="020B0604030504040204" pitchFamily="50" charset="-128"/>
                </a:rPr>
                <a:t>脳</a:t>
              </a:r>
              <a:r>
                <a:rPr lang="ja-JP" altLang="en-US" sz="4000" dirty="0">
                  <a:latin typeface="メイリオ" panose="020B0604030504040204" pitchFamily="50" charset="-128"/>
                  <a:ea typeface="メイリオ" panose="020B0604030504040204" pitchFamily="50" charset="-128"/>
                </a:rPr>
                <a:t>の働き：</a:t>
              </a:r>
              <a:r>
                <a:rPr kumimoji="1" lang="ja-JP" altLang="en-US" sz="4000" dirty="0">
                  <a:solidFill>
                    <a:srgbClr val="FF6699"/>
                  </a:solidFill>
                  <a:latin typeface="メイリオ" panose="020B0604030504040204" pitchFamily="50" charset="-128"/>
                  <a:ea typeface="メイリオ" panose="020B0604030504040204" pitchFamily="50" charset="-128"/>
                </a:rPr>
                <a:t>超</a:t>
              </a:r>
              <a:r>
                <a:rPr kumimoji="1" lang="ja-JP" altLang="en-US" sz="4000" dirty="0">
                  <a:latin typeface="メイリオ" panose="020B0604030504040204" pitchFamily="50" charset="-128"/>
                  <a:ea typeface="メイリオ" panose="020B0604030504040204" pitchFamily="50" charset="-128"/>
                </a:rPr>
                <a:t>スピードで情報を伝え</a:t>
              </a:r>
              <a:r>
                <a:rPr lang="ja-JP" altLang="en-US" sz="4000" dirty="0">
                  <a:latin typeface="メイリオ" panose="020B0604030504040204" pitchFamily="50" charset="-128"/>
                  <a:ea typeface="メイリオ" panose="020B0604030504040204" pitchFamily="50" charset="-128"/>
                </a:rPr>
                <a:t>運動をコントロールする</a:t>
              </a:r>
              <a:endParaRPr kumimoji="1" lang="ja-JP" altLang="en-US" sz="4000" dirty="0">
                <a:latin typeface="メイリオ" panose="020B0604030504040204" pitchFamily="50" charset="-128"/>
                <a:ea typeface="メイリオ" panose="020B0604030504040204" pitchFamily="50" charset="-128"/>
              </a:endParaRPr>
            </a:p>
          </p:txBody>
        </p:sp>
        <p:sp>
          <p:nvSpPr>
            <p:cNvPr id="60" name="テキスト ボックス 7">
              <a:extLst>
                <a:ext uri="{FF2B5EF4-FFF2-40B4-BE49-F238E27FC236}">
                  <a16:creationId xmlns:a16="http://schemas.microsoft.com/office/drawing/2014/main" id="{71244479-40A6-48BA-8F69-2A5AD9CAA082}"/>
                </a:ext>
              </a:extLst>
            </p:cNvPr>
            <p:cNvSpPr txBox="1">
              <a:spLocks noChangeArrowheads="1"/>
            </p:cNvSpPr>
            <p:nvPr/>
          </p:nvSpPr>
          <p:spPr bwMode="auto">
            <a:xfrm>
              <a:off x="572601" y="5571705"/>
              <a:ext cx="7564438" cy="70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1" lang="ja-JP" altLang="en-US" sz="4000" dirty="0">
                  <a:solidFill>
                    <a:srgbClr val="000000"/>
                  </a:solidFill>
                  <a:latin typeface="メイリオ" panose="020B0604030504040204" pitchFamily="50" charset="-128"/>
                  <a:ea typeface="メイリオ" panose="020B0604030504040204" pitchFamily="50" charset="-128"/>
                </a:rPr>
                <a:t>「桃」と答える脳の働き</a:t>
              </a:r>
            </a:p>
          </p:txBody>
        </p:sp>
      </p:grpSp>
    </p:spTree>
    <p:extLst>
      <p:ext uri="{BB962C8B-B14F-4D97-AF65-F5344CB8AC3E}">
        <p14:creationId xmlns:p14="http://schemas.microsoft.com/office/powerpoint/2010/main" val="169772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58" name="タイトル 1">
            <a:extLst>
              <a:ext uri="{FF2B5EF4-FFF2-40B4-BE49-F238E27FC236}">
                <a16:creationId xmlns:a16="http://schemas.microsoft.com/office/drawing/2014/main" id="{1EE88BDD-E07C-42AD-9021-6551FE6F2E6D}"/>
              </a:ext>
            </a:extLst>
          </p:cNvPr>
          <p:cNvSpPr txBox="1">
            <a:spLocks noChangeArrowheads="1"/>
          </p:cNvSpPr>
          <p:nvPr/>
        </p:nvSpPr>
        <p:spPr>
          <a:xfrm>
            <a:off x="0" y="26305"/>
            <a:ext cx="9144000" cy="936918"/>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800" b="1" dirty="0">
                <a:latin typeface="メイリオ" panose="020B0604030504040204" pitchFamily="50" charset="-128"/>
                <a:ea typeface="メイリオ" panose="020B0604030504040204" pitchFamily="50" charset="-128"/>
              </a:rPr>
              <a:t>脳はスーパーコンピューター</a:t>
            </a:r>
            <a:endParaRPr lang="ja-JP" altLang="en-US" sz="4800" b="1" dirty="0">
              <a:solidFill>
                <a:srgbClr val="C00000"/>
              </a:solidFill>
              <a:latin typeface="メイリオ" panose="020B0604030504040204" pitchFamily="50" charset="-128"/>
              <a:ea typeface="メイリオ" panose="020B0604030504040204" pitchFamily="50" charset="-128"/>
            </a:endParaRPr>
          </a:p>
        </p:txBody>
      </p:sp>
      <p:pic>
        <p:nvPicPr>
          <p:cNvPr id="57" name="図 3">
            <a:extLst>
              <a:ext uri="{FF2B5EF4-FFF2-40B4-BE49-F238E27FC236}">
                <a16:creationId xmlns:a16="http://schemas.microsoft.com/office/drawing/2014/main" id="{F08FDEF2-6758-4BDF-8D3A-C4E7C69176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00" y="3926615"/>
            <a:ext cx="240188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 name="グループ化 10">
            <a:extLst>
              <a:ext uri="{FF2B5EF4-FFF2-40B4-BE49-F238E27FC236}">
                <a16:creationId xmlns:a16="http://schemas.microsoft.com/office/drawing/2014/main" id="{FF1FA32A-715A-407D-833D-6A45C203D9F3}"/>
              </a:ext>
            </a:extLst>
          </p:cNvPr>
          <p:cNvGrpSpPr>
            <a:grpSpLocks/>
          </p:cNvGrpSpPr>
          <p:nvPr/>
        </p:nvGrpSpPr>
        <p:grpSpPr bwMode="auto">
          <a:xfrm>
            <a:off x="4930775" y="1679391"/>
            <a:ext cx="3987800" cy="3348038"/>
            <a:chOff x="4724375" y="1622738"/>
            <a:chExt cx="3987060" cy="3348508"/>
          </a:xfrm>
        </p:grpSpPr>
        <p:pic>
          <p:nvPicPr>
            <p:cNvPr id="63" name="Picture 2" descr="「脳 イラスト」の画像検索結果">
              <a:extLst>
                <a:ext uri="{FF2B5EF4-FFF2-40B4-BE49-F238E27FC236}">
                  <a16:creationId xmlns:a16="http://schemas.microsoft.com/office/drawing/2014/main" id="{D819060C-2DF4-4D9A-85DA-A3896C80E3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 t="6541" r="-285" b="9235"/>
            <a:stretch>
              <a:fillRect/>
            </a:stretch>
          </p:blipFill>
          <p:spPr bwMode="auto">
            <a:xfrm>
              <a:off x="4724375" y="1622738"/>
              <a:ext cx="3987060" cy="3348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4" name="グループ化 9">
              <a:extLst>
                <a:ext uri="{FF2B5EF4-FFF2-40B4-BE49-F238E27FC236}">
                  <a16:creationId xmlns:a16="http://schemas.microsoft.com/office/drawing/2014/main" id="{6939285B-C7F0-4F64-BD3A-B1C7AA6A1CEB}"/>
                </a:ext>
              </a:extLst>
            </p:cNvPr>
            <p:cNvGrpSpPr>
              <a:grpSpLocks/>
            </p:cNvGrpSpPr>
            <p:nvPr/>
          </p:nvGrpSpPr>
          <p:grpSpPr bwMode="auto">
            <a:xfrm>
              <a:off x="5525037" y="1994818"/>
              <a:ext cx="2588556" cy="2236262"/>
              <a:chOff x="5525037" y="1866028"/>
              <a:chExt cx="2588556" cy="2236262"/>
            </a:xfrm>
          </p:grpSpPr>
          <p:grpSp>
            <p:nvGrpSpPr>
              <p:cNvPr id="65" name="グループ化 3">
                <a:extLst>
                  <a:ext uri="{FF2B5EF4-FFF2-40B4-BE49-F238E27FC236}">
                    <a16:creationId xmlns:a16="http://schemas.microsoft.com/office/drawing/2014/main" id="{76101E1B-DBB6-4178-934F-1C87A0087A73}"/>
                  </a:ext>
                </a:extLst>
              </p:cNvPr>
              <p:cNvGrpSpPr>
                <a:grpSpLocks/>
              </p:cNvGrpSpPr>
              <p:nvPr/>
            </p:nvGrpSpPr>
            <p:grpSpPr bwMode="auto">
              <a:xfrm>
                <a:off x="5525037" y="1866028"/>
                <a:ext cx="2588556" cy="2236262"/>
                <a:chOff x="5525037" y="1866028"/>
                <a:chExt cx="2588556" cy="2236262"/>
              </a:xfrm>
            </p:grpSpPr>
            <p:cxnSp>
              <p:nvCxnSpPr>
                <p:cNvPr id="67" name="直線コネクタ 66">
                  <a:extLst>
                    <a:ext uri="{FF2B5EF4-FFF2-40B4-BE49-F238E27FC236}">
                      <a16:creationId xmlns:a16="http://schemas.microsoft.com/office/drawing/2014/main" id="{1E4B5C49-ADA6-4F9C-9F73-CE582E4525F9}"/>
                    </a:ext>
                  </a:extLst>
                </p:cNvPr>
                <p:cNvCxnSpPr>
                  <a:stCxn id="71" idx="4"/>
                  <a:endCxn id="73" idx="0"/>
                </p:cNvCxnSpPr>
                <p:nvPr/>
              </p:nvCxnSpPr>
              <p:spPr>
                <a:xfrm>
                  <a:off x="5744948" y="2541845"/>
                  <a:ext cx="222209" cy="8732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CCF88A34-F5E0-4414-A720-6C1BF57EA371}"/>
                    </a:ext>
                  </a:extLst>
                </p:cNvPr>
                <p:cNvCxnSpPr>
                  <a:stCxn id="71" idx="4"/>
                  <a:endCxn id="72" idx="0"/>
                </p:cNvCxnSpPr>
                <p:nvPr/>
              </p:nvCxnSpPr>
              <p:spPr>
                <a:xfrm>
                  <a:off x="5744948" y="2541845"/>
                  <a:ext cx="661864" cy="12543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04008588-BE98-4493-BD27-6CA8CF6D6839}"/>
                    </a:ext>
                  </a:extLst>
                </p:cNvPr>
                <p:cNvCxnSpPr>
                  <a:cxnSpLocks/>
                  <a:stCxn id="75" idx="2"/>
                  <a:endCxn id="72" idx="6"/>
                </p:cNvCxnSpPr>
                <p:nvPr/>
              </p:nvCxnSpPr>
              <p:spPr>
                <a:xfrm flipH="1" flipV="1">
                  <a:off x="6627435" y="2883206"/>
                  <a:ext cx="1045968" cy="12225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0" name="グループ化 2">
                  <a:extLst>
                    <a:ext uri="{FF2B5EF4-FFF2-40B4-BE49-F238E27FC236}">
                      <a16:creationId xmlns:a16="http://schemas.microsoft.com/office/drawing/2014/main" id="{260116E6-C280-4892-AAD7-FBAC401BBC50}"/>
                    </a:ext>
                  </a:extLst>
                </p:cNvPr>
                <p:cNvGrpSpPr>
                  <a:grpSpLocks/>
                </p:cNvGrpSpPr>
                <p:nvPr/>
              </p:nvGrpSpPr>
              <p:grpSpPr bwMode="auto">
                <a:xfrm>
                  <a:off x="5525037" y="1866028"/>
                  <a:ext cx="2588556" cy="2236262"/>
                  <a:chOff x="5423520" y="1728296"/>
                  <a:chExt cx="2690073" cy="2373994"/>
                </a:xfrm>
              </p:grpSpPr>
              <p:sp>
                <p:nvSpPr>
                  <p:cNvPr id="71" name="フローチャート : 結合子 5">
                    <a:extLst>
                      <a:ext uri="{FF2B5EF4-FFF2-40B4-BE49-F238E27FC236}">
                        <a16:creationId xmlns:a16="http://schemas.microsoft.com/office/drawing/2014/main" id="{1E1A5B63-FD64-4F6B-A49D-847F0A2092D3}"/>
                      </a:ext>
                    </a:extLst>
                  </p:cNvPr>
                  <p:cNvSpPr/>
                  <p:nvPr/>
                </p:nvSpPr>
                <p:spPr>
                  <a:xfrm>
                    <a:off x="5422781" y="1988964"/>
                    <a:ext cx="456899" cy="45677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72" name="フローチャート : 結合子 12">
                    <a:extLst>
                      <a:ext uri="{FF2B5EF4-FFF2-40B4-BE49-F238E27FC236}">
                        <a16:creationId xmlns:a16="http://schemas.microsoft.com/office/drawing/2014/main" id="{C1B85CB5-3ADD-4FEA-8E69-472948DDCBC1}"/>
                      </a:ext>
                    </a:extLst>
                  </p:cNvPr>
                  <p:cNvSpPr/>
                  <p:nvPr/>
                </p:nvSpPr>
                <p:spPr>
                  <a:xfrm>
                    <a:off x="6112252" y="2578893"/>
                    <a:ext cx="456899" cy="458459"/>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73" name="フローチャート : 結合子 13">
                    <a:extLst>
                      <a:ext uri="{FF2B5EF4-FFF2-40B4-BE49-F238E27FC236}">
                        <a16:creationId xmlns:a16="http://schemas.microsoft.com/office/drawing/2014/main" id="{6F7666FE-EED9-4669-B25B-0E5EF534CFC5}"/>
                      </a:ext>
                    </a:extLst>
                  </p:cNvPr>
                  <p:cNvSpPr/>
                  <p:nvPr/>
                </p:nvSpPr>
                <p:spPr>
                  <a:xfrm>
                    <a:off x="5653705" y="3372768"/>
                    <a:ext cx="458548" cy="45677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74" name="フローチャート : 結合子 14">
                    <a:extLst>
                      <a:ext uri="{FF2B5EF4-FFF2-40B4-BE49-F238E27FC236}">
                        <a16:creationId xmlns:a16="http://schemas.microsoft.com/office/drawing/2014/main" id="{21BB5EDE-C511-4277-896C-5003D3ED5677}"/>
                      </a:ext>
                    </a:extLst>
                  </p:cNvPr>
                  <p:cNvSpPr/>
                  <p:nvPr/>
                </p:nvSpPr>
                <p:spPr>
                  <a:xfrm>
                    <a:off x="7379031" y="3645821"/>
                    <a:ext cx="458548" cy="45677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75" name="フローチャート : 結合子 15">
                    <a:extLst>
                      <a:ext uri="{FF2B5EF4-FFF2-40B4-BE49-F238E27FC236}">
                        <a16:creationId xmlns:a16="http://schemas.microsoft.com/office/drawing/2014/main" id="{C02918A3-10E5-4EE4-8910-239F8AC695DC}"/>
                      </a:ext>
                    </a:extLst>
                  </p:cNvPr>
                  <p:cNvSpPr/>
                  <p:nvPr/>
                </p:nvSpPr>
                <p:spPr>
                  <a:xfrm>
                    <a:off x="7656139" y="2708676"/>
                    <a:ext cx="456899" cy="45677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76" name="フローチャート : 結合子 16">
                    <a:extLst>
                      <a:ext uri="{FF2B5EF4-FFF2-40B4-BE49-F238E27FC236}">
                        <a16:creationId xmlns:a16="http://schemas.microsoft.com/office/drawing/2014/main" id="{BF23D6A2-3A10-47F1-A397-5C6A8F904016}"/>
                      </a:ext>
                    </a:extLst>
                  </p:cNvPr>
                  <p:cNvSpPr/>
                  <p:nvPr/>
                </p:nvSpPr>
                <p:spPr>
                  <a:xfrm>
                    <a:off x="7139861" y="1727709"/>
                    <a:ext cx="456898" cy="45677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cxnSp>
                <p:nvCxnSpPr>
                  <p:cNvPr id="77" name="直線コネクタ 76">
                    <a:extLst>
                      <a:ext uri="{FF2B5EF4-FFF2-40B4-BE49-F238E27FC236}">
                        <a16:creationId xmlns:a16="http://schemas.microsoft.com/office/drawing/2014/main" id="{94E50E15-F0D9-45A3-AB8B-F2C096640EA2}"/>
                      </a:ext>
                    </a:extLst>
                  </p:cNvPr>
                  <p:cNvCxnSpPr>
                    <a:endCxn id="71" idx="6"/>
                  </p:cNvCxnSpPr>
                  <p:nvPr/>
                </p:nvCxnSpPr>
                <p:spPr>
                  <a:xfrm flipH="1">
                    <a:off x="5879680" y="1988964"/>
                    <a:ext cx="1260181" cy="22754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7CE8C1BB-2F02-4D7D-AB6C-01B1DE1E0613}"/>
                      </a:ext>
                    </a:extLst>
                  </p:cNvPr>
                  <p:cNvCxnSpPr>
                    <a:stCxn id="76" idx="4"/>
                  </p:cNvCxnSpPr>
                  <p:nvPr/>
                </p:nvCxnSpPr>
                <p:spPr>
                  <a:xfrm>
                    <a:off x="7367486" y="2184483"/>
                    <a:ext cx="470093" cy="52419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DC4F8FC5-ACC8-4F6D-8982-CBC64162D835}"/>
                      </a:ext>
                    </a:extLst>
                  </p:cNvPr>
                  <p:cNvCxnSpPr>
                    <a:stCxn id="74" idx="2"/>
                    <a:endCxn id="73" idx="5"/>
                  </p:cNvCxnSpPr>
                  <p:nvPr/>
                </p:nvCxnSpPr>
                <p:spPr>
                  <a:xfrm flipH="1" flipV="1">
                    <a:off x="6044625" y="3762121"/>
                    <a:ext cx="1334406" cy="11124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627C292B-D60E-4EFE-A27D-B2D13635CEC9}"/>
                      </a:ext>
                    </a:extLst>
                  </p:cNvPr>
                  <p:cNvCxnSpPr>
                    <a:stCxn id="75" idx="4"/>
                    <a:endCxn id="74" idx="6"/>
                  </p:cNvCxnSpPr>
                  <p:nvPr/>
                </p:nvCxnSpPr>
                <p:spPr>
                  <a:xfrm flipH="1">
                    <a:off x="7837579" y="3165450"/>
                    <a:ext cx="46185" cy="70791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0BAB7C55-5DF6-44D3-A97D-248D5FC38345}"/>
                      </a:ext>
                    </a:extLst>
                  </p:cNvPr>
                  <p:cNvCxnSpPr>
                    <a:stCxn id="72" idx="4"/>
                    <a:endCxn id="73" idx="6"/>
                  </p:cNvCxnSpPr>
                  <p:nvPr/>
                </p:nvCxnSpPr>
                <p:spPr>
                  <a:xfrm flipH="1">
                    <a:off x="6112252" y="3037352"/>
                    <a:ext cx="227624" cy="5629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9C36A599-A1A1-42DD-89DD-496EB17CA737}"/>
                      </a:ext>
                    </a:extLst>
                  </p:cNvPr>
                  <p:cNvCxnSpPr>
                    <a:stCxn id="74" idx="1"/>
                    <a:endCxn id="72" idx="5"/>
                  </p:cNvCxnSpPr>
                  <p:nvPr/>
                </p:nvCxnSpPr>
                <p:spPr>
                  <a:xfrm flipH="1" flipV="1">
                    <a:off x="6501523" y="2969931"/>
                    <a:ext cx="945137" cy="7416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cxnSp>
            <p:nvCxnSpPr>
              <p:cNvPr id="66" name="直線コネクタ 65">
                <a:extLst>
                  <a:ext uri="{FF2B5EF4-FFF2-40B4-BE49-F238E27FC236}">
                    <a16:creationId xmlns:a16="http://schemas.microsoft.com/office/drawing/2014/main" id="{73D9FE14-98E4-488D-86BA-CE3B19D74100}"/>
                  </a:ext>
                </a:extLst>
              </p:cNvPr>
              <p:cNvCxnSpPr>
                <a:cxnSpLocks/>
                <a:endCxn id="72" idx="7"/>
              </p:cNvCxnSpPr>
              <p:nvPr/>
            </p:nvCxnSpPr>
            <p:spPr>
              <a:xfrm flipH="1">
                <a:off x="6562359" y="2265581"/>
                <a:ext cx="614249" cy="46520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83" name="右矢印 1">
            <a:extLst>
              <a:ext uri="{FF2B5EF4-FFF2-40B4-BE49-F238E27FC236}">
                <a16:creationId xmlns:a16="http://schemas.microsoft.com/office/drawing/2014/main" id="{4C554DC3-A609-48F6-B3FA-07DCAA7E9012}"/>
              </a:ext>
            </a:extLst>
          </p:cNvPr>
          <p:cNvSpPr/>
          <p:nvPr/>
        </p:nvSpPr>
        <p:spPr>
          <a:xfrm>
            <a:off x="4338638" y="3070041"/>
            <a:ext cx="976312" cy="7207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84" name="右矢印 4">
            <a:extLst>
              <a:ext uri="{FF2B5EF4-FFF2-40B4-BE49-F238E27FC236}">
                <a16:creationId xmlns:a16="http://schemas.microsoft.com/office/drawing/2014/main" id="{B7137293-91FD-4D18-96BC-CB73FF0F6202}"/>
              </a:ext>
            </a:extLst>
          </p:cNvPr>
          <p:cNvSpPr/>
          <p:nvPr/>
        </p:nvSpPr>
        <p:spPr>
          <a:xfrm rot="20340000">
            <a:off x="1597025" y="3581216"/>
            <a:ext cx="1171575" cy="4841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85" name="テキスト ボックス 25">
            <a:extLst>
              <a:ext uri="{FF2B5EF4-FFF2-40B4-BE49-F238E27FC236}">
                <a16:creationId xmlns:a16="http://schemas.microsoft.com/office/drawing/2014/main" id="{339C465D-D91C-4C4D-B550-25A082738071}"/>
              </a:ext>
            </a:extLst>
          </p:cNvPr>
          <p:cNvSpPr txBox="1">
            <a:spLocks noChangeArrowheads="1"/>
          </p:cNvSpPr>
          <p:nvPr/>
        </p:nvSpPr>
        <p:spPr bwMode="auto">
          <a:xfrm>
            <a:off x="511968" y="1061945"/>
            <a:ext cx="8120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kumimoji="1" lang="ja-JP" altLang="en-US" sz="3600" dirty="0">
                <a:latin typeface="メイリオ" panose="020B0604030504040204" pitchFamily="50" charset="-128"/>
                <a:ea typeface="メイリオ" panose="020B0604030504040204" pitchFamily="50" charset="-128"/>
              </a:rPr>
              <a:t>試合中、自分のところにボールが来た</a:t>
            </a:r>
          </a:p>
        </p:txBody>
      </p:sp>
      <p:sp>
        <p:nvSpPr>
          <p:cNvPr id="86" name="角丸四角形吹き出し 2">
            <a:extLst>
              <a:ext uri="{FF2B5EF4-FFF2-40B4-BE49-F238E27FC236}">
                <a16:creationId xmlns:a16="http://schemas.microsoft.com/office/drawing/2014/main" id="{107B5F29-DCC7-46D7-BBB2-78F373084BB7}"/>
              </a:ext>
            </a:extLst>
          </p:cNvPr>
          <p:cNvSpPr>
            <a:spLocks noChangeArrowheads="1"/>
          </p:cNvSpPr>
          <p:nvPr/>
        </p:nvSpPr>
        <p:spPr bwMode="auto">
          <a:xfrm>
            <a:off x="3114675" y="4282891"/>
            <a:ext cx="2274888" cy="515938"/>
          </a:xfrm>
          <a:prstGeom prst="wedgeRoundRectCallout">
            <a:avLst>
              <a:gd name="adj1" fmla="val 69185"/>
              <a:gd name="adj2" fmla="val -79366"/>
              <a:gd name="adj3" fmla="val 16667"/>
            </a:avLst>
          </a:prstGeom>
          <a:solidFill>
            <a:schemeClr val="accent5">
              <a:lumMod val="20000"/>
              <a:lumOff val="80000"/>
            </a:schemeClr>
          </a:solidFill>
          <a:ln w="9525" algn="ctr">
            <a:noFill/>
            <a:round/>
            <a:headEnd/>
            <a:tailEnd/>
          </a:ln>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b="1" dirty="0">
                <a:latin typeface="メイリオ" panose="020B0604030504040204" pitchFamily="50" charset="-128"/>
                <a:ea typeface="メイリオ" panose="020B0604030504040204" pitchFamily="50" charset="-128"/>
              </a:rPr>
              <a:t>足を動かせ！</a:t>
            </a:r>
          </a:p>
        </p:txBody>
      </p:sp>
      <p:sp>
        <p:nvSpPr>
          <p:cNvPr id="87" name="角丸四角形吹き出し 2">
            <a:extLst>
              <a:ext uri="{FF2B5EF4-FFF2-40B4-BE49-F238E27FC236}">
                <a16:creationId xmlns:a16="http://schemas.microsoft.com/office/drawing/2014/main" id="{38E4F7E6-04C7-4615-A0D7-97EB24880B63}"/>
              </a:ext>
            </a:extLst>
          </p:cNvPr>
          <p:cNvSpPr>
            <a:spLocks noChangeArrowheads="1"/>
          </p:cNvSpPr>
          <p:nvPr/>
        </p:nvSpPr>
        <p:spPr bwMode="auto">
          <a:xfrm>
            <a:off x="4357688" y="4848041"/>
            <a:ext cx="2276475" cy="515938"/>
          </a:xfrm>
          <a:prstGeom prst="wedgeRoundRectCallout">
            <a:avLst>
              <a:gd name="adj1" fmla="val 39185"/>
              <a:gd name="adj2" fmla="val -129264"/>
              <a:gd name="adj3" fmla="val 16667"/>
            </a:avLst>
          </a:prstGeom>
          <a:solidFill>
            <a:schemeClr val="accent5">
              <a:lumMod val="20000"/>
              <a:lumOff val="80000"/>
            </a:schemeClr>
          </a:solidFill>
          <a:ln w="9525" algn="ctr">
            <a:noFill/>
            <a:round/>
            <a:headEnd/>
            <a:tailEnd/>
          </a:ln>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b="1" dirty="0">
                <a:latin typeface="メイリオ" panose="020B0604030504040204" pitchFamily="50" charset="-128"/>
                <a:ea typeface="メイリオ" panose="020B0604030504040204" pitchFamily="50" charset="-128"/>
              </a:rPr>
              <a:t>キック！！</a:t>
            </a:r>
          </a:p>
        </p:txBody>
      </p:sp>
      <p:grpSp>
        <p:nvGrpSpPr>
          <p:cNvPr id="88" name="グループ化 18">
            <a:extLst>
              <a:ext uri="{FF2B5EF4-FFF2-40B4-BE49-F238E27FC236}">
                <a16:creationId xmlns:a16="http://schemas.microsoft.com/office/drawing/2014/main" id="{0B629E45-7136-44D5-87E9-5508ACB286D9}"/>
              </a:ext>
            </a:extLst>
          </p:cNvPr>
          <p:cNvGrpSpPr>
            <a:grpSpLocks/>
          </p:cNvGrpSpPr>
          <p:nvPr/>
        </p:nvGrpSpPr>
        <p:grpSpPr bwMode="auto">
          <a:xfrm>
            <a:off x="2865438" y="2852554"/>
            <a:ext cx="1428750" cy="1346200"/>
            <a:chOff x="2866076" y="3087478"/>
            <a:chExt cx="1427762" cy="1346315"/>
          </a:xfrm>
        </p:grpSpPr>
        <p:pic>
          <p:nvPicPr>
            <p:cNvPr id="89" name="Picture 6" descr="「目球 イラスト」の画像検索結果">
              <a:extLst>
                <a:ext uri="{FF2B5EF4-FFF2-40B4-BE49-F238E27FC236}">
                  <a16:creationId xmlns:a16="http://schemas.microsoft.com/office/drawing/2014/main" id="{418E1CF1-022F-49E5-B209-CE8C18381E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 t="7700" r="7112" b="5205"/>
            <a:stretch>
              <a:fillRect/>
            </a:stretch>
          </p:blipFill>
          <p:spPr bwMode="auto">
            <a:xfrm>
              <a:off x="2866076" y="3087478"/>
              <a:ext cx="1427762" cy="1346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テキスト ボックス 17">
              <a:extLst>
                <a:ext uri="{FF2B5EF4-FFF2-40B4-BE49-F238E27FC236}">
                  <a16:creationId xmlns:a16="http://schemas.microsoft.com/office/drawing/2014/main" id="{045D4207-E894-4DCD-BD2A-D0F63EFC8659}"/>
                </a:ext>
              </a:extLst>
            </p:cNvPr>
            <p:cNvSpPr txBox="1">
              <a:spLocks noChangeArrowheads="1"/>
            </p:cNvSpPr>
            <p:nvPr/>
          </p:nvSpPr>
          <p:spPr bwMode="auto">
            <a:xfrm>
              <a:off x="3463797" y="3530847"/>
              <a:ext cx="528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kumimoji="1" lang="ja-JP" altLang="en-US" b="1" dirty="0">
                  <a:latin typeface="メイリオ" panose="020B0604030504040204" pitchFamily="50" charset="-128"/>
                  <a:ea typeface="メイリオ" panose="020B0604030504040204" pitchFamily="50" charset="-128"/>
                </a:rPr>
                <a:t>目</a:t>
              </a:r>
            </a:p>
          </p:txBody>
        </p:sp>
      </p:grpSp>
      <p:sp>
        <p:nvSpPr>
          <p:cNvPr id="91" name="角丸四角形吹き出し 2">
            <a:extLst>
              <a:ext uri="{FF2B5EF4-FFF2-40B4-BE49-F238E27FC236}">
                <a16:creationId xmlns:a16="http://schemas.microsoft.com/office/drawing/2014/main" id="{6C20A99B-DB24-4EA5-BA03-46A891BEA123}"/>
              </a:ext>
            </a:extLst>
          </p:cNvPr>
          <p:cNvSpPr>
            <a:spLocks noChangeArrowheads="1"/>
          </p:cNvSpPr>
          <p:nvPr/>
        </p:nvSpPr>
        <p:spPr bwMode="auto">
          <a:xfrm>
            <a:off x="682625" y="2438216"/>
            <a:ext cx="3384550" cy="442913"/>
          </a:xfrm>
          <a:prstGeom prst="wedgeRoundRectCallout">
            <a:avLst>
              <a:gd name="adj1" fmla="val 77000"/>
              <a:gd name="adj2" fmla="val -6722"/>
              <a:gd name="adj3" fmla="val 16667"/>
            </a:avLst>
          </a:prstGeom>
          <a:solidFill>
            <a:schemeClr val="accent5">
              <a:lumMod val="20000"/>
              <a:lumOff val="80000"/>
            </a:schemeClr>
          </a:solidFill>
          <a:ln w="9525" algn="ctr">
            <a:noFill/>
            <a:round/>
            <a:headEnd/>
            <a:tailEnd/>
          </a:ln>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b="1" dirty="0">
                <a:latin typeface="メイリオ" panose="020B0604030504040204" pitchFamily="50" charset="-128"/>
                <a:ea typeface="メイリオ" panose="020B0604030504040204" pitchFamily="50" charset="-128"/>
              </a:rPr>
              <a:t>パスする相手を確認</a:t>
            </a:r>
          </a:p>
        </p:txBody>
      </p:sp>
      <p:sp>
        <p:nvSpPr>
          <p:cNvPr id="92" name="角丸四角形吹き出し 2">
            <a:extLst>
              <a:ext uri="{FF2B5EF4-FFF2-40B4-BE49-F238E27FC236}">
                <a16:creationId xmlns:a16="http://schemas.microsoft.com/office/drawing/2014/main" id="{FE84E9E9-F674-4128-B138-29773E5278F2}"/>
              </a:ext>
            </a:extLst>
          </p:cNvPr>
          <p:cNvSpPr>
            <a:spLocks noChangeArrowheads="1"/>
          </p:cNvSpPr>
          <p:nvPr/>
        </p:nvSpPr>
        <p:spPr bwMode="auto">
          <a:xfrm>
            <a:off x="728663" y="1876241"/>
            <a:ext cx="3382962" cy="473075"/>
          </a:xfrm>
          <a:prstGeom prst="wedgeRoundRectCallout">
            <a:avLst>
              <a:gd name="adj1" fmla="val 84310"/>
              <a:gd name="adj2" fmla="val 78347"/>
              <a:gd name="adj3" fmla="val 16667"/>
            </a:avLst>
          </a:prstGeom>
          <a:solidFill>
            <a:schemeClr val="accent5">
              <a:lumMod val="20000"/>
              <a:lumOff val="80000"/>
            </a:schemeClr>
          </a:solidFill>
          <a:ln w="9525" algn="ctr">
            <a:noFill/>
            <a:round/>
            <a:headEnd/>
            <a:tailEnd/>
          </a:ln>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b="1" dirty="0">
                <a:latin typeface="メイリオ" panose="020B0604030504040204" pitchFamily="50" charset="-128"/>
                <a:ea typeface="メイリオ" panose="020B0604030504040204" pitchFamily="50" charset="-128"/>
              </a:rPr>
              <a:t>ボールの動きを確認</a:t>
            </a:r>
          </a:p>
        </p:txBody>
      </p:sp>
      <p:grpSp>
        <p:nvGrpSpPr>
          <p:cNvPr id="3" name="グループ化 2">
            <a:extLst>
              <a:ext uri="{FF2B5EF4-FFF2-40B4-BE49-F238E27FC236}">
                <a16:creationId xmlns:a16="http://schemas.microsoft.com/office/drawing/2014/main" id="{471525B4-32FB-4F9E-832F-B3A470A9A48E}"/>
              </a:ext>
            </a:extLst>
          </p:cNvPr>
          <p:cNvGrpSpPr/>
          <p:nvPr/>
        </p:nvGrpSpPr>
        <p:grpSpPr>
          <a:xfrm>
            <a:off x="-72929" y="5620477"/>
            <a:ext cx="9289856" cy="904875"/>
            <a:chOff x="-72929" y="5620477"/>
            <a:chExt cx="9289856" cy="904875"/>
          </a:xfrm>
        </p:grpSpPr>
        <p:sp>
          <p:nvSpPr>
            <p:cNvPr id="93" name="楕円 92">
              <a:extLst>
                <a:ext uri="{FF2B5EF4-FFF2-40B4-BE49-F238E27FC236}">
                  <a16:creationId xmlns:a16="http://schemas.microsoft.com/office/drawing/2014/main" id="{3A91843C-5C80-4C29-A480-B3D8CA5660A1}"/>
                </a:ext>
              </a:extLst>
            </p:cNvPr>
            <p:cNvSpPr/>
            <p:nvPr/>
          </p:nvSpPr>
          <p:spPr bwMode="auto">
            <a:xfrm>
              <a:off x="7613" y="5620477"/>
              <a:ext cx="9143999" cy="904875"/>
            </a:xfrm>
            <a:prstGeom prst="ellipse">
              <a:avLst/>
            </a:prstGeom>
            <a:gradFill flip="none" rotWithShape="1">
              <a:gsLst>
                <a:gs pos="0">
                  <a:srgbClr val="FFC000"/>
                </a:gs>
                <a:gs pos="50000">
                  <a:srgbClr val="FFCC99"/>
                </a:gs>
                <a:gs pos="100000">
                  <a:schemeClr val="bg1"/>
                </a:gs>
              </a:gsLst>
              <a:path path="circle">
                <a:fillToRect l="50000" t="50000" r="50000" b="50000"/>
              </a:path>
              <a:tileRect/>
            </a:gra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ja-JP" altLang="en-US" dirty="0">
                <a:solidFill>
                  <a:srgbClr val="000000"/>
                </a:solidFill>
                <a:latin typeface="UD Digi Kyokasho NK-R" panose="02020400000000000000" pitchFamily="18" charset="-128"/>
                <a:ea typeface="UD Digi Kyokasho NK-R" panose="02020400000000000000" pitchFamily="18" charset="-128"/>
              </a:endParaRPr>
            </a:p>
          </p:txBody>
        </p:sp>
        <p:sp>
          <p:nvSpPr>
            <p:cNvPr id="94" name="テキスト ボックス 7">
              <a:extLst>
                <a:ext uri="{FF2B5EF4-FFF2-40B4-BE49-F238E27FC236}">
                  <a16:creationId xmlns:a16="http://schemas.microsoft.com/office/drawing/2014/main" id="{482FEF63-45A5-498F-9041-F704DBBFD38E}"/>
                </a:ext>
              </a:extLst>
            </p:cNvPr>
            <p:cNvSpPr txBox="1">
              <a:spLocks noChangeArrowheads="1"/>
            </p:cNvSpPr>
            <p:nvPr/>
          </p:nvSpPr>
          <p:spPr bwMode="auto">
            <a:xfrm>
              <a:off x="-72929" y="5858991"/>
              <a:ext cx="92898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dirty="0">
                  <a:solidFill>
                    <a:srgbClr val="000000"/>
                  </a:solidFill>
                  <a:latin typeface="メイリオ" panose="020B0604030504040204" pitchFamily="50" charset="-128"/>
                  <a:ea typeface="メイリオ" panose="020B0604030504040204" pitchFamily="50" charset="-128"/>
                </a:rPr>
                <a:t>一瞬のうちに、いろんな指令を脳が出してくれる</a:t>
              </a:r>
              <a:endParaRPr kumimoji="1" lang="ja-JP" altLang="en-US" dirty="0">
                <a:solidFill>
                  <a:srgbClr val="000000"/>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31977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randombar(horizontal)">
                                      <p:cBhvr>
                                        <p:cTn id="7" dur="500"/>
                                        <p:tgtEl>
                                          <p:spTgt spid="8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randombar(horizontal)">
                                      <p:cBhvr>
                                        <p:cTn id="12" dur="500"/>
                                        <p:tgtEl>
                                          <p:spTgt spid="8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6" grpId="0" animBg="1"/>
      <p:bldP spid="87" grpId="0" animBg="1"/>
      <p:bldP spid="91" grpId="0" animBg="1"/>
      <p:bldP spid="9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タイトル 1">
            <a:extLst>
              <a:ext uri="{FF2B5EF4-FFF2-40B4-BE49-F238E27FC236}">
                <a16:creationId xmlns:a16="http://schemas.microsoft.com/office/drawing/2014/main" id="{E2722A44-238C-4E06-9357-A8AFE80D85FA}"/>
              </a:ext>
            </a:extLst>
          </p:cNvPr>
          <p:cNvSpPr txBox="1">
            <a:spLocks noChangeArrowheads="1"/>
          </p:cNvSpPr>
          <p:nvPr/>
        </p:nvSpPr>
        <p:spPr>
          <a:xfrm>
            <a:off x="0" y="1"/>
            <a:ext cx="9171296" cy="923380"/>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800" b="1" dirty="0">
                <a:solidFill>
                  <a:srgbClr val="C00000"/>
                </a:solidFill>
                <a:latin typeface="メイリオ" panose="020B0604030504040204" pitchFamily="50" charset="-128"/>
                <a:ea typeface="メイリオ" panose="020B0604030504040204" pitchFamily="50" charset="-128"/>
              </a:rPr>
              <a:t>薬物乱用</a:t>
            </a:r>
            <a:r>
              <a:rPr lang="ja-JP" altLang="en-US" sz="4800" b="1" dirty="0">
                <a:latin typeface="メイリオ" panose="020B0604030504040204" pitchFamily="50" charset="-128"/>
                <a:ea typeface="メイリオ" panose="020B0604030504040204" pitchFamily="50" charset="-128"/>
              </a:rPr>
              <a:t>の影響：脳への影響</a:t>
            </a:r>
          </a:p>
        </p:txBody>
      </p:sp>
      <p:pic>
        <p:nvPicPr>
          <p:cNvPr id="9" name="図 1">
            <a:extLst>
              <a:ext uri="{FF2B5EF4-FFF2-40B4-BE49-F238E27FC236}">
                <a16:creationId xmlns:a16="http://schemas.microsoft.com/office/drawing/2014/main" id="{E8E467B8-D623-4D19-A219-B5ED66FA1A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8919" y="6458287"/>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a:extLst>
              <a:ext uri="{FF2B5EF4-FFF2-40B4-BE49-F238E27FC236}">
                <a16:creationId xmlns:a16="http://schemas.microsoft.com/office/drawing/2014/main" id="{EE1F1D66-BBA3-471F-B4AB-BDAD1A847E00}"/>
              </a:ext>
            </a:extLst>
          </p:cNvPr>
          <p:cNvSpPr txBox="1"/>
          <p:nvPr/>
        </p:nvSpPr>
        <p:spPr>
          <a:xfrm>
            <a:off x="7971670" y="6445486"/>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pic>
        <p:nvPicPr>
          <p:cNvPr id="13" name="Picture 2" descr="「脳 イラスト」の画像検索結果">
            <a:extLst>
              <a:ext uri="{FF2B5EF4-FFF2-40B4-BE49-F238E27FC236}">
                <a16:creationId xmlns:a16="http://schemas.microsoft.com/office/drawing/2014/main" id="{E33E217C-B7AA-4608-BDFE-B1EB72A308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351" r="1443" b="8138"/>
          <a:stretch>
            <a:fillRect/>
          </a:stretch>
        </p:blipFill>
        <p:spPr bwMode="auto">
          <a:xfrm>
            <a:off x="1445278" y="1500655"/>
            <a:ext cx="587375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フローチャート : 結合子 13">
            <a:extLst>
              <a:ext uri="{FF2B5EF4-FFF2-40B4-BE49-F238E27FC236}">
                <a16:creationId xmlns:a16="http://schemas.microsoft.com/office/drawing/2014/main" id="{85F296D8-38C0-4D2F-B146-8C9B8CAAD29B}"/>
              </a:ext>
            </a:extLst>
          </p:cNvPr>
          <p:cNvSpPr/>
          <p:nvPr/>
        </p:nvSpPr>
        <p:spPr>
          <a:xfrm>
            <a:off x="2470918" y="4174490"/>
            <a:ext cx="457200" cy="4572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latin typeface="メイリオ" panose="020B0604030504040204" pitchFamily="50" charset="-128"/>
              <a:ea typeface="メイリオ" panose="020B0604030504040204" pitchFamily="50" charset="-128"/>
            </a:endParaRPr>
          </a:p>
        </p:txBody>
      </p:sp>
      <p:sp>
        <p:nvSpPr>
          <p:cNvPr id="15" name="フローチャート : 結合子 15">
            <a:extLst>
              <a:ext uri="{FF2B5EF4-FFF2-40B4-BE49-F238E27FC236}">
                <a16:creationId xmlns:a16="http://schemas.microsoft.com/office/drawing/2014/main" id="{04D57BAA-A713-4411-A62D-3BA4A568F5E7}"/>
              </a:ext>
            </a:extLst>
          </p:cNvPr>
          <p:cNvSpPr/>
          <p:nvPr/>
        </p:nvSpPr>
        <p:spPr>
          <a:xfrm>
            <a:off x="6525426" y="3335227"/>
            <a:ext cx="457200" cy="4572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latin typeface="メイリオ" panose="020B0604030504040204" pitchFamily="50" charset="-128"/>
              <a:ea typeface="メイリオ" panose="020B0604030504040204" pitchFamily="50" charset="-128"/>
            </a:endParaRPr>
          </a:p>
        </p:txBody>
      </p:sp>
      <p:cxnSp>
        <p:nvCxnSpPr>
          <p:cNvPr id="16" name="直線コネクタ 15">
            <a:extLst>
              <a:ext uri="{FF2B5EF4-FFF2-40B4-BE49-F238E27FC236}">
                <a16:creationId xmlns:a16="http://schemas.microsoft.com/office/drawing/2014/main" id="{1FD1B1E8-2968-49B3-92B0-1BE09826D48C}"/>
              </a:ext>
            </a:extLst>
          </p:cNvPr>
          <p:cNvCxnSpPr>
            <a:stCxn id="20" idx="4"/>
            <a:endCxn id="21" idx="0"/>
          </p:cNvCxnSpPr>
          <p:nvPr/>
        </p:nvCxnSpPr>
        <p:spPr>
          <a:xfrm>
            <a:off x="2999080" y="2818090"/>
            <a:ext cx="1898650" cy="53498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1C4E897C-4B34-4843-AD09-625B8AA53F23}"/>
              </a:ext>
            </a:extLst>
          </p:cNvPr>
          <p:cNvCxnSpPr>
            <a:stCxn id="23" idx="4"/>
            <a:endCxn id="15" idx="1"/>
          </p:cNvCxnSpPr>
          <p:nvPr/>
        </p:nvCxnSpPr>
        <p:spPr>
          <a:xfrm>
            <a:off x="5386517" y="2639969"/>
            <a:ext cx="1205864" cy="76221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60F54BA3-430F-41BB-A652-35792DB26468}"/>
              </a:ext>
            </a:extLst>
          </p:cNvPr>
          <p:cNvCxnSpPr>
            <a:stCxn id="21" idx="4"/>
            <a:endCxn id="14" idx="6"/>
          </p:cNvCxnSpPr>
          <p:nvPr/>
        </p:nvCxnSpPr>
        <p:spPr>
          <a:xfrm flipH="1">
            <a:off x="2928118" y="3810277"/>
            <a:ext cx="1969612" cy="59281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9" name="グループ化 19">
            <a:extLst>
              <a:ext uri="{FF2B5EF4-FFF2-40B4-BE49-F238E27FC236}">
                <a16:creationId xmlns:a16="http://schemas.microsoft.com/office/drawing/2014/main" id="{69756D4E-7BA5-4ACD-AE26-3F00534A4DC7}"/>
              </a:ext>
            </a:extLst>
          </p:cNvPr>
          <p:cNvGrpSpPr>
            <a:grpSpLocks/>
          </p:cNvGrpSpPr>
          <p:nvPr/>
        </p:nvGrpSpPr>
        <p:grpSpPr bwMode="auto">
          <a:xfrm>
            <a:off x="2745766" y="2182769"/>
            <a:ext cx="4054508" cy="3237233"/>
            <a:chOff x="4018806" y="1943826"/>
            <a:chExt cx="4054218" cy="3238518"/>
          </a:xfrm>
        </p:grpSpPr>
        <p:sp>
          <p:nvSpPr>
            <p:cNvPr id="20" name="フローチャート : 結合子 5">
              <a:extLst>
                <a:ext uri="{FF2B5EF4-FFF2-40B4-BE49-F238E27FC236}">
                  <a16:creationId xmlns:a16="http://schemas.microsoft.com/office/drawing/2014/main" id="{69193ED8-C7AC-4106-A21F-E584634A309D}"/>
                </a:ext>
              </a:extLst>
            </p:cNvPr>
            <p:cNvSpPr/>
            <p:nvPr/>
          </p:nvSpPr>
          <p:spPr>
            <a:xfrm>
              <a:off x="4043518" y="2122018"/>
              <a:ext cx="457167" cy="45738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latin typeface="メイリオ" panose="020B0604030504040204" pitchFamily="50" charset="-128"/>
                <a:ea typeface="メイリオ" panose="020B0604030504040204" pitchFamily="50" charset="-128"/>
              </a:endParaRPr>
            </a:p>
          </p:txBody>
        </p:sp>
        <p:sp>
          <p:nvSpPr>
            <p:cNvPr id="21" name="フローチャート : 結合子 12">
              <a:extLst>
                <a:ext uri="{FF2B5EF4-FFF2-40B4-BE49-F238E27FC236}">
                  <a16:creationId xmlns:a16="http://schemas.microsoft.com/office/drawing/2014/main" id="{C1C094D6-87FA-42AB-B433-9574E242F0BB}"/>
                </a:ext>
              </a:extLst>
            </p:cNvPr>
            <p:cNvSpPr/>
            <p:nvPr/>
          </p:nvSpPr>
          <p:spPr>
            <a:xfrm>
              <a:off x="5942032" y="3114599"/>
              <a:ext cx="457167" cy="45738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latin typeface="メイリオ" panose="020B0604030504040204" pitchFamily="50" charset="-128"/>
                <a:ea typeface="メイリオ" panose="020B0604030504040204" pitchFamily="50" charset="-128"/>
              </a:endParaRPr>
            </a:p>
          </p:txBody>
        </p:sp>
        <p:sp>
          <p:nvSpPr>
            <p:cNvPr id="22" name="フローチャート : 結合子 14">
              <a:extLst>
                <a:ext uri="{FF2B5EF4-FFF2-40B4-BE49-F238E27FC236}">
                  <a16:creationId xmlns:a16="http://schemas.microsoft.com/office/drawing/2014/main" id="{A0C2D72F-7AF3-4B52-985B-3FA916F48067}"/>
                </a:ext>
              </a:extLst>
            </p:cNvPr>
            <p:cNvSpPr/>
            <p:nvPr/>
          </p:nvSpPr>
          <p:spPr>
            <a:xfrm>
              <a:off x="7196067" y="4724963"/>
              <a:ext cx="457167" cy="45738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latin typeface="メイリオ" panose="020B0604030504040204" pitchFamily="50" charset="-128"/>
                <a:ea typeface="メイリオ" panose="020B0604030504040204" pitchFamily="50" charset="-128"/>
              </a:endParaRPr>
            </a:p>
          </p:txBody>
        </p:sp>
        <p:sp>
          <p:nvSpPr>
            <p:cNvPr id="23" name="フローチャート : 結合子 16">
              <a:extLst>
                <a:ext uri="{FF2B5EF4-FFF2-40B4-BE49-F238E27FC236}">
                  <a16:creationId xmlns:a16="http://schemas.microsoft.com/office/drawing/2014/main" id="{17D50B05-9F89-45E2-83ED-622BCE78E1D8}"/>
                </a:ext>
              </a:extLst>
            </p:cNvPr>
            <p:cNvSpPr/>
            <p:nvPr/>
          </p:nvSpPr>
          <p:spPr>
            <a:xfrm>
              <a:off x="6430784" y="1943826"/>
              <a:ext cx="457167" cy="45738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latin typeface="メイリオ" panose="020B0604030504040204" pitchFamily="50" charset="-128"/>
                <a:ea typeface="メイリオ" panose="020B0604030504040204" pitchFamily="50" charset="-128"/>
              </a:endParaRPr>
            </a:p>
          </p:txBody>
        </p:sp>
        <p:cxnSp>
          <p:nvCxnSpPr>
            <p:cNvPr id="24" name="直線コネクタ 23">
              <a:extLst>
                <a:ext uri="{FF2B5EF4-FFF2-40B4-BE49-F238E27FC236}">
                  <a16:creationId xmlns:a16="http://schemas.microsoft.com/office/drawing/2014/main" id="{EAEF93ED-965B-4BA9-8B9A-5F75CFBE4663}"/>
                </a:ext>
              </a:extLst>
            </p:cNvPr>
            <p:cNvCxnSpPr>
              <a:endCxn id="20" idx="6"/>
            </p:cNvCxnSpPr>
            <p:nvPr/>
          </p:nvCxnSpPr>
          <p:spPr>
            <a:xfrm flipH="1">
              <a:off x="4500685" y="2147428"/>
              <a:ext cx="1977883" cy="20328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2AE6DB5D-BAA9-479E-AB1A-F884FA1C8299}"/>
                </a:ext>
              </a:extLst>
            </p:cNvPr>
            <p:cNvCxnSpPr>
              <a:stCxn id="20" idx="4"/>
              <a:endCxn id="14" idx="0"/>
            </p:cNvCxnSpPr>
            <p:nvPr/>
          </p:nvCxnSpPr>
          <p:spPr>
            <a:xfrm flipH="1">
              <a:off x="4018806" y="2579399"/>
              <a:ext cx="253296" cy="13009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3C3474DD-A874-4182-B89E-90CBA7BF82C0}"/>
                </a:ext>
              </a:extLst>
            </p:cNvPr>
            <p:cNvCxnSpPr>
              <a:stCxn id="22" idx="2"/>
              <a:endCxn id="14" idx="5"/>
            </p:cNvCxnSpPr>
            <p:nvPr/>
          </p:nvCxnSpPr>
          <p:spPr>
            <a:xfrm flipH="1" flipV="1">
              <a:off x="4180439" y="4270760"/>
              <a:ext cx="3015628" cy="68289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F9EF6581-86EF-475F-BAF4-CC482789211E}"/>
                </a:ext>
              </a:extLst>
            </p:cNvPr>
            <p:cNvCxnSpPr>
              <a:cxnSpLocks/>
              <a:stCxn id="15" idx="4"/>
              <a:endCxn id="22" idx="6"/>
            </p:cNvCxnSpPr>
            <p:nvPr/>
          </p:nvCxnSpPr>
          <p:spPr>
            <a:xfrm flipH="1">
              <a:off x="7653235" y="3498146"/>
              <a:ext cx="419789" cy="145550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54B84BA5-CE97-4E4A-BFA5-16F5573BDEB2}"/>
                </a:ext>
              </a:extLst>
            </p:cNvPr>
            <p:cNvCxnSpPr>
              <a:stCxn id="15" idx="2"/>
              <a:endCxn id="21" idx="6"/>
            </p:cNvCxnSpPr>
            <p:nvPr/>
          </p:nvCxnSpPr>
          <p:spPr>
            <a:xfrm flipH="1">
              <a:off x="6399199" y="3269455"/>
              <a:ext cx="1445240" cy="7383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89563262-0BEF-41E9-9358-46BDBA4BDD8A}"/>
                </a:ext>
              </a:extLst>
            </p:cNvPr>
            <p:cNvCxnSpPr>
              <a:stCxn id="22" idx="1"/>
              <a:endCxn id="21" idx="5"/>
            </p:cNvCxnSpPr>
            <p:nvPr/>
          </p:nvCxnSpPr>
          <p:spPr>
            <a:xfrm flipH="1" flipV="1">
              <a:off x="6332529" y="3505279"/>
              <a:ext cx="930208" cy="128638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0" name="直線コネクタ 29">
            <a:extLst>
              <a:ext uri="{FF2B5EF4-FFF2-40B4-BE49-F238E27FC236}">
                <a16:creationId xmlns:a16="http://schemas.microsoft.com/office/drawing/2014/main" id="{8FC9B2CD-3730-4B30-AAD8-902EA60DDAC8}"/>
              </a:ext>
            </a:extLst>
          </p:cNvPr>
          <p:cNvCxnSpPr>
            <a:stCxn id="23" idx="4"/>
            <a:endCxn id="21" idx="7"/>
          </p:cNvCxnSpPr>
          <p:nvPr/>
        </p:nvCxnSpPr>
        <p:spPr>
          <a:xfrm flipH="1">
            <a:off x="5059375" y="2639969"/>
            <a:ext cx="327142" cy="78006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1" name="グループ化 30">
            <a:extLst>
              <a:ext uri="{FF2B5EF4-FFF2-40B4-BE49-F238E27FC236}">
                <a16:creationId xmlns:a16="http://schemas.microsoft.com/office/drawing/2014/main" id="{5E246810-A659-41F5-8D6D-C2BA8C097E61}"/>
              </a:ext>
            </a:extLst>
          </p:cNvPr>
          <p:cNvGrpSpPr/>
          <p:nvPr/>
        </p:nvGrpSpPr>
        <p:grpSpPr>
          <a:xfrm>
            <a:off x="394978" y="1103251"/>
            <a:ext cx="8040710" cy="5414052"/>
            <a:chOff x="887392" y="1199473"/>
            <a:chExt cx="8040710" cy="5414052"/>
          </a:xfrm>
        </p:grpSpPr>
        <p:grpSp>
          <p:nvGrpSpPr>
            <p:cNvPr id="32" name="グループ化 2">
              <a:extLst>
                <a:ext uri="{FF2B5EF4-FFF2-40B4-BE49-F238E27FC236}">
                  <a16:creationId xmlns:a16="http://schemas.microsoft.com/office/drawing/2014/main" id="{30A4D33C-A811-41A4-9E50-13C07B470A87}"/>
                </a:ext>
              </a:extLst>
            </p:cNvPr>
            <p:cNvGrpSpPr>
              <a:grpSpLocks/>
            </p:cNvGrpSpPr>
            <p:nvPr/>
          </p:nvGrpSpPr>
          <p:grpSpPr bwMode="auto">
            <a:xfrm>
              <a:off x="4453826" y="3592063"/>
              <a:ext cx="2558162" cy="1413323"/>
              <a:chOff x="4453530" y="3592355"/>
              <a:chExt cx="2558184" cy="1413786"/>
            </a:xfrm>
          </p:grpSpPr>
          <p:sp>
            <p:nvSpPr>
              <p:cNvPr id="51" name="雲 50">
                <a:extLst>
                  <a:ext uri="{FF2B5EF4-FFF2-40B4-BE49-F238E27FC236}">
                    <a16:creationId xmlns:a16="http://schemas.microsoft.com/office/drawing/2014/main" id="{B9D19571-F8B4-400F-A59D-8A36FDF812A3}"/>
                  </a:ext>
                </a:extLst>
              </p:cNvPr>
              <p:cNvSpPr/>
              <p:nvPr/>
            </p:nvSpPr>
            <p:spPr>
              <a:xfrm>
                <a:off x="4453530" y="3592355"/>
                <a:ext cx="2558184" cy="1413786"/>
              </a:xfrm>
              <a:prstGeom prst="cloud">
                <a:avLst/>
              </a:prstGeom>
              <a:gradFill>
                <a:gsLst>
                  <a:gs pos="0">
                    <a:schemeClr val="bg1"/>
                  </a:gs>
                  <a:gs pos="50000">
                    <a:srgbClr val="FFCCFF"/>
                  </a:gs>
                  <a:gs pos="100000">
                    <a:srgbClr val="FF99FF"/>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kumimoji="1" lang="ja-JP" altLang="en-US">
                  <a:latin typeface="メイリオ" panose="020B0604030504040204" pitchFamily="50" charset="-128"/>
                  <a:ea typeface="メイリオ" panose="020B0604030504040204" pitchFamily="50" charset="-128"/>
                </a:endParaRPr>
              </a:p>
            </p:txBody>
          </p:sp>
          <p:sp>
            <p:nvSpPr>
              <p:cNvPr id="52" name="テキスト ボックス 60">
                <a:extLst>
                  <a:ext uri="{FF2B5EF4-FFF2-40B4-BE49-F238E27FC236}">
                    <a16:creationId xmlns:a16="http://schemas.microsoft.com/office/drawing/2014/main" id="{389E8E3F-96A1-47AC-B2CA-9490D215E329}"/>
                  </a:ext>
                </a:extLst>
              </p:cNvPr>
              <p:cNvSpPr txBox="1">
                <a:spLocks noChangeArrowheads="1"/>
              </p:cNvSpPr>
              <p:nvPr/>
            </p:nvSpPr>
            <p:spPr bwMode="auto">
              <a:xfrm>
                <a:off x="4567902" y="3925859"/>
                <a:ext cx="22893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ja-JP" altLang="en-US" sz="2400" b="1" dirty="0">
                    <a:latin typeface="メイリオ" panose="020B0604030504040204" pitchFamily="50" charset="-128"/>
                    <a:ea typeface="メイリオ" panose="020B0604030504040204" pitchFamily="50" charset="-128"/>
                  </a:rPr>
                  <a:t>未来を考える</a:t>
                </a:r>
                <a:endParaRPr lang="en-US" altLang="ja-JP" sz="2400" b="1" dirty="0">
                  <a:latin typeface="メイリオ" panose="020B0604030504040204" pitchFamily="50" charset="-128"/>
                  <a:ea typeface="メイリオ" panose="020B0604030504040204" pitchFamily="50" charset="-128"/>
                </a:endParaRPr>
              </a:p>
              <a:p>
                <a:pPr algn="ctr"/>
                <a:r>
                  <a:rPr lang="ja-JP" altLang="en-US" sz="2400" b="1" dirty="0">
                    <a:solidFill>
                      <a:srgbClr val="FF0000"/>
                    </a:solidFill>
                    <a:latin typeface="メイリオ" panose="020B0604030504040204" pitchFamily="50" charset="-128"/>
                    <a:ea typeface="メイリオ" panose="020B0604030504040204" pitchFamily="50" charset="-128"/>
                  </a:rPr>
                  <a:t>予測</a:t>
                </a:r>
                <a:endParaRPr kumimoji="1" lang="ja-JP" altLang="en-US" sz="2400" b="1" dirty="0">
                  <a:solidFill>
                    <a:srgbClr val="FF0000"/>
                  </a:solidFill>
                  <a:latin typeface="メイリオ" panose="020B0604030504040204" pitchFamily="50" charset="-128"/>
                  <a:ea typeface="メイリオ" panose="020B0604030504040204" pitchFamily="50" charset="-128"/>
                </a:endParaRPr>
              </a:p>
            </p:txBody>
          </p:sp>
        </p:grpSp>
        <p:grpSp>
          <p:nvGrpSpPr>
            <p:cNvPr id="33" name="グループ化 6">
              <a:extLst>
                <a:ext uri="{FF2B5EF4-FFF2-40B4-BE49-F238E27FC236}">
                  <a16:creationId xmlns:a16="http://schemas.microsoft.com/office/drawing/2014/main" id="{C0B2997E-F376-4453-B28E-E92129E31EB4}"/>
                </a:ext>
              </a:extLst>
            </p:cNvPr>
            <p:cNvGrpSpPr>
              <a:grpSpLocks/>
            </p:cNvGrpSpPr>
            <p:nvPr/>
          </p:nvGrpSpPr>
          <p:grpSpPr bwMode="auto">
            <a:xfrm>
              <a:off x="4044077" y="1199473"/>
              <a:ext cx="2514990" cy="1463042"/>
              <a:chOff x="4203403" y="400497"/>
              <a:chExt cx="3019788" cy="1746840"/>
            </a:xfrm>
          </p:grpSpPr>
          <p:sp>
            <p:nvSpPr>
              <p:cNvPr id="49" name="雲 48">
                <a:extLst>
                  <a:ext uri="{FF2B5EF4-FFF2-40B4-BE49-F238E27FC236}">
                    <a16:creationId xmlns:a16="http://schemas.microsoft.com/office/drawing/2014/main" id="{576F0C34-BCA3-40FA-A0AA-06A95432EF31}"/>
                  </a:ext>
                </a:extLst>
              </p:cNvPr>
              <p:cNvSpPr/>
              <p:nvPr/>
            </p:nvSpPr>
            <p:spPr>
              <a:xfrm>
                <a:off x="4203403" y="400497"/>
                <a:ext cx="3019788" cy="1746840"/>
              </a:xfrm>
              <a:prstGeom prst="cloud">
                <a:avLst/>
              </a:prstGeom>
              <a:gradFill>
                <a:gsLst>
                  <a:gs pos="0">
                    <a:schemeClr val="bg1"/>
                  </a:gs>
                  <a:gs pos="50000">
                    <a:srgbClr val="FFCCFF"/>
                  </a:gs>
                  <a:gs pos="100000">
                    <a:srgbClr val="FF99FF"/>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kumimoji="1" lang="ja-JP" altLang="en-US" dirty="0">
                  <a:solidFill>
                    <a:schemeClr val="tx1"/>
                  </a:solidFill>
                  <a:highlight>
                    <a:srgbClr val="FF99CC"/>
                  </a:highlight>
                  <a:latin typeface="メイリオ" panose="020B0604030504040204" pitchFamily="50" charset="-128"/>
                  <a:ea typeface="メイリオ" panose="020B0604030504040204" pitchFamily="50" charset="-128"/>
                </a:endParaRPr>
              </a:p>
            </p:txBody>
          </p:sp>
          <p:sp>
            <p:nvSpPr>
              <p:cNvPr id="50" name="テキスト ボックス 35">
                <a:extLst>
                  <a:ext uri="{FF2B5EF4-FFF2-40B4-BE49-F238E27FC236}">
                    <a16:creationId xmlns:a16="http://schemas.microsoft.com/office/drawing/2014/main" id="{11421800-A7CE-45C9-87D0-7C96D9511463}"/>
                  </a:ext>
                </a:extLst>
              </p:cNvPr>
              <p:cNvSpPr txBox="1">
                <a:spLocks noChangeArrowheads="1"/>
              </p:cNvSpPr>
              <p:nvPr/>
            </p:nvSpPr>
            <p:spPr bwMode="auto">
              <a:xfrm>
                <a:off x="4572419" y="811911"/>
                <a:ext cx="2434193" cy="992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kumimoji="1" lang="ja-JP" altLang="en-US" sz="2400" b="1" dirty="0">
                    <a:latin typeface="メイリオ" panose="020B0604030504040204" pitchFamily="50" charset="-128"/>
                    <a:ea typeface="メイリオ" panose="020B0604030504040204" pitchFamily="50" charset="-128"/>
                  </a:rPr>
                  <a:t>心臓を動かす</a:t>
                </a:r>
                <a:endParaRPr kumimoji="1" lang="en-US" altLang="ja-JP" sz="2400" b="1"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肺を動かす</a:t>
                </a:r>
                <a:endParaRPr kumimoji="1" lang="ja-JP" altLang="en-US" sz="2400" b="1" dirty="0">
                  <a:latin typeface="メイリオ" panose="020B0604030504040204" pitchFamily="50" charset="-128"/>
                  <a:ea typeface="メイリオ" panose="020B0604030504040204" pitchFamily="50" charset="-128"/>
                </a:endParaRPr>
              </a:p>
            </p:txBody>
          </p:sp>
        </p:grpSp>
        <p:grpSp>
          <p:nvGrpSpPr>
            <p:cNvPr id="34" name="グループ化 33">
              <a:extLst>
                <a:ext uri="{FF2B5EF4-FFF2-40B4-BE49-F238E27FC236}">
                  <a16:creationId xmlns:a16="http://schemas.microsoft.com/office/drawing/2014/main" id="{487FC578-80AC-4563-B1D5-715BFE95DBE5}"/>
                </a:ext>
              </a:extLst>
            </p:cNvPr>
            <p:cNvGrpSpPr>
              <a:grpSpLocks/>
            </p:cNvGrpSpPr>
            <p:nvPr/>
          </p:nvGrpSpPr>
          <p:grpSpPr bwMode="auto">
            <a:xfrm>
              <a:off x="6622826" y="2270472"/>
              <a:ext cx="2305276" cy="1330550"/>
              <a:chOff x="6166740" y="2044300"/>
              <a:chExt cx="2671352" cy="1444989"/>
            </a:xfrm>
          </p:grpSpPr>
          <p:sp>
            <p:nvSpPr>
              <p:cNvPr id="47" name="雲 46">
                <a:extLst>
                  <a:ext uri="{FF2B5EF4-FFF2-40B4-BE49-F238E27FC236}">
                    <a16:creationId xmlns:a16="http://schemas.microsoft.com/office/drawing/2014/main" id="{01EAD439-FF4D-4A21-8067-BFF42704048D}"/>
                  </a:ext>
                </a:extLst>
              </p:cNvPr>
              <p:cNvSpPr/>
              <p:nvPr/>
            </p:nvSpPr>
            <p:spPr>
              <a:xfrm>
                <a:off x="6166740" y="2044300"/>
                <a:ext cx="2671352" cy="1444989"/>
              </a:xfrm>
              <a:prstGeom prst="cloud">
                <a:avLst/>
              </a:prstGeom>
              <a:gradFill>
                <a:gsLst>
                  <a:gs pos="0">
                    <a:schemeClr val="bg1"/>
                  </a:gs>
                  <a:gs pos="50000">
                    <a:srgbClr val="FFCCFF"/>
                  </a:gs>
                  <a:gs pos="100000">
                    <a:srgbClr val="FF99FF"/>
                  </a:gs>
                </a:gsLst>
              </a:gradFill>
              <a:ln/>
            </p:spPr>
            <p:style>
              <a:lnRef idx="0">
                <a:schemeClr val="accent5"/>
              </a:lnRef>
              <a:fillRef idx="3">
                <a:schemeClr val="accent5"/>
              </a:fillRef>
              <a:effectRef idx="3">
                <a:schemeClr val="accent5"/>
              </a:effectRef>
              <a:fontRef idx="minor">
                <a:schemeClr val="lt1"/>
              </a:fontRef>
            </p:style>
            <p:txBody>
              <a:bodyPr anchor="ctr"/>
              <a:lstStyle/>
              <a:p>
                <a:pPr algn="ctr">
                  <a:defRPr/>
                </a:pPr>
                <a:endParaRPr kumimoji="1" lang="ja-JP" altLang="en-US">
                  <a:latin typeface="メイリオ" panose="020B0604030504040204" pitchFamily="50" charset="-128"/>
                  <a:ea typeface="メイリオ" panose="020B0604030504040204" pitchFamily="50" charset="-128"/>
                </a:endParaRPr>
              </a:p>
            </p:txBody>
          </p:sp>
          <p:sp>
            <p:nvSpPr>
              <p:cNvPr id="48" name="テキスト ボックス 58">
                <a:extLst>
                  <a:ext uri="{FF2B5EF4-FFF2-40B4-BE49-F238E27FC236}">
                    <a16:creationId xmlns:a16="http://schemas.microsoft.com/office/drawing/2014/main" id="{82068B4C-34D6-4F46-86DB-D85011B9AF6E}"/>
                  </a:ext>
                </a:extLst>
              </p:cNvPr>
              <p:cNvSpPr txBox="1">
                <a:spLocks noChangeArrowheads="1"/>
              </p:cNvSpPr>
              <p:nvPr/>
            </p:nvSpPr>
            <p:spPr bwMode="auto">
              <a:xfrm>
                <a:off x="6383627" y="2393727"/>
                <a:ext cx="2289381" cy="90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kumimoji="1" lang="ja-JP" altLang="en-US" sz="2400" b="1" dirty="0">
                    <a:latin typeface="メイリオ" panose="020B0604030504040204" pitchFamily="50" charset="-128"/>
                    <a:ea typeface="メイリオ" panose="020B0604030504040204" pitchFamily="50" charset="-128"/>
                  </a:rPr>
                  <a:t>笑う　怒る</a:t>
                </a:r>
                <a:endParaRPr kumimoji="1" lang="en-US" altLang="ja-JP" sz="2400" b="1" dirty="0">
                  <a:latin typeface="メイリオ" panose="020B0604030504040204" pitchFamily="50" charset="-128"/>
                  <a:ea typeface="メイリオ" panose="020B0604030504040204" pitchFamily="50" charset="-128"/>
                </a:endParaRPr>
              </a:p>
              <a:p>
                <a:pPr algn="ctr"/>
                <a:r>
                  <a:rPr lang="ja-JP" altLang="en-US" sz="2400" b="1" dirty="0">
                    <a:solidFill>
                      <a:srgbClr val="FF3300"/>
                    </a:solidFill>
                    <a:latin typeface="メイリオ" panose="020B0604030504040204" pitchFamily="50" charset="-128"/>
                    <a:ea typeface="メイリオ" panose="020B0604030504040204" pitchFamily="50" charset="-128"/>
                  </a:rPr>
                  <a:t>感情</a:t>
                </a:r>
                <a:endParaRPr kumimoji="1" lang="ja-JP" altLang="en-US" sz="2400" b="1" dirty="0">
                  <a:solidFill>
                    <a:srgbClr val="FF3300"/>
                  </a:solidFill>
                  <a:latin typeface="メイリオ" panose="020B0604030504040204" pitchFamily="50" charset="-128"/>
                  <a:ea typeface="メイリオ" panose="020B0604030504040204" pitchFamily="50" charset="-128"/>
                </a:endParaRPr>
              </a:p>
            </p:txBody>
          </p:sp>
        </p:grpSp>
        <p:grpSp>
          <p:nvGrpSpPr>
            <p:cNvPr id="35" name="グループ化 7">
              <a:extLst>
                <a:ext uri="{FF2B5EF4-FFF2-40B4-BE49-F238E27FC236}">
                  <a16:creationId xmlns:a16="http://schemas.microsoft.com/office/drawing/2014/main" id="{CCD63009-0648-46BD-B3D2-F4CCEC4CB8BC}"/>
                </a:ext>
              </a:extLst>
            </p:cNvPr>
            <p:cNvGrpSpPr>
              <a:grpSpLocks/>
            </p:cNvGrpSpPr>
            <p:nvPr/>
          </p:nvGrpSpPr>
          <p:grpSpPr bwMode="auto">
            <a:xfrm>
              <a:off x="1262818" y="1976866"/>
              <a:ext cx="2229682" cy="1366409"/>
              <a:chOff x="683568" y="1772816"/>
              <a:chExt cx="2808312" cy="1570552"/>
            </a:xfrm>
          </p:grpSpPr>
          <p:sp>
            <p:nvSpPr>
              <p:cNvPr id="45" name="雲 44">
                <a:extLst>
                  <a:ext uri="{FF2B5EF4-FFF2-40B4-BE49-F238E27FC236}">
                    <a16:creationId xmlns:a16="http://schemas.microsoft.com/office/drawing/2014/main" id="{7A4CFA66-CFA5-4521-AEDA-760B0ADE3C38}"/>
                  </a:ext>
                </a:extLst>
              </p:cNvPr>
              <p:cNvSpPr/>
              <p:nvPr/>
            </p:nvSpPr>
            <p:spPr>
              <a:xfrm>
                <a:off x="683568" y="1772816"/>
                <a:ext cx="2808312" cy="1570552"/>
              </a:xfrm>
              <a:prstGeom prst="cloud">
                <a:avLst/>
              </a:prstGeom>
              <a:gradFill>
                <a:gsLst>
                  <a:gs pos="0">
                    <a:schemeClr val="bg1"/>
                  </a:gs>
                  <a:gs pos="50000">
                    <a:srgbClr val="FFCCFF"/>
                  </a:gs>
                  <a:gs pos="100000">
                    <a:srgbClr val="FF99FF"/>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kumimoji="1" lang="ja-JP" altLang="en-US">
                  <a:latin typeface="メイリオ" panose="020B0604030504040204" pitchFamily="50" charset="-128"/>
                  <a:ea typeface="メイリオ" panose="020B0604030504040204" pitchFamily="50" charset="-128"/>
                </a:endParaRPr>
              </a:p>
            </p:txBody>
          </p:sp>
          <p:sp>
            <p:nvSpPr>
              <p:cNvPr id="46" name="テキスト ボックス 59">
                <a:extLst>
                  <a:ext uri="{FF2B5EF4-FFF2-40B4-BE49-F238E27FC236}">
                    <a16:creationId xmlns:a16="http://schemas.microsoft.com/office/drawing/2014/main" id="{FC181B2E-10C7-4265-AC7C-AA6475CE9AA7}"/>
                  </a:ext>
                </a:extLst>
              </p:cNvPr>
              <p:cNvSpPr txBox="1">
                <a:spLocks noChangeArrowheads="1"/>
              </p:cNvSpPr>
              <p:nvPr/>
            </p:nvSpPr>
            <p:spPr bwMode="auto">
              <a:xfrm>
                <a:off x="714754" y="2252898"/>
                <a:ext cx="2775605" cy="955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ja-JP" altLang="en-US" sz="2400" b="1" dirty="0">
                    <a:latin typeface="メイリオ" panose="020B0604030504040204" pitchFamily="50" charset="-128"/>
                    <a:ea typeface="メイリオ" panose="020B0604030504040204" pitchFamily="50" charset="-128"/>
                  </a:rPr>
                  <a:t>考える　悩む</a:t>
                </a:r>
                <a:endParaRPr lang="en-US" altLang="ja-JP" sz="2400" b="1" dirty="0">
                  <a:latin typeface="メイリオ" panose="020B0604030504040204" pitchFamily="50" charset="-128"/>
                  <a:ea typeface="メイリオ" panose="020B0604030504040204" pitchFamily="50" charset="-128"/>
                </a:endParaRPr>
              </a:p>
              <a:p>
                <a:pPr algn="ctr"/>
                <a:r>
                  <a:rPr lang="ja-JP" altLang="en-US" sz="2400" b="1" dirty="0">
                    <a:solidFill>
                      <a:srgbClr val="FF3300"/>
                    </a:solidFill>
                    <a:latin typeface="メイリオ" panose="020B0604030504040204" pitchFamily="50" charset="-128"/>
                    <a:ea typeface="メイリオ" panose="020B0604030504040204" pitchFamily="50" charset="-128"/>
                  </a:rPr>
                  <a:t>思考</a:t>
                </a:r>
                <a:endParaRPr kumimoji="1" lang="ja-JP" altLang="en-US" sz="2400" b="1" dirty="0">
                  <a:solidFill>
                    <a:srgbClr val="FF3300"/>
                  </a:solidFill>
                  <a:latin typeface="メイリオ" panose="020B0604030504040204" pitchFamily="50" charset="-128"/>
                  <a:ea typeface="メイリオ" panose="020B0604030504040204" pitchFamily="50" charset="-128"/>
                </a:endParaRPr>
              </a:p>
            </p:txBody>
          </p:sp>
        </p:grpSp>
        <p:grpSp>
          <p:nvGrpSpPr>
            <p:cNvPr id="36" name="グループ化 4">
              <a:extLst>
                <a:ext uri="{FF2B5EF4-FFF2-40B4-BE49-F238E27FC236}">
                  <a16:creationId xmlns:a16="http://schemas.microsoft.com/office/drawing/2014/main" id="{B693B129-44F5-4FF6-A79E-ED6798033A03}"/>
                </a:ext>
              </a:extLst>
            </p:cNvPr>
            <p:cNvGrpSpPr>
              <a:grpSpLocks/>
            </p:cNvGrpSpPr>
            <p:nvPr/>
          </p:nvGrpSpPr>
          <p:grpSpPr bwMode="auto">
            <a:xfrm>
              <a:off x="5365051" y="5181600"/>
              <a:ext cx="2558162" cy="1431925"/>
              <a:chOff x="5074099" y="5182344"/>
              <a:chExt cx="2808312" cy="1570552"/>
            </a:xfrm>
          </p:grpSpPr>
          <p:sp>
            <p:nvSpPr>
              <p:cNvPr id="43" name="雲 42">
                <a:extLst>
                  <a:ext uri="{FF2B5EF4-FFF2-40B4-BE49-F238E27FC236}">
                    <a16:creationId xmlns:a16="http://schemas.microsoft.com/office/drawing/2014/main" id="{2DA689E5-43D9-4A42-8213-0DD5B96A2A20}"/>
                  </a:ext>
                </a:extLst>
              </p:cNvPr>
              <p:cNvSpPr/>
              <p:nvPr/>
            </p:nvSpPr>
            <p:spPr>
              <a:xfrm>
                <a:off x="5074099" y="5182344"/>
                <a:ext cx="2808312" cy="1570552"/>
              </a:xfrm>
              <a:prstGeom prst="cloud">
                <a:avLst/>
              </a:prstGeom>
              <a:gradFill>
                <a:gsLst>
                  <a:gs pos="0">
                    <a:schemeClr val="bg1"/>
                  </a:gs>
                  <a:gs pos="50000">
                    <a:srgbClr val="FFCCFF"/>
                  </a:gs>
                  <a:gs pos="100000">
                    <a:srgbClr val="FF99FF"/>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kumimoji="1" lang="ja-JP" altLang="en-US">
                  <a:latin typeface="メイリオ" panose="020B0604030504040204" pitchFamily="50" charset="-128"/>
                  <a:ea typeface="メイリオ" panose="020B0604030504040204" pitchFamily="50" charset="-128"/>
                </a:endParaRPr>
              </a:p>
            </p:txBody>
          </p:sp>
          <p:sp>
            <p:nvSpPr>
              <p:cNvPr id="44" name="テキスト ボックス 61">
                <a:extLst>
                  <a:ext uri="{FF2B5EF4-FFF2-40B4-BE49-F238E27FC236}">
                    <a16:creationId xmlns:a16="http://schemas.microsoft.com/office/drawing/2014/main" id="{A6E975EC-6078-461E-A478-6E0C5B35DF2A}"/>
                  </a:ext>
                </a:extLst>
              </p:cNvPr>
              <p:cNvSpPr txBox="1">
                <a:spLocks noChangeArrowheads="1"/>
              </p:cNvSpPr>
              <p:nvPr/>
            </p:nvSpPr>
            <p:spPr bwMode="auto">
              <a:xfrm>
                <a:off x="5310173" y="5576074"/>
                <a:ext cx="2289381" cy="911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ja-JP" altLang="en-US" sz="2400" b="1" dirty="0">
                    <a:latin typeface="メイリオ" panose="020B0604030504040204" pitchFamily="50" charset="-128"/>
                    <a:ea typeface="メイリオ" panose="020B0604030504040204" pitchFamily="50" charset="-128"/>
                  </a:rPr>
                  <a:t>手を上げる</a:t>
                </a:r>
                <a:endParaRPr lang="en-US" altLang="ja-JP" sz="2400" b="1" dirty="0">
                  <a:latin typeface="メイリオ" panose="020B0604030504040204" pitchFamily="50" charset="-128"/>
                  <a:ea typeface="メイリオ" panose="020B0604030504040204" pitchFamily="50" charset="-128"/>
                </a:endParaRPr>
              </a:p>
              <a:p>
                <a:pPr algn="ctr"/>
                <a:r>
                  <a:rPr lang="ja-JP" altLang="en-US" sz="2400" b="1" dirty="0">
                    <a:solidFill>
                      <a:srgbClr val="FF3300"/>
                    </a:solidFill>
                    <a:latin typeface="メイリオ" panose="020B0604030504040204" pitchFamily="50" charset="-128"/>
                    <a:ea typeface="メイリオ" panose="020B0604030504040204" pitchFamily="50" charset="-128"/>
                  </a:rPr>
                  <a:t>運動</a:t>
                </a:r>
                <a:endParaRPr kumimoji="1" lang="ja-JP" altLang="en-US" sz="2400" b="1" dirty="0">
                  <a:solidFill>
                    <a:srgbClr val="FF3300"/>
                  </a:solidFill>
                  <a:latin typeface="メイリオ" panose="020B0604030504040204" pitchFamily="50" charset="-128"/>
                  <a:ea typeface="メイリオ" panose="020B0604030504040204" pitchFamily="50" charset="-128"/>
                </a:endParaRPr>
              </a:p>
            </p:txBody>
          </p:sp>
        </p:grpSp>
        <p:grpSp>
          <p:nvGrpSpPr>
            <p:cNvPr id="37" name="グループ化 36">
              <a:extLst>
                <a:ext uri="{FF2B5EF4-FFF2-40B4-BE49-F238E27FC236}">
                  <a16:creationId xmlns:a16="http://schemas.microsoft.com/office/drawing/2014/main" id="{58338BD0-EE19-4087-872D-DA1C28855B18}"/>
                </a:ext>
              </a:extLst>
            </p:cNvPr>
            <p:cNvGrpSpPr>
              <a:grpSpLocks/>
            </p:cNvGrpSpPr>
            <p:nvPr/>
          </p:nvGrpSpPr>
          <p:grpSpPr bwMode="auto">
            <a:xfrm>
              <a:off x="2210688" y="5126038"/>
              <a:ext cx="2558162" cy="1450975"/>
              <a:chOff x="1960172" y="5006142"/>
              <a:chExt cx="2808312" cy="1570552"/>
            </a:xfrm>
          </p:grpSpPr>
          <p:sp>
            <p:nvSpPr>
              <p:cNvPr id="41" name="雲 40">
                <a:extLst>
                  <a:ext uri="{FF2B5EF4-FFF2-40B4-BE49-F238E27FC236}">
                    <a16:creationId xmlns:a16="http://schemas.microsoft.com/office/drawing/2014/main" id="{F2144D14-122D-40B6-B2D4-E007EDE311C5}"/>
                  </a:ext>
                </a:extLst>
              </p:cNvPr>
              <p:cNvSpPr/>
              <p:nvPr/>
            </p:nvSpPr>
            <p:spPr>
              <a:xfrm>
                <a:off x="1960172" y="5006142"/>
                <a:ext cx="2808312" cy="1570552"/>
              </a:xfrm>
              <a:prstGeom prst="cloud">
                <a:avLst/>
              </a:prstGeom>
              <a:gradFill>
                <a:gsLst>
                  <a:gs pos="0">
                    <a:schemeClr val="bg1"/>
                  </a:gs>
                  <a:gs pos="50000">
                    <a:srgbClr val="FFCCFF"/>
                  </a:gs>
                  <a:gs pos="100000">
                    <a:srgbClr val="FF99FF"/>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kumimoji="1" lang="ja-JP" altLang="en-US">
                  <a:latin typeface="メイリオ" panose="020B0604030504040204" pitchFamily="50" charset="-128"/>
                  <a:ea typeface="メイリオ" panose="020B0604030504040204" pitchFamily="50" charset="-128"/>
                </a:endParaRPr>
              </a:p>
            </p:txBody>
          </p:sp>
          <p:sp>
            <p:nvSpPr>
              <p:cNvPr id="42" name="テキスト ボックス 62">
                <a:extLst>
                  <a:ext uri="{FF2B5EF4-FFF2-40B4-BE49-F238E27FC236}">
                    <a16:creationId xmlns:a16="http://schemas.microsoft.com/office/drawing/2014/main" id="{5A2537A4-4169-45C1-A270-F9F57D4475C3}"/>
                  </a:ext>
                </a:extLst>
              </p:cNvPr>
              <p:cNvSpPr txBox="1">
                <a:spLocks noChangeArrowheads="1"/>
              </p:cNvSpPr>
              <p:nvPr/>
            </p:nvSpPr>
            <p:spPr bwMode="auto">
              <a:xfrm>
                <a:off x="2064873" y="5452511"/>
                <a:ext cx="2660673" cy="899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kumimoji="1" lang="ja-JP" altLang="en-US" sz="2400" b="1" dirty="0">
                    <a:latin typeface="メイリオ" panose="020B0604030504040204" pitchFamily="50" charset="-128"/>
                    <a:ea typeface="メイリオ" panose="020B0604030504040204" pitchFamily="50" charset="-128"/>
                  </a:rPr>
                  <a:t>今の話を覚える</a:t>
                </a:r>
                <a:r>
                  <a:rPr kumimoji="1" lang="ja-JP" altLang="en-US" sz="2400" b="1" dirty="0">
                    <a:solidFill>
                      <a:schemeClr val="bg1"/>
                    </a:solidFill>
                    <a:latin typeface="メイリオ" panose="020B0604030504040204" pitchFamily="50" charset="-128"/>
                    <a:ea typeface="メイリオ" panose="020B0604030504040204" pitchFamily="50" charset="-128"/>
                  </a:rPr>
                  <a:t>　</a:t>
                </a:r>
                <a:endParaRPr kumimoji="1" lang="en-US" altLang="ja-JP" sz="2400" b="1" dirty="0">
                  <a:solidFill>
                    <a:schemeClr val="bg1"/>
                  </a:solidFill>
                  <a:latin typeface="メイリオ" panose="020B0604030504040204" pitchFamily="50" charset="-128"/>
                  <a:ea typeface="メイリオ" panose="020B0604030504040204" pitchFamily="50" charset="-128"/>
                </a:endParaRPr>
              </a:p>
              <a:p>
                <a:pPr algn="ctr"/>
                <a:r>
                  <a:rPr lang="ja-JP" altLang="en-US" sz="2400" b="1" dirty="0">
                    <a:solidFill>
                      <a:srgbClr val="FF3300"/>
                    </a:solidFill>
                    <a:latin typeface="メイリオ" panose="020B0604030504040204" pitchFamily="50" charset="-128"/>
                    <a:ea typeface="メイリオ" panose="020B0604030504040204" pitchFamily="50" charset="-128"/>
                  </a:rPr>
                  <a:t>記憶</a:t>
                </a:r>
                <a:endParaRPr kumimoji="1" lang="ja-JP" altLang="en-US" sz="2400" b="1" dirty="0">
                  <a:solidFill>
                    <a:srgbClr val="FF3300"/>
                  </a:solidFill>
                  <a:latin typeface="メイリオ" panose="020B0604030504040204" pitchFamily="50" charset="-128"/>
                  <a:ea typeface="メイリオ" panose="020B0604030504040204" pitchFamily="50" charset="-128"/>
                </a:endParaRPr>
              </a:p>
            </p:txBody>
          </p:sp>
        </p:grpSp>
        <p:grpSp>
          <p:nvGrpSpPr>
            <p:cNvPr id="38" name="グループ化 1">
              <a:extLst>
                <a:ext uri="{FF2B5EF4-FFF2-40B4-BE49-F238E27FC236}">
                  <a16:creationId xmlns:a16="http://schemas.microsoft.com/office/drawing/2014/main" id="{7977418D-A47D-4595-B4B2-3528B1DAD51C}"/>
                </a:ext>
              </a:extLst>
            </p:cNvPr>
            <p:cNvGrpSpPr>
              <a:grpSpLocks/>
            </p:cNvGrpSpPr>
            <p:nvPr/>
          </p:nvGrpSpPr>
          <p:grpSpPr bwMode="auto">
            <a:xfrm>
              <a:off x="887392" y="3686797"/>
              <a:ext cx="2490805" cy="1413323"/>
              <a:chOff x="57043" y="3857666"/>
              <a:chExt cx="2808312" cy="1570552"/>
            </a:xfrm>
          </p:grpSpPr>
          <p:sp>
            <p:nvSpPr>
              <p:cNvPr id="39" name="雲 38">
                <a:extLst>
                  <a:ext uri="{FF2B5EF4-FFF2-40B4-BE49-F238E27FC236}">
                    <a16:creationId xmlns:a16="http://schemas.microsoft.com/office/drawing/2014/main" id="{108EEB92-F319-4E90-9356-0E6DBF3309CD}"/>
                  </a:ext>
                </a:extLst>
              </p:cNvPr>
              <p:cNvSpPr/>
              <p:nvPr/>
            </p:nvSpPr>
            <p:spPr>
              <a:xfrm>
                <a:off x="57043" y="3857666"/>
                <a:ext cx="2808312" cy="1570552"/>
              </a:xfrm>
              <a:prstGeom prst="cloud">
                <a:avLst/>
              </a:prstGeom>
              <a:gradFill>
                <a:gsLst>
                  <a:gs pos="0">
                    <a:schemeClr val="bg1"/>
                  </a:gs>
                  <a:gs pos="50000">
                    <a:srgbClr val="FFCCFF"/>
                  </a:gs>
                  <a:gs pos="100000">
                    <a:srgbClr val="FF99FF"/>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kumimoji="1" lang="ja-JP" altLang="en-US">
                  <a:latin typeface="メイリオ" panose="020B0604030504040204" pitchFamily="50" charset="-128"/>
                  <a:ea typeface="メイリオ" panose="020B0604030504040204" pitchFamily="50" charset="-128"/>
                </a:endParaRPr>
              </a:p>
            </p:txBody>
          </p:sp>
          <p:sp>
            <p:nvSpPr>
              <p:cNvPr id="40" name="テキスト ボックス 63">
                <a:extLst>
                  <a:ext uri="{FF2B5EF4-FFF2-40B4-BE49-F238E27FC236}">
                    <a16:creationId xmlns:a16="http://schemas.microsoft.com/office/drawing/2014/main" id="{26F78F7D-22D4-4343-A959-396944E0B70E}"/>
                  </a:ext>
                </a:extLst>
              </p:cNvPr>
              <p:cNvSpPr txBox="1">
                <a:spLocks noChangeArrowheads="1"/>
              </p:cNvSpPr>
              <p:nvPr/>
            </p:nvSpPr>
            <p:spPr bwMode="auto">
              <a:xfrm>
                <a:off x="164703" y="4202735"/>
                <a:ext cx="2447957" cy="92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kumimoji="1" lang="ja-JP" altLang="en-US" sz="2400" b="1" dirty="0">
                    <a:latin typeface="メイリオ" panose="020B0604030504040204" pitchFamily="50" charset="-128"/>
                    <a:ea typeface="メイリオ" panose="020B0604030504040204" pitchFamily="50" charset="-128"/>
                  </a:rPr>
                  <a:t>優しい心</a:t>
                </a:r>
                <a:endParaRPr kumimoji="1" lang="en-US" altLang="ja-JP" sz="2400" b="1" dirty="0">
                  <a:latin typeface="メイリオ" panose="020B0604030504040204" pitchFamily="50" charset="-128"/>
                  <a:ea typeface="メイリオ" panose="020B0604030504040204" pitchFamily="50" charset="-128"/>
                </a:endParaRPr>
              </a:p>
              <a:p>
                <a:pPr algn="ctr"/>
                <a:r>
                  <a:rPr lang="ja-JP" altLang="en-US" sz="2400" b="1" dirty="0">
                    <a:solidFill>
                      <a:srgbClr val="FF3300"/>
                    </a:solidFill>
                    <a:latin typeface="メイリオ" panose="020B0604030504040204" pitchFamily="50" charset="-128"/>
                    <a:ea typeface="メイリオ" panose="020B0604030504040204" pitchFamily="50" charset="-128"/>
                  </a:rPr>
                  <a:t>性格</a:t>
                </a:r>
                <a:endParaRPr kumimoji="1" lang="ja-JP" altLang="en-US" sz="2400" b="1" dirty="0">
                  <a:solidFill>
                    <a:srgbClr val="FF3300"/>
                  </a:solidFill>
                  <a:latin typeface="メイリオ" panose="020B0604030504040204" pitchFamily="50" charset="-128"/>
                  <a:ea typeface="メイリオ" panose="020B0604030504040204" pitchFamily="50" charset="-128"/>
                </a:endParaRPr>
              </a:p>
            </p:txBody>
          </p:sp>
        </p:grpSp>
      </p:grpSp>
      <p:grpSp>
        <p:nvGrpSpPr>
          <p:cNvPr id="53" name="グループ化 52">
            <a:extLst>
              <a:ext uri="{FF2B5EF4-FFF2-40B4-BE49-F238E27FC236}">
                <a16:creationId xmlns:a16="http://schemas.microsoft.com/office/drawing/2014/main" id="{8830CCB2-1943-4C91-B555-FFDCF9AA6858}"/>
              </a:ext>
            </a:extLst>
          </p:cNvPr>
          <p:cNvGrpSpPr/>
          <p:nvPr/>
        </p:nvGrpSpPr>
        <p:grpSpPr>
          <a:xfrm>
            <a:off x="1698342" y="1463418"/>
            <a:ext cx="6107785" cy="4609129"/>
            <a:chOff x="2361218" y="1472693"/>
            <a:chExt cx="6107785" cy="4609129"/>
          </a:xfrm>
        </p:grpSpPr>
        <p:sp>
          <p:nvSpPr>
            <p:cNvPr id="54" name="爆発: 8 pt 53">
              <a:extLst>
                <a:ext uri="{FF2B5EF4-FFF2-40B4-BE49-F238E27FC236}">
                  <a16:creationId xmlns:a16="http://schemas.microsoft.com/office/drawing/2014/main" id="{7DBCCFBD-2E6B-4B84-94C0-62E4E99D6189}"/>
                </a:ext>
              </a:extLst>
            </p:cNvPr>
            <p:cNvSpPr/>
            <p:nvPr/>
          </p:nvSpPr>
          <p:spPr>
            <a:xfrm>
              <a:off x="2361218" y="1472693"/>
              <a:ext cx="6107785" cy="4609129"/>
            </a:xfrm>
            <a:prstGeom prst="irregularSeal1">
              <a:avLst/>
            </a:prstGeom>
            <a:solidFill>
              <a:srgbClr val="FFC000">
                <a:alpha val="6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5" name="テキスト ボックス 54">
              <a:extLst>
                <a:ext uri="{FF2B5EF4-FFF2-40B4-BE49-F238E27FC236}">
                  <a16:creationId xmlns:a16="http://schemas.microsoft.com/office/drawing/2014/main" id="{35A18509-F2F0-421B-A4E3-A2DEA3A95969}"/>
                </a:ext>
              </a:extLst>
            </p:cNvPr>
            <p:cNvSpPr txBox="1"/>
            <p:nvPr/>
          </p:nvSpPr>
          <p:spPr>
            <a:xfrm>
              <a:off x="4227363" y="2886938"/>
              <a:ext cx="2720911" cy="1323439"/>
            </a:xfrm>
            <a:prstGeom prst="rect">
              <a:avLst/>
            </a:prstGeom>
            <a:noFill/>
          </p:spPr>
          <p:txBody>
            <a:bodyPr wrap="square" rtlCol="0">
              <a:spAutoFit/>
            </a:bodyPr>
            <a:lstStyle/>
            <a:p>
              <a:r>
                <a:rPr kumimoji="1" lang="ja-JP" altLang="en-US" sz="8000" b="1" dirty="0">
                  <a:solidFill>
                    <a:srgbClr val="FF0000"/>
                  </a:solidFill>
                  <a:latin typeface="メイリオ" panose="020B0604030504040204" pitchFamily="50" charset="-128"/>
                  <a:ea typeface="メイリオ" panose="020B0604030504040204" pitchFamily="50" charset="-128"/>
                </a:rPr>
                <a:t>薬物</a:t>
              </a:r>
            </a:p>
          </p:txBody>
        </p:sp>
      </p:grpSp>
    </p:spTree>
    <p:extLst>
      <p:ext uri="{BB962C8B-B14F-4D97-AF65-F5344CB8AC3E}">
        <p14:creationId xmlns:p14="http://schemas.microsoft.com/office/powerpoint/2010/main" val="52318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801D41EF-9B71-4569-9F6A-ACB18A5992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6191" y="1885686"/>
            <a:ext cx="3502026" cy="3745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A4F3B668-C7B6-462D-A29E-49DF3CBA85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784" y="1906249"/>
            <a:ext cx="3502026" cy="3713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0F53F7E3-9741-41B2-8D97-BEA9A5883CDA}"/>
              </a:ext>
            </a:extLst>
          </p:cNvPr>
          <p:cNvSpPr>
            <a:spLocks noChangeArrowheads="1"/>
          </p:cNvSpPr>
          <p:nvPr/>
        </p:nvSpPr>
        <p:spPr bwMode="auto">
          <a:xfrm>
            <a:off x="5869132" y="1505334"/>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1" lang="ja-JP" altLang="en-US" sz="2400" b="1" dirty="0">
                <a:solidFill>
                  <a:srgbClr val="000000"/>
                </a:solidFill>
                <a:latin typeface="メイリオ" panose="020B0604030504040204" pitchFamily="50" charset="-128"/>
                <a:ea typeface="メイリオ" panose="020B0604030504040204" pitchFamily="50" charset="-128"/>
              </a:rPr>
              <a:t>有機溶剤乱用者</a:t>
            </a:r>
          </a:p>
        </p:txBody>
      </p:sp>
      <p:sp>
        <p:nvSpPr>
          <p:cNvPr id="8" name="Rectangle 7">
            <a:extLst>
              <a:ext uri="{FF2B5EF4-FFF2-40B4-BE49-F238E27FC236}">
                <a16:creationId xmlns:a16="http://schemas.microsoft.com/office/drawing/2014/main" id="{08AED493-E56C-4D89-82C8-4760E52B1C08}"/>
              </a:ext>
            </a:extLst>
          </p:cNvPr>
          <p:cNvSpPr>
            <a:spLocks noChangeArrowheads="1"/>
          </p:cNvSpPr>
          <p:nvPr/>
        </p:nvSpPr>
        <p:spPr bwMode="auto">
          <a:xfrm>
            <a:off x="1709974" y="1506567"/>
            <a:ext cx="1107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1" lang="ja-JP" altLang="en-US" sz="2400" b="1" dirty="0">
                <a:solidFill>
                  <a:srgbClr val="000000"/>
                </a:solidFill>
                <a:latin typeface="メイリオ" panose="020B0604030504040204" pitchFamily="50" charset="-128"/>
                <a:ea typeface="メイリオ" panose="020B0604030504040204" pitchFamily="50" charset="-128"/>
              </a:rPr>
              <a:t>正常者</a:t>
            </a:r>
          </a:p>
        </p:txBody>
      </p:sp>
      <p:sp>
        <p:nvSpPr>
          <p:cNvPr id="12" name="Text Box 2">
            <a:extLst>
              <a:ext uri="{FF2B5EF4-FFF2-40B4-BE49-F238E27FC236}">
                <a16:creationId xmlns:a16="http://schemas.microsoft.com/office/drawing/2014/main" id="{3FC8BF6F-D9A2-4A64-B519-9C33C8343C0C}"/>
              </a:ext>
            </a:extLst>
          </p:cNvPr>
          <p:cNvSpPr txBox="1">
            <a:spLocks noChangeArrowheads="1"/>
          </p:cNvSpPr>
          <p:nvPr/>
        </p:nvSpPr>
        <p:spPr bwMode="auto">
          <a:xfrm>
            <a:off x="2312126" y="1030877"/>
            <a:ext cx="47940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1" lang="ja-JP" altLang="en-US" b="1" dirty="0">
                <a:solidFill>
                  <a:srgbClr val="C00000"/>
                </a:solidFill>
                <a:latin typeface="メイリオ" panose="020B0604030504040204" pitchFamily="50" charset="-128"/>
                <a:ea typeface="メイリオ" panose="020B0604030504040204" pitchFamily="50" charset="-128"/>
              </a:rPr>
              <a:t>有機溶剤</a:t>
            </a:r>
            <a:r>
              <a:rPr kumimoji="1" lang="en-US" altLang="ja-JP" b="1" dirty="0">
                <a:solidFill>
                  <a:srgbClr val="C00000"/>
                </a:solidFill>
                <a:latin typeface="メイリオ" panose="020B0604030504040204" pitchFamily="50" charset="-128"/>
                <a:ea typeface="メイリオ" panose="020B0604030504040204" pitchFamily="50" charset="-128"/>
              </a:rPr>
              <a:t>(</a:t>
            </a:r>
            <a:r>
              <a:rPr kumimoji="1" lang="ja-JP" altLang="en-US" b="1" dirty="0">
                <a:solidFill>
                  <a:srgbClr val="C00000"/>
                </a:solidFill>
                <a:latin typeface="メイリオ" panose="020B0604030504040204" pitchFamily="50" charset="-128"/>
                <a:ea typeface="メイリオ" panose="020B0604030504040204" pitchFamily="50" charset="-128"/>
              </a:rPr>
              <a:t>シンナー等</a:t>
            </a:r>
            <a:r>
              <a:rPr kumimoji="1" lang="en-US" altLang="ja-JP" b="1" dirty="0">
                <a:solidFill>
                  <a:srgbClr val="C00000"/>
                </a:solidFill>
                <a:latin typeface="メイリオ" panose="020B0604030504040204" pitchFamily="50" charset="-128"/>
                <a:ea typeface="メイリオ" panose="020B0604030504040204" pitchFamily="50" charset="-128"/>
              </a:rPr>
              <a:t>)</a:t>
            </a:r>
            <a:r>
              <a:rPr kumimoji="1" lang="ja-JP" altLang="en-US" b="1" dirty="0">
                <a:solidFill>
                  <a:srgbClr val="C00000"/>
                </a:solidFill>
                <a:latin typeface="メイリオ" panose="020B0604030504040204" pitchFamily="50" charset="-128"/>
                <a:ea typeface="メイリオ" panose="020B0604030504040204" pitchFamily="50" charset="-128"/>
              </a:rPr>
              <a:t> </a:t>
            </a:r>
          </a:p>
        </p:txBody>
      </p:sp>
      <p:sp>
        <p:nvSpPr>
          <p:cNvPr id="14" name="タイトル 1">
            <a:extLst>
              <a:ext uri="{FF2B5EF4-FFF2-40B4-BE49-F238E27FC236}">
                <a16:creationId xmlns:a16="http://schemas.microsoft.com/office/drawing/2014/main" id="{C8C009B3-6608-4F66-BCF1-4AEB07B25722}"/>
              </a:ext>
            </a:extLst>
          </p:cNvPr>
          <p:cNvSpPr txBox="1">
            <a:spLocks noChangeArrowheads="1"/>
          </p:cNvSpPr>
          <p:nvPr/>
        </p:nvSpPr>
        <p:spPr>
          <a:xfrm>
            <a:off x="0" y="52253"/>
            <a:ext cx="9171296" cy="923380"/>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800" b="1" dirty="0">
                <a:solidFill>
                  <a:srgbClr val="C00000"/>
                </a:solidFill>
                <a:latin typeface="メイリオ" panose="020B0604030504040204" pitchFamily="50" charset="-128"/>
                <a:ea typeface="メイリオ" panose="020B0604030504040204" pitchFamily="50" charset="-128"/>
              </a:rPr>
              <a:t>薬物乱用</a:t>
            </a:r>
            <a:r>
              <a:rPr lang="ja-JP" altLang="en-US" sz="4800" b="1" dirty="0">
                <a:latin typeface="メイリオ" panose="020B0604030504040204" pitchFamily="50" charset="-128"/>
                <a:ea typeface="メイリオ" panose="020B0604030504040204" pitchFamily="50" charset="-128"/>
              </a:rPr>
              <a:t>の影響：脳への影響</a:t>
            </a:r>
          </a:p>
        </p:txBody>
      </p:sp>
      <p:grpSp>
        <p:nvGrpSpPr>
          <p:cNvPr id="2" name="グループ化 1">
            <a:extLst>
              <a:ext uri="{FF2B5EF4-FFF2-40B4-BE49-F238E27FC236}">
                <a16:creationId xmlns:a16="http://schemas.microsoft.com/office/drawing/2014/main" id="{6A7C4D59-0A49-427B-861B-7D31DC70BBF4}"/>
              </a:ext>
            </a:extLst>
          </p:cNvPr>
          <p:cNvGrpSpPr/>
          <p:nvPr/>
        </p:nvGrpSpPr>
        <p:grpSpPr>
          <a:xfrm>
            <a:off x="829003" y="5688985"/>
            <a:ext cx="7564438" cy="904875"/>
            <a:chOff x="829003" y="5688985"/>
            <a:chExt cx="7564438" cy="904875"/>
          </a:xfrm>
        </p:grpSpPr>
        <p:sp>
          <p:nvSpPr>
            <p:cNvPr id="15" name="楕円 14">
              <a:extLst>
                <a:ext uri="{FF2B5EF4-FFF2-40B4-BE49-F238E27FC236}">
                  <a16:creationId xmlns:a16="http://schemas.microsoft.com/office/drawing/2014/main" id="{420A1F87-B47A-47A5-AEF9-3CC2C052F56F}"/>
                </a:ext>
              </a:extLst>
            </p:cNvPr>
            <p:cNvSpPr/>
            <p:nvPr/>
          </p:nvSpPr>
          <p:spPr bwMode="auto">
            <a:xfrm>
              <a:off x="952482" y="5688985"/>
              <a:ext cx="7239035" cy="904875"/>
            </a:xfrm>
            <a:prstGeom prst="ellipse">
              <a:avLst/>
            </a:prstGeom>
            <a:gradFill flip="none" rotWithShape="1">
              <a:gsLst>
                <a:gs pos="0">
                  <a:srgbClr val="FFC000"/>
                </a:gs>
                <a:gs pos="50000">
                  <a:srgbClr val="FFCC99"/>
                </a:gs>
                <a:gs pos="100000">
                  <a:schemeClr val="bg1"/>
                </a:gs>
              </a:gsLst>
              <a:path path="circle">
                <a:fillToRect l="50000" t="50000" r="50000" b="50000"/>
              </a:path>
              <a:tileRect/>
            </a:gra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ja-JP" altLang="en-US" b="1" dirty="0">
                <a:solidFill>
                  <a:srgbClr val="000000"/>
                </a:solidFill>
                <a:latin typeface="UD Digi Kyokasho NK-R" panose="02020400000000000000" pitchFamily="18" charset="-128"/>
                <a:ea typeface="UD Digi Kyokasho NK-R" panose="02020400000000000000" pitchFamily="18" charset="-128"/>
              </a:endParaRPr>
            </a:p>
          </p:txBody>
        </p:sp>
        <p:sp>
          <p:nvSpPr>
            <p:cNvPr id="16" name="テキスト ボックス 7">
              <a:extLst>
                <a:ext uri="{FF2B5EF4-FFF2-40B4-BE49-F238E27FC236}">
                  <a16:creationId xmlns:a16="http://schemas.microsoft.com/office/drawing/2014/main" id="{0D0AE701-ECFF-4DBC-AC0E-29485ECB03AC}"/>
                </a:ext>
              </a:extLst>
            </p:cNvPr>
            <p:cNvSpPr txBox="1">
              <a:spLocks noChangeArrowheads="1"/>
            </p:cNvSpPr>
            <p:nvPr/>
          </p:nvSpPr>
          <p:spPr bwMode="auto">
            <a:xfrm>
              <a:off x="829003" y="5918499"/>
              <a:ext cx="75644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800" b="1" dirty="0">
                  <a:solidFill>
                    <a:srgbClr val="000000"/>
                  </a:solidFill>
                  <a:latin typeface="メイリオ" panose="020B0604030504040204" pitchFamily="50" charset="-128"/>
                  <a:ea typeface="メイリオ" panose="020B0604030504040204" pitchFamily="50" charset="-128"/>
                </a:rPr>
                <a:t>シンナー乱用により、脳は縮みます。</a:t>
              </a:r>
              <a:endParaRPr kumimoji="1" lang="ja-JP" altLang="en-US" sz="2800" b="1" dirty="0">
                <a:solidFill>
                  <a:srgbClr val="000000"/>
                </a:solidFill>
                <a:latin typeface="メイリオ" panose="020B0604030504040204" pitchFamily="50" charset="-128"/>
                <a:ea typeface="メイリオ" panose="020B0604030504040204" pitchFamily="50" charset="-128"/>
              </a:endParaRPr>
            </a:p>
          </p:txBody>
        </p:sp>
      </p:grpSp>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6237" y="6435687"/>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85854" y="6435687"/>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17" name="矢印: ストライプ 16">
            <a:extLst>
              <a:ext uri="{FF2B5EF4-FFF2-40B4-BE49-F238E27FC236}">
                <a16:creationId xmlns:a16="http://schemas.microsoft.com/office/drawing/2014/main" id="{C3BDDC84-7E0A-4260-8246-8F1AB672E313}"/>
              </a:ext>
            </a:extLst>
          </p:cNvPr>
          <p:cNvSpPr/>
          <p:nvPr/>
        </p:nvSpPr>
        <p:spPr>
          <a:xfrm>
            <a:off x="4167638" y="2845805"/>
            <a:ext cx="887167" cy="1166389"/>
          </a:xfrm>
          <a:prstGeom prst="stripedRightArrow">
            <a:avLst>
              <a:gd name="adj1" fmla="val 50000"/>
              <a:gd name="adj2" fmla="val 32102"/>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7679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461813"/>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461813"/>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13" name="テキスト ボックス 12">
            <a:extLst>
              <a:ext uri="{FF2B5EF4-FFF2-40B4-BE49-F238E27FC236}">
                <a16:creationId xmlns:a16="http://schemas.microsoft.com/office/drawing/2014/main" id="{65C4BE29-7046-4945-8B50-59A578A64A73}"/>
              </a:ext>
            </a:extLst>
          </p:cNvPr>
          <p:cNvSpPr txBox="1"/>
          <p:nvPr/>
        </p:nvSpPr>
        <p:spPr>
          <a:xfrm>
            <a:off x="97709" y="6507979"/>
            <a:ext cx="5901069" cy="276999"/>
          </a:xfrm>
          <a:prstGeom prst="rect">
            <a:avLst/>
          </a:prstGeom>
          <a:noFill/>
        </p:spPr>
        <p:txBody>
          <a:bodyPr wrap="square" rtlCol="0">
            <a:spAutoFit/>
          </a:bodyPr>
          <a:lstStyle/>
          <a:p>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イラスト出典：薬物乱用防止読本「健康に生きようパート</a:t>
            </a:r>
            <a:r>
              <a:rPr kumimoji="1" lang="en-US" altLang="ja-JP" sz="1200" dirty="0">
                <a:solidFill>
                  <a:schemeClr val="bg1">
                    <a:lumMod val="50000"/>
                  </a:schemeClr>
                </a:solidFill>
                <a:latin typeface="メイリオ" panose="020B0604030504040204" pitchFamily="50" charset="-128"/>
                <a:ea typeface="メイリオ" panose="020B0604030504040204" pitchFamily="50" charset="-128"/>
              </a:rPr>
              <a:t>36</a:t>
            </a:r>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」（厚生労働省）</a:t>
            </a:r>
          </a:p>
        </p:txBody>
      </p:sp>
      <p:sp>
        <p:nvSpPr>
          <p:cNvPr id="8" name="タイトル 1">
            <a:extLst>
              <a:ext uri="{FF2B5EF4-FFF2-40B4-BE49-F238E27FC236}">
                <a16:creationId xmlns:a16="http://schemas.microsoft.com/office/drawing/2014/main" id="{6BBC1243-B310-4147-B12D-DD830BA539ED}"/>
              </a:ext>
            </a:extLst>
          </p:cNvPr>
          <p:cNvSpPr txBox="1">
            <a:spLocks noChangeArrowheads="1"/>
          </p:cNvSpPr>
          <p:nvPr/>
        </p:nvSpPr>
        <p:spPr>
          <a:xfrm>
            <a:off x="-27296" y="27722"/>
            <a:ext cx="9171296"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薬物を乱用すると・・・</a:t>
            </a:r>
          </a:p>
        </p:txBody>
      </p:sp>
      <p:pic>
        <p:nvPicPr>
          <p:cNvPr id="9" name="図 8">
            <a:extLst>
              <a:ext uri="{FF2B5EF4-FFF2-40B4-BE49-F238E27FC236}">
                <a16:creationId xmlns:a16="http://schemas.microsoft.com/office/drawing/2014/main" id="{3D8F5F8F-D952-4A4B-B8A9-9FEF87ECBFF7}"/>
              </a:ext>
            </a:extLst>
          </p:cNvPr>
          <p:cNvPicPr>
            <a:picLocks noChangeAspect="1"/>
          </p:cNvPicPr>
          <p:nvPr/>
        </p:nvPicPr>
        <p:blipFill>
          <a:blip r:embed="rId4"/>
          <a:stretch>
            <a:fillRect/>
          </a:stretch>
        </p:blipFill>
        <p:spPr>
          <a:xfrm>
            <a:off x="0" y="858811"/>
            <a:ext cx="9144000" cy="5601395"/>
          </a:xfrm>
          <a:prstGeom prst="rect">
            <a:avLst/>
          </a:prstGeom>
        </p:spPr>
      </p:pic>
    </p:spTree>
    <p:extLst>
      <p:ext uri="{BB962C8B-B14F-4D97-AF65-F5344CB8AC3E}">
        <p14:creationId xmlns:p14="http://schemas.microsoft.com/office/powerpoint/2010/main" val="118699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877D999B-C74E-47A1-9584-DA4DA608AD04}"/>
              </a:ext>
            </a:extLst>
          </p:cNvPr>
          <p:cNvSpPr txBox="1"/>
          <p:nvPr/>
        </p:nvSpPr>
        <p:spPr>
          <a:xfrm>
            <a:off x="0" y="6614267"/>
            <a:ext cx="5901069" cy="276999"/>
          </a:xfrm>
          <a:prstGeom prst="rect">
            <a:avLst/>
          </a:prstGeom>
          <a:noFill/>
        </p:spPr>
        <p:txBody>
          <a:bodyPr wrap="square" rtlCol="0">
            <a:spAutoFit/>
          </a:bodyPr>
          <a:lstStyle/>
          <a:p>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イラスト出典：薬物乱用防止読本「健康に生きようパート</a:t>
            </a:r>
            <a:r>
              <a:rPr kumimoji="1" lang="en-US" altLang="ja-JP" sz="1200" dirty="0">
                <a:solidFill>
                  <a:schemeClr val="bg1">
                    <a:lumMod val="50000"/>
                  </a:schemeClr>
                </a:solidFill>
                <a:latin typeface="メイリオ" panose="020B0604030504040204" pitchFamily="50" charset="-128"/>
                <a:ea typeface="メイリオ" panose="020B0604030504040204" pitchFamily="50" charset="-128"/>
              </a:rPr>
              <a:t>36</a:t>
            </a:r>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」（厚生労働省）</a:t>
            </a:r>
          </a:p>
        </p:txBody>
      </p:sp>
      <p:sp>
        <p:nvSpPr>
          <p:cNvPr id="8" name="タイトル 1">
            <a:extLst>
              <a:ext uri="{FF2B5EF4-FFF2-40B4-BE49-F238E27FC236}">
                <a16:creationId xmlns:a16="http://schemas.microsoft.com/office/drawing/2014/main" id="{47CEC55B-A70A-4DC8-A0CD-96BBDCEE9D81}"/>
              </a:ext>
            </a:extLst>
          </p:cNvPr>
          <p:cNvSpPr txBox="1">
            <a:spLocks noChangeArrowheads="1"/>
          </p:cNvSpPr>
          <p:nvPr/>
        </p:nvSpPr>
        <p:spPr>
          <a:xfrm>
            <a:off x="-27296" y="53848"/>
            <a:ext cx="9171296"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薬物を乱用すると・・・</a:t>
            </a:r>
          </a:p>
        </p:txBody>
      </p:sp>
      <p:pic>
        <p:nvPicPr>
          <p:cNvPr id="9" name="図 8">
            <a:extLst>
              <a:ext uri="{FF2B5EF4-FFF2-40B4-BE49-F238E27FC236}">
                <a16:creationId xmlns:a16="http://schemas.microsoft.com/office/drawing/2014/main" id="{F0D532E9-A471-4C7F-B43F-AB4843EF2454}"/>
              </a:ext>
            </a:extLst>
          </p:cNvPr>
          <p:cNvPicPr>
            <a:picLocks noChangeAspect="1"/>
          </p:cNvPicPr>
          <p:nvPr/>
        </p:nvPicPr>
        <p:blipFill>
          <a:blip r:embed="rId3"/>
          <a:stretch>
            <a:fillRect/>
          </a:stretch>
        </p:blipFill>
        <p:spPr>
          <a:xfrm>
            <a:off x="0" y="942955"/>
            <a:ext cx="9144000" cy="5599886"/>
          </a:xfrm>
          <a:prstGeom prst="rect">
            <a:avLst/>
          </a:prstGeom>
        </p:spPr>
      </p:pic>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7048" y="6487939"/>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487939"/>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extLst>
      <p:ext uri="{BB962C8B-B14F-4D97-AF65-F5344CB8AC3E}">
        <p14:creationId xmlns:p14="http://schemas.microsoft.com/office/powerpoint/2010/main" val="224307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29AB35B1-484D-4A1A-BB2E-40D4600E9776}"/>
              </a:ext>
            </a:extLst>
          </p:cNvPr>
          <p:cNvPicPr>
            <a:picLocks noChangeAspect="1"/>
          </p:cNvPicPr>
          <p:nvPr/>
        </p:nvPicPr>
        <p:blipFill>
          <a:blip r:embed="rId3"/>
          <a:stretch>
            <a:fillRect/>
          </a:stretch>
        </p:blipFill>
        <p:spPr>
          <a:xfrm>
            <a:off x="3430332" y="2024564"/>
            <a:ext cx="2845424" cy="3860071"/>
          </a:xfrm>
          <a:prstGeom prst="rect">
            <a:avLst/>
          </a:prstGeom>
        </p:spPr>
      </p:pic>
      <p:sp>
        <p:nvSpPr>
          <p:cNvPr id="24" name="爆発: 14 pt 23">
            <a:extLst>
              <a:ext uri="{FF2B5EF4-FFF2-40B4-BE49-F238E27FC236}">
                <a16:creationId xmlns:a16="http://schemas.microsoft.com/office/drawing/2014/main" id="{B864ABC6-08D5-4095-B606-4C9AE3AC364D}"/>
              </a:ext>
            </a:extLst>
          </p:cNvPr>
          <p:cNvSpPr/>
          <p:nvPr/>
        </p:nvSpPr>
        <p:spPr>
          <a:xfrm rot="1145844">
            <a:off x="134972" y="3665043"/>
            <a:ext cx="3284457" cy="2264052"/>
          </a:xfrm>
          <a:prstGeom prst="irregularSeal2">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1">
            <a:extLst>
              <a:ext uri="{FF2B5EF4-FFF2-40B4-BE49-F238E27FC236}">
                <a16:creationId xmlns:a16="http://schemas.microsoft.com/office/drawing/2014/main" id="{F90930CC-4788-4667-AC8D-35D677318E1F}"/>
              </a:ext>
            </a:extLst>
          </p:cNvPr>
          <p:cNvSpPr txBox="1">
            <a:spLocks noChangeArrowheads="1"/>
          </p:cNvSpPr>
          <p:nvPr/>
        </p:nvSpPr>
        <p:spPr>
          <a:xfrm>
            <a:off x="0" y="26546"/>
            <a:ext cx="9171296"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薬物を乱用すると・・・</a:t>
            </a:r>
            <a:endParaRPr lang="en-US" altLang="ja-JP" sz="4400" b="1"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0F56D583-45F9-49C7-B443-F266A476BB5F}"/>
              </a:ext>
            </a:extLst>
          </p:cNvPr>
          <p:cNvSpPr txBox="1"/>
          <p:nvPr/>
        </p:nvSpPr>
        <p:spPr>
          <a:xfrm>
            <a:off x="-57416" y="6554455"/>
            <a:ext cx="5901069" cy="276999"/>
          </a:xfrm>
          <a:prstGeom prst="rect">
            <a:avLst/>
          </a:prstGeom>
          <a:noFill/>
        </p:spPr>
        <p:txBody>
          <a:bodyPr wrap="square" rtlCol="0">
            <a:spAutoFit/>
          </a:bodyPr>
          <a:lstStyle/>
          <a:p>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イラスト出典：薬物乱用防止読本「健康に生きようパート</a:t>
            </a:r>
            <a:r>
              <a:rPr kumimoji="1" lang="en-US" altLang="ja-JP" sz="1200" dirty="0">
                <a:solidFill>
                  <a:schemeClr val="bg1">
                    <a:lumMod val="50000"/>
                  </a:schemeClr>
                </a:solidFill>
                <a:latin typeface="メイリオ" panose="020B0604030504040204" pitchFamily="50" charset="-128"/>
                <a:ea typeface="メイリオ" panose="020B0604030504040204" pitchFamily="50" charset="-128"/>
              </a:rPr>
              <a:t>36</a:t>
            </a:r>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」（厚生労働省）</a:t>
            </a:r>
          </a:p>
        </p:txBody>
      </p:sp>
      <p:sp>
        <p:nvSpPr>
          <p:cNvPr id="11" name="正方形/長方形 10">
            <a:extLst>
              <a:ext uri="{FF2B5EF4-FFF2-40B4-BE49-F238E27FC236}">
                <a16:creationId xmlns:a16="http://schemas.microsoft.com/office/drawing/2014/main" id="{47180E1F-16EF-47A2-9119-4932C7B77B55}"/>
              </a:ext>
            </a:extLst>
          </p:cNvPr>
          <p:cNvSpPr/>
          <p:nvPr/>
        </p:nvSpPr>
        <p:spPr>
          <a:xfrm>
            <a:off x="2893118" y="951261"/>
            <a:ext cx="3647152" cy="990015"/>
          </a:xfrm>
          <a:prstGeom prst="rect">
            <a:avLst/>
          </a:prstGeom>
          <a:noFill/>
          <a:ln w="38100">
            <a:solidFill>
              <a:schemeClr val="accent5">
                <a:lumMod val="75000"/>
              </a:schemeClr>
            </a:solidFill>
          </a:ln>
        </p:spPr>
        <p:txBody>
          <a:bodyPr wrap="none" lIns="91440" tIns="45720" rIns="91440" bIns="45720" anchor="b">
            <a:spAutoFit/>
          </a:bodyPr>
          <a:lstStyle/>
          <a:p>
            <a:pPr algn="ctr">
              <a:lnSpc>
                <a:spcPts val="7000"/>
              </a:lnSpc>
            </a:pPr>
            <a:r>
              <a:rPr lang="ja-JP" altLang="en-US" sz="5400" b="1" cap="none" spc="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rPr>
              <a:t>耐性と依存</a:t>
            </a:r>
          </a:p>
        </p:txBody>
      </p:sp>
      <p:pic>
        <p:nvPicPr>
          <p:cNvPr id="14" name="図 1">
            <a:extLst>
              <a:ext uri="{FF2B5EF4-FFF2-40B4-BE49-F238E27FC236}">
                <a16:creationId xmlns:a16="http://schemas.microsoft.com/office/drawing/2014/main" id="{B7E4CA3C-8820-429A-A8A4-BF0CCC57CE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7048" y="6487939"/>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14">
            <a:extLst>
              <a:ext uri="{FF2B5EF4-FFF2-40B4-BE49-F238E27FC236}">
                <a16:creationId xmlns:a16="http://schemas.microsoft.com/office/drawing/2014/main" id="{9FE467D0-A441-4B9A-980F-F690BF6DFECD}"/>
              </a:ext>
            </a:extLst>
          </p:cNvPr>
          <p:cNvSpPr txBox="1"/>
          <p:nvPr/>
        </p:nvSpPr>
        <p:spPr>
          <a:xfrm>
            <a:off x="7846665" y="6487939"/>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17" name="爆発: 14 pt 16">
            <a:extLst>
              <a:ext uri="{FF2B5EF4-FFF2-40B4-BE49-F238E27FC236}">
                <a16:creationId xmlns:a16="http://schemas.microsoft.com/office/drawing/2014/main" id="{9EF3BFEC-0E82-4230-8CBF-D067CEF3A4C3}"/>
              </a:ext>
            </a:extLst>
          </p:cNvPr>
          <p:cNvSpPr/>
          <p:nvPr/>
        </p:nvSpPr>
        <p:spPr>
          <a:xfrm rot="1145844">
            <a:off x="404057" y="1773813"/>
            <a:ext cx="3284457" cy="2264052"/>
          </a:xfrm>
          <a:prstGeom prst="irregularSeal2">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732DD908-91DC-45E9-86E3-DC109821F57F}"/>
              </a:ext>
            </a:extLst>
          </p:cNvPr>
          <p:cNvSpPr txBox="1"/>
          <p:nvPr/>
        </p:nvSpPr>
        <p:spPr>
          <a:xfrm>
            <a:off x="880662" y="2577032"/>
            <a:ext cx="2148256" cy="830997"/>
          </a:xfrm>
          <a:prstGeom prst="rect">
            <a:avLst/>
          </a:prstGeom>
          <a:noFill/>
        </p:spPr>
        <p:txBody>
          <a:bodyPr wrap="square" rtlCol="0">
            <a:spAutoFit/>
          </a:bodyPr>
          <a:lstStyle/>
          <a:p>
            <a:r>
              <a:rPr kumimoji="1" lang="ja-JP" altLang="en-US" sz="2400" b="1" dirty="0">
                <a:latin typeface="メイリオ" panose="020B0604030504040204" pitchFamily="50" charset="-128"/>
                <a:ea typeface="メイリオ" panose="020B0604030504040204" pitchFamily="50" charset="-128"/>
              </a:rPr>
              <a:t>とにかく薬物が欲しい！！</a:t>
            </a:r>
          </a:p>
        </p:txBody>
      </p:sp>
      <p:sp>
        <p:nvSpPr>
          <p:cNvPr id="21" name="テキスト ボックス 20">
            <a:extLst>
              <a:ext uri="{FF2B5EF4-FFF2-40B4-BE49-F238E27FC236}">
                <a16:creationId xmlns:a16="http://schemas.microsoft.com/office/drawing/2014/main" id="{5B5F8583-69EE-46C4-B5A8-A401DBE7F64F}"/>
              </a:ext>
            </a:extLst>
          </p:cNvPr>
          <p:cNvSpPr txBox="1"/>
          <p:nvPr/>
        </p:nvSpPr>
        <p:spPr>
          <a:xfrm>
            <a:off x="703072" y="4421025"/>
            <a:ext cx="2148256" cy="830997"/>
          </a:xfrm>
          <a:prstGeom prst="rect">
            <a:avLst/>
          </a:prstGeom>
          <a:noFill/>
        </p:spPr>
        <p:txBody>
          <a:bodyPr wrap="square" rtlCol="0">
            <a:spAutoFit/>
          </a:bodyPr>
          <a:lstStyle/>
          <a:p>
            <a:r>
              <a:rPr kumimoji="1" lang="ja-JP" altLang="en-US" sz="2400" b="1" dirty="0">
                <a:latin typeface="メイリオ" panose="020B0604030504040204" pitchFamily="50" charset="-128"/>
                <a:ea typeface="メイリオ" panose="020B0604030504040204" pitchFamily="50" charset="-128"/>
              </a:rPr>
              <a:t>薬物がないと身体が震える</a:t>
            </a:r>
          </a:p>
        </p:txBody>
      </p:sp>
      <p:sp>
        <p:nvSpPr>
          <p:cNvPr id="22" name="爆発: 14 pt 21">
            <a:extLst>
              <a:ext uri="{FF2B5EF4-FFF2-40B4-BE49-F238E27FC236}">
                <a16:creationId xmlns:a16="http://schemas.microsoft.com/office/drawing/2014/main" id="{EE4068E1-4335-45CD-9BF2-2B3B2ADD1899}"/>
              </a:ext>
            </a:extLst>
          </p:cNvPr>
          <p:cNvSpPr/>
          <p:nvPr/>
        </p:nvSpPr>
        <p:spPr>
          <a:xfrm rot="1776041">
            <a:off x="5747394" y="2646591"/>
            <a:ext cx="3271704" cy="2850438"/>
          </a:xfrm>
          <a:prstGeom prst="irregularSeal2">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68F72153-B009-49C2-A30F-7D00C837CA02}"/>
              </a:ext>
            </a:extLst>
          </p:cNvPr>
          <p:cNvSpPr txBox="1"/>
          <p:nvPr/>
        </p:nvSpPr>
        <p:spPr>
          <a:xfrm>
            <a:off x="6337723" y="3532096"/>
            <a:ext cx="2148256" cy="1200329"/>
          </a:xfrm>
          <a:prstGeom prst="rect">
            <a:avLst/>
          </a:prstGeom>
          <a:noFill/>
        </p:spPr>
        <p:txBody>
          <a:bodyPr wrap="square" rtlCol="0">
            <a:spAutoFit/>
          </a:bodyPr>
          <a:lstStyle/>
          <a:p>
            <a:r>
              <a:rPr kumimoji="1" lang="ja-JP" altLang="en-US" sz="2400" b="1" dirty="0">
                <a:latin typeface="メイリオ" panose="020B0604030504040204" pitchFamily="50" charset="-128"/>
                <a:ea typeface="メイリオ" panose="020B0604030504040204" pitchFamily="50" charset="-128"/>
              </a:rPr>
              <a:t>もっとたくさんの薬物が欲しい！！</a:t>
            </a:r>
          </a:p>
        </p:txBody>
      </p:sp>
      <p:sp>
        <p:nvSpPr>
          <p:cNvPr id="25" name="テキスト ボックス 24">
            <a:extLst>
              <a:ext uri="{FF2B5EF4-FFF2-40B4-BE49-F238E27FC236}">
                <a16:creationId xmlns:a16="http://schemas.microsoft.com/office/drawing/2014/main" id="{0747F72B-95B2-4181-A4DB-C2D6E7751D6E}"/>
              </a:ext>
            </a:extLst>
          </p:cNvPr>
          <p:cNvSpPr txBox="1"/>
          <p:nvPr/>
        </p:nvSpPr>
        <p:spPr>
          <a:xfrm>
            <a:off x="635686" y="5817927"/>
            <a:ext cx="7954032" cy="584775"/>
          </a:xfrm>
          <a:prstGeom prst="rect">
            <a:avLst/>
          </a:prstGeom>
          <a:solidFill>
            <a:schemeClr val="accent4">
              <a:lumMod val="60000"/>
              <a:lumOff val="40000"/>
            </a:schemeClr>
          </a:solid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もうやめようと思っても、</a:t>
            </a:r>
            <a:r>
              <a:rPr kumimoji="1" lang="ja-JP" altLang="en-US" sz="3200" b="1" u="sng" dirty="0">
                <a:solidFill>
                  <a:srgbClr val="C00000"/>
                </a:solidFill>
                <a:latin typeface="メイリオ" panose="020B0604030504040204" pitchFamily="50" charset="-128"/>
                <a:ea typeface="メイリオ" panose="020B0604030504040204" pitchFamily="50" charset="-128"/>
              </a:rPr>
              <a:t>やめられない！</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824A2BB5-9DB6-44D7-871C-CADEBFD1F05A}"/>
              </a:ext>
            </a:extLst>
          </p:cNvPr>
          <p:cNvSpPr txBox="1">
            <a:spLocks noChangeArrowheads="1"/>
          </p:cNvSpPr>
          <p:nvPr/>
        </p:nvSpPr>
        <p:spPr bwMode="auto">
          <a:xfrm>
            <a:off x="0" y="30413"/>
            <a:ext cx="9144000" cy="1569660"/>
          </a:xfrm>
          <a:prstGeom prst="rect">
            <a:avLst/>
          </a:prstGeom>
          <a:solidFill>
            <a:schemeClr val="accent5">
              <a:lumMod val="40000"/>
              <a:lumOff val="60000"/>
            </a:schemeClr>
          </a:solidFill>
          <a:ln>
            <a:noFill/>
          </a:ln>
        </p:spPr>
        <p:txBody>
          <a:bodyPr wrap="square" anchor="b">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1" lang="ja-JP" altLang="en-US" sz="4800" b="1" dirty="0">
                <a:latin typeface="メイリオ" panose="020B0604030504040204" pitchFamily="50" charset="-128"/>
                <a:ea typeface="メイリオ" panose="020B0604030504040204" pitchFamily="50" charset="-128"/>
              </a:rPr>
              <a:t>「お薬</a:t>
            </a:r>
            <a:r>
              <a:rPr lang="ja-JP" altLang="en-US" sz="4800" b="1" dirty="0">
                <a:latin typeface="メイリオ" panose="020B0604030504040204" pitchFamily="50" charset="-128"/>
                <a:ea typeface="メイリオ" panose="020B0604030504040204" pitchFamily="50" charset="-128"/>
              </a:rPr>
              <a:t>」は</a:t>
            </a:r>
            <a:endParaRPr lang="en-US" altLang="ja-JP" sz="4800" b="1" dirty="0">
              <a:latin typeface="メイリオ" panose="020B0604030504040204" pitchFamily="50" charset="-128"/>
              <a:ea typeface="メイリオ" panose="020B0604030504040204" pitchFamily="50" charset="-128"/>
            </a:endParaRPr>
          </a:p>
          <a:p>
            <a:pPr algn="ctr" eaLnBrk="1" hangingPunct="1">
              <a:spcBef>
                <a:spcPct val="0"/>
              </a:spcBef>
              <a:buFontTx/>
              <a:buNone/>
            </a:pPr>
            <a:r>
              <a:rPr lang="ja-JP" altLang="en-US" sz="4800" b="1" dirty="0">
                <a:latin typeface="メイリオ" panose="020B0604030504040204" pitchFamily="50" charset="-128"/>
                <a:ea typeface="メイリオ" panose="020B0604030504040204" pitchFamily="50" charset="-128"/>
              </a:rPr>
              <a:t>どんな時に飲みますか？</a:t>
            </a:r>
            <a:endParaRPr kumimoji="1" lang="ja-JP" altLang="en-US" sz="4800" b="1" dirty="0">
              <a:latin typeface="メイリオ" panose="020B0604030504040204" pitchFamily="50" charset="-128"/>
              <a:ea typeface="メイリオ" panose="020B0604030504040204" pitchFamily="50" charset="-128"/>
            </a:endParaRPr>
          </a:p>
        </p:txBody>
      </p:sp>
      <p:pic>
        <p:nvPicPr>
          <p:cNvPr id="7" name="図 1">
            <a:extLst>
              <a:ext uri="{FF2B5EF4-FFF2-40B4-BE49-F238E27FC236}">
                <a16:creationId xmlns:a16="http://schemas.microsoft.com/office/drawing/2014/main" id="{9281D19E-67A8-46D2-BF64-9C06A48482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751CA389-00AE-4FC2-9001-42179EA083D7}"/>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grpSp>
        <p:nvGrpSpPr>
          <p:cNvPr id="20" name="グループ化 9">
            <a:extLst>
              <a:ext uri="{FF2B5EF4-FFF2-40B4-BE49-F238E27FC236}">
                <a16:creationId xmlns:a16="http://schemas.microsoft.com/office/drawing/2014/main" id="{998A29C7-298F-487F-B8CA-7DB75DC33E77}"/>
              </a:ext>
            </a:extLst>
          </p:cNvPr>
          <p:cNvGrpSpPr>
            <a:grpSpLocks/>
          </p:cNvGrpSpPr>
          <p:nvPr/>
        </p:nvGrpSpPr>
        <p:grpSpPr bwMode="auto">
          <a:xfrm>
            <a:off x="5240628" y="1767223"/>
            <a:ext cx="3646773" cy="2526526"/>
            <a:chOff x="2641104" y="1266844"/>
            <a:chExt cx="2973177" cy="2680457"/>
          </a:xfrm>
        </p:grpSpPr>
        <p:sp>
          <p:nvSpPr>
            <p:cNvPr id="21" name="テキスト ボックス 6">
              <a:extLst>
                <a:ext uri="{FF2B5EF4-FFF2-40B4-BE49-F238E27FC236}">
                  <a16:creationId xmlns:a16="http://schemas.microsoft.com/office/drawing/2014/main" id="{6A20EE0A-E30F-404C-9CFA-9DE3CB42D8C5}"/>
                </a:ext>
              </a:extLst>
            </p:cNvPr>
            <p:cNvSpPr txBox="1">
              <a:spLocks noChangeArrowheads="1"/>
            </p:cNvSpPr>
            <p:nvPr/>
          </p:nvSpPr>
          <p:spPr bwMode="auto">
            <a:xfrm>
              <a:off x="2887743" y="1266844"/>
              <a:ext cx="2726538" cy="555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kumimoji="1" lang="ja-JP" altLang="en-US" sz="2800" b="1" dirty="0">
                  <a:solidFill>
                    <a:srgbClr val="000000"/>
                  </a:solidFill>
                  <a:latin typeface="メイリオ" panose="020B0604030504040204" pitchFamily="50" charset="-128"/>
                  <a:ea typeface="メイリオ" panose="020B0604030504040204" pitchFamily="50" charset="-128"/>
                </a:rPr>
                <a:t>熱が高い時</a:t>
              </a:r>
            </a:p>
          </p:txBody>
        </p:sp>
        <p:pic>
          <p:nvPicPr>
            <p:cNvPr id="22" name="Picture 4" descr="「熱」の画像検索結果">
              <a:extLst>
                <a:ext uri="{FF2B5EF4-FFF2-40B4-BE49-F238E27FC236}">
                  <a16:creationId xmlns:a16="http://schemas.microsoft.com/office/drawing/2014/main" id="{5A4A9F6D-35D5-4402-A4F5-40151D7391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1104" y="1756551"/>
              <a:ext cx="208597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グループ化 15">
            <a:extLst>
              <a:ext uri="{FF2B5EF4-FFF2-40B4-BE49-F238E27FC236}">
                <a16:creationId xmlns:a16="http://schemas.microsoft.com/office/drawing/2014/main" id="{FEFBB77D-B204-43E6-9575-4EC31C9BA2D2}"/>
              </a:ext>
            </a:extLst>
          </p:cNvPr>
          <p:cNvGrpSpPr>
            <a:grpSpLocks/>
          </p:cNvGrpSpPr>
          <p:nvPr/>
        </p:nvGrpSpPr>
        <p:grpSpPr bwMode="auto">
          <a:xfrm>
            <a:off x="1344803" y="1889091"/>
            <a:ext cx="4357113" cy="2493783"/>
            <a:chOff x="5835806" y="2214795"/>
            <a:chExt cx="4267461" cy="2727196"/>
          </a:xfrm>
        </p:grpSpPr>
        <p:pic>
          <p:nvPicPr>
            <p:cNvPr id="24" name="Picture 2" descr="「咳」の画像検索結果">
              <a:extLst>
                <a:ext uri="{FF2B5EF4-FFF2-40B4-BE49-F238E27FC236}">
                  <a16:creationId xmlns:a16="http://schemas.microsoft.com/office/drawing/2014/main" id="{6135CD7D-388F-41D3-852F-726F5D7440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7606" y="2798866"/>
              <a:ext cx="2133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テキスト ボックス 2">
              <a:extLst>
                <a:ext uri="{FF2B5EF4-FFF2-40B4-BE49-F238E27FC236}">
                  <a16:creationId xmlns:a16="http://schemas.microsoft.com/office/drawing/2014/main" id="{4B7BF4A6-F619-4026-8FE4-C18057F400C1}"/>
                </a:ext>
              </a:extLst>
            </p:cNvPr>
            <p:cNvSpPr txBox="1">
              <a:spLocks noChangeArrowheads="1"/>
            </p:cNvSpPr>
            <p:nvPr/>
          </p:nvSpPr>
          <p:spPr bwMode="auto">
            <a:xfrm>
              <a:off x="5835806" y="2214795"/>
              <a:ext cx="4267461" cy="572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kumimoji="1" lang="ja-JP" altLang="en-US" sz="2800" b="1" dirty="0">
                  <a:solidFill>
                    <a:srgbClr val="000000"/>
                  </a:solidFill>
                  <a:latin typeface="メイリオ" panose="020B0604030504040204" pitchFamily="50" charset="-128"/>
                  <a:ea typeface="メイリオ" panose="020B0604030504040204" pitchFamily="50" charset="-128"/>
                </a:rPr>
                <a:t>咳が止まらない時</a:t>
              </a:r>
            </a:p>
          </p:txBody>
        </p:sp>
      </p:grpSp>
      <p:grpSp>
        <p:nvGrpSpPr>
          <p:cNvPr id="26" name="グループ化 25">
            <a:extLst>
              <a:ext uri="{FF2B5EF4-FFF2-40B4-BE49-F238E27FC236}">
                <a16:creationId xmlns:a16="http://schemas.microsoft.com/office/drawing/2014/main" id="{397BB877-4690-482F-90E3-93388E8C212B}"/>
              </a:ext>
            </a:extLst>
          </p:cNvPr>
          <p:cNvGrpSpPr>
            <a:grpSpLocks/>
          </p:cNvGrpSpPr>
          <p:nvPr/>
        </p:nvGrpSpPr>
        <p:grpSpPr bwMode="auto">
          <a:xfrm>
            <a:off x="1792222" y="4288033"/>
            <a:ext cx="4372541" cy="2459017"/>
            <a:chOff x="848296" y="4684713"/>
            <a:chExt cx="3045842" cy="1712912"/>
          </a:xfrm>
        </p:grpSpPr>
        <p:sp>
          <p:nvSpPr>
            <p:cNvPr id="27" name="テキスト ボックス 7">
              <a:extLst>
                <a:ext uri="{FF2B5EF4-FFF2-40B4-BE49-F238E27FC236}">
                  <a16:creationId xmlns:a16="http://schemas.microsoft.com/office/drawing/2014/main" id="{F02705AB-B501-4D01-89F5-17604051EC7A}"/>
                </a:ext>
              </a:extLst>
            </p:cNvPr>
            <p:cNvSpPr txBox="1">
              <a:spLocks noChangeArrowheads="1"/>
            </p:cNvSpPr>
            <p:nvPr/>
          </p:nvSpPr>
          <p:spPr bwMode="auto">
            <a:xfrm>
              <a:off x="848296" y="5541169"/>
              <a:ext cx="2506662" cy="36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kumimoji="1" lang="ja-JP" altLang="en-US" sz="2800" b="1" dirty="0">
                  <a:solidFill>
                    <a:srgbClr val="000000"/>
                  </a:solidFill>
                  <a:latin typeface="メイリオ" panose="020B0604030504040204" pitchFamily="50" charset="-128"/>
                  <a:ea typeface="メイリオ" panose="020B0604030504040204" pitchFamily="50" charset="-128"/>
                </a:rPr>
                <a:t>けがをした時</a:t>
              </a:r>
            </a:p>
          </p:txBody>
        </p:sp>
        <p:pic>
          <p:nvPicPr>
            <p:cNvPr id="28" name="図 1">
              <a:extLst>
                <a:ext uri="{FF2B5EF4-FFF2-40B4-BE49-F238E27FC236}">
                  <a16:creationId xmlns:a16="http://schemas.microsoft.com/office/drawing/2014/main" id="{ADB7F057-06B4-4279-8ED4-C61254B938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2375" y="4684713"/>
              <a:ext cx="1401763"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楕円 29">
            <a:extLst>
              <a:ext uri="{FF2B5EF4-FFF2-40B4-BE49-F238E27FC236}">
                <a16:creationId xmlns:a16="http://schemas.microsoft.com/office/drawing/2014/main" id="{3BD9BDC6-D989-4DAE-9A52-A1F2AE55FEE3}"/>
              </a:ext>
            </a:extLst>
          </p:cNvPr>
          <p:cNvSpPr/>
          <p:nvPr/>
        </p:nvSpPr>
        <p:spPr>
          <a:xfrm>
            <a:off x="1705456" y="2641833"/>
            <a:ext cx="5773393" cy="1811740"/>
          </a:xfrm>
          <a:prstGeom prst="ellipse">
            <a:avLst/>
          </a:prstGeom>
          <a:solidFill>
            <a:srgbClr val="FFC000"/>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メイリオ" panose="020B0604030504040204" pitchFamily="50" charset="-128"/>
                <a:ea typeface="メイリオ" panose="020B0604030504040204" pitchFamily="50" charset="-128"/>
              </a:rPr>
              <a:t>病気やけがのときに</a:t>
            </a:r>
            <a:endParaRPr kumimoji="1" lang="en-US" altLang="ja-JP" sz="28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806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par>
                                <p:cTn id="8" presetID="16" presetClass="entr" presetSubtype="37"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outVertical)">
                                      <p:cBhvr>
                                        <p:cTn id="10" dur="500"/>
                                        <p:tgtEl>
                                          <p:spTgt spid="20"/>
                                        </p:tgtEl>
                                      </p:cBhvr>
                                    </p:animEffect>
                                  </p:childTnLst>
                                </p:cTn>
                              </p:par>
                              <p:par>
                                <p:cTn id="11" presetID="18" presetClass="entr" presetSubtype="12"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strips(downLeft)">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3">
            <a:extLst>
              <a:ext uri="{FF2B5EF4-FFF2-40B4-BE49-F238E27FC236}">
                <a16:creationId xmlns:a16="http://schemas.microsoft.com/office/drawing/2014/main" id="{BFCF50DE-7866-4A25-923E-60043C64C60B}"/>
              </a:ext>
            </a:extLst>
          </p:cNvPr>
          <p:cNvSpPr txBox="1">
            <a:spLocks/>
          </p:cNvSpPr>
          <p:nvPr/>
        </p:nvSpPr>
        <p:spPr>
          <a:xfrm>
            <a:off x="-8165" y="2351315"/>
            <a:ext cx="9144000" cy="2146715"/>
          </a:xfrm>
          <a:prstGeom prst="rect">
            <a:avLst/>
          </a:prstGeom>
          <a:solidFill>
            <a:schemeClr val="accent5">
              <a:lumMod val="40000"/>
              <a:lumOff val="60000"/>
            </a:schemeClr>
          </a:solidFill>
        </p:spPr>
        <p:txBody>
          <a:bodyPr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defRPr/>
            </a:pPr>
            <a:r>
              <a:rPr lang="ja-JP" altLang="en-US" sz="6000" b="1" dirty="0">
                <a:latin typeface="メイリオ" panose="020B0604030504040204" pitchFamily="50" charset="-128"/>
                <a:ea typeface="メイリオ" panose="020B0604030504040204" pitchFamily="50" charset="-128"/>
              </a:rPr>
              <a:t>おさらい</a:t>
            </a:r>
          </a:p>
        </p:txBody>
      </p:sp>
      <p:sp>
        <p:nvSpPr>
          <p:cNvPr id="2" name="スライド番号プレースホルダー 1">
            <a:extLst>
              <a:ext uri="{FF2B5EF4-FFF2-40B4-BE49-F238E27FC236}">
                <a16:creationId xmlns:a16="http://schemas.microsoft.com/office/drawing/2014/main" id="{A7CEB30B-57C7-4970-906E-D1144319A645}"/>
              </a:ext>
            </a:extLst>
          </p:cNvPr>
          <p:cNvSpPr>
            <a:spLocks noGrp="1"/>
          </p:cNvSpPr>
          <p:nvPr>
            <p:ph type="sldNum" sz="quarter" idx="12"/>
          </p:nvPr>
        </p:nvSpPr>
        <p:spPr/>
        <p:txBody>
          <a:bodyPr/>
          <a:lstStyle/>
          <a:p>
            <a:pPr>
              <a:defRPr/>
            </a:pPr>
            <a:fld id="{404034BB-E364-4E9F-AE56-C407FD3C7863}" type="slidenum">
              <a:rPr lang="ja-JP" altLang="ja-JP" smtClean="0"/>
              <a:pPr>
                <a:defRPr/>
              </a:pPr>
              <a:t>20</a:t>
            </a:fld>
            <a:endParaRPr lang="ja-JP" altLang="ja-JP"/>
          </a:p>
        </p:txBody>
      </p:sp>
    </p:spTree>
    <p:extLst>
      <p:ext uri="{BB962C8B-B14F-4D97-AF65-F5344CB8AC3E}">
        <p14:creationId xmlns:p14="http://schemas.microsoft.com/office/powerpoint/2010/main" val="1472381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3">
            <a:extLst>
              <a:ext uri="{FF2B5EF4-FFF2-40B4-BE49-F238E27FC236}">
                <a16:creationId xmlns:a16="http://schemas.microsoft.com/office/drawing/2014/main" id="{9F171ADF-F331-445B-9955-AC06E4453153}"/>
              </a:ext>
            </a:extLst>
          </p:cNvPr>
          <p:cNvSpPr txBox="1">
            <a:spLocks/>
          </p:cNvSpPr>
          <p:nvPr/>
        </p:nvSpPr>
        <p:spPr>
          <a:xfrm>
            <a:off x="0" y="24741"/>
            <a:ext cx="9144000" cy="1738746"/>
          </a:xfrm>
          <a:prstGeom prst="rect">
            <a:avLst/>
          </a:prstGeom>
          <a:solidFill>
            <a:schemeClr val="accent5">
              <a:lumMod val="40000"/>
              <a:lumOff val="60000"/>
            </a:schemeClr>
          </a:solidFill>
        </p:spPr>
        <p:txBody>
          <a:bodyPr anchor="ctr">
            <a:normAutofit fontScale="550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20000"/>
              </a:lnSpc>
              <a:defRPr/>
            </a:pPr>
            <a:r>
              <a:rPr lang="ja-JP" altLang="en-US" sz="6000" b="1" dirty="0">
                <a:latin typeface="メイリオ" panose="020B0604030504040204" pitchFamily="50" charset="-128"/>
                <a:ea typeface="メイリオ" panose="020B0604030504040204" pitchFamily="50" charset="-128"/>
              </a:rPr>
              <a:t>問題：</a:t>
            </a:r>
            <a:r>
              <a:rPr lang="ja-JP" altLang="en-US" sz="6000" b="1" dirty="0">
                <a:solidFill>
                  <a:schemeClr val="tx1"/>
                </a:solidFill>
                <a:latin typeface="メイリオ" panose="020B0604030504040204" pitchFamily="50" charset="-128"/>
                <a:ea typeface="メイリオ" panose="020B0604030504040204" pitchFamily="50" charset="-128"/>
              </a:rPr>
              <a:t>病院でもらった薬を飲んでも</a:t>
            </a:r>
            <a:r>
              <a:rPr lang="ja-JP" altLang="en-US" sz="6000" b="1" dirty="0">
                <a:latin typeface="メイリオ" panose="020B0604030504040204" pitchFamily="50" charset="-128"/>
                <a:ea typeface="メイリオ" panose="020B0604030504040204" pitchFamily="50" charset="-128"/>
              </a:rPr>
              <a:t>、</a:t>
            </a:r>
            <a:r>
              <a:rPr lang="ja-JP" altLang="en-US" sz="6000" b="1" dirty="0">
                <a:solidFill>
                  <a:schemeClr val="tx1"/>
                </a:solidFill>
                <a:latin typeface="メイリオ" panose="020B0604030504040204" pitchFamily="50" charset="-128"/>
                <a:ea typeface="メイリオ" panose="020B0604030504040204" pitchFamily="50" charset="-128"/>
              </a:rPr>
              <a:t>よくなら</a:t>
            </a:r>
            <a:endParaRPr lang="en-US" altLang="ja-JP" sz="6000" b="1" dirty="0">
              <a:solidFill>
                <a:schemeClr val="tx1"/>
              </a:solidFill>
              <a:latin typeface="メイリオ" panose="020B0604030504040204" pitchFamily="50" charset="-128"/>
              <a:ea typeface="メイリオ" panose="020B0604030504040204" pitchFamily="50" charset="-128"/>
            </a:endParaRPr>
          </a:p>
          <a:p>
            <a:pPr>
              <a:lnSpc>
                <a:spcPct val="120000"/>
              </a:lnSpc>
              <a:defRPr/>
            </a:pPr>
            <a:r>
              <a:rPr lang="ja-JP" altLang="en-US" sz="6000" b="1" dirty="0">
                <a:latin typeface="メイリオ" panose="020B0604030504040204" pitchFamily="50" charset="-128"/>
                <a:ea typeface="メイリオ" panose="020B0604030504040204" pitchFamily="50" charset="-128"/>
              </a:rPr>
              <a:t>　　　</a:t>
            </a:r>
            <a:r>
              <a:rPr lang="ja-JP" altLang="en-US" sz="6000" b="1" dirty="0">
                <a:solidFill>
                  <a:schemeClr val="tx1"/>
                </a:solidFill>
                <a:latin typeface="メイリオ" panose="020B0604030504040204" pitchFamily="50" charset="-128"/>
                <a:ea typeface="メイリオ" panose="020B0604030504040204" pitchFamily="50" charset="-128"/>
              </a:rPr>
              <a:t>ないときは、自分の判断で薬の量を増や</a:t>
            </a:r>
            <a:endParaRPr lang="en-US" altLang="ja-JP" sz="6000" b="1" dirty="0">
              <a:solidFill>
                <a:schemeClr val="tx1"/>
              </a:solidFill>
              <a:latin typeface="メイリオ" panose="020B0604030504040204" pitchFamily="50" charset="-128"/>
              <a:ea typeface="メイリオ" panose="020B0604030504040204" pitchFamily="50" charset="-128"/>
            </a:endParaRPr>
          </a:p>
          <a:p>
            <a:pPr>
              <a:lnSpc>
                <a:spcPct val="120000"/>
              </a:lnSpc>
              <a:defRPr/>
            </a:pPr>
            <a:r>
              <a:rPr lang="ja-JP" altLang="en-US" sz="6000" b="1" dirty="0">
                <a:latin typeface="メイリオ" panose="020B0604030504040204" pitchFamily="50" charset="-128"/>
                <a:ea typeface="メイリオ" panose="020B0604030504040204" pitchFamily="50" charset="-128"/>
              </a:rPr>
              <a:t>　　　</a:t>
            </a:r>
            <a:r>
              <a:rPr lang="ja-JP" altLang="en-US" sz="6000" b="1" dirty="0">
                <a:solidFill>
                  <a:schemeClr val="tx1"/>
                </a:solidFill>
                <a:latin typeface="メイリオ" panose="020B0604030504040204" pitchFamily="50" charset="-128"/>
                <a:ea typeface="メイリオ" panose="020B0604030504040204" pitchFamily="50" charset="-128"/>
              </a:rPr>
              <a:t>して飲んでもよい？</a:t>
            </a:r>
            <a:endParaRPr lang="ja-JP" altLang="en-US" sz="6000" b="1" dirty="0">
              <a:latin typeface="メイリオ" panose="020B0604030504040204" pitchFamily="50" charset="-128"/>
              <a:ea typeface="メイリオ" panose="020B0604030504040204" pitchFamily="50" charset="-128"/>
            </a:endParaRPr>
          </a:p>
        </p:txBody>
      </p:sp>
      <p:pic>
        <p:nvPicPr>
          <p:cNvPr id="12" name="図 11" descr="時計 が含まれている画像&#10;&#10;自動的に生成された説明">
            <a:extLst>
              <a:ext uri="{FF2B5EF4-FFF2-40B4-BE49-F238E27FC236}">
                <a16:creationId xmlns:a16="http://schemas.microsoft.com/office/drawing/2014/main" id="{7C9EABDA-17A2-4253-88DC-3253C69CB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763487"/>
            <a:ext cx="2330026" cy="2996819"/>
          </a:xfrm>
          <a:prstGeom prst="rect">
            <a:avLst/>
          </a:prstGeom>
        </p:spPr>
      </p:pic>
      <p:pic>
        <p:nvPicPr>
          <p:cNvPr id="13" name="図 12" descr="おもちゃ, レゴ が含まれている画像&#10;&#10;自動的に生成された説明">
            <a:extLst>
              <a:ext uri="{FF2B5EF4-FFF2-40B4-BE49-F238E27FC236}">
                <a16:creationId xmlns:a16="http://schemas.microsoft.com/office/drawing/2014/main" id="{667C74A3-C68E-488A-9939-6496BED63D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9554" y="1781379"/>
            <a:ext cx="2330026" cy="2996819"/>
          </a:xfrm>
          <a:prstGeom prst="rect">
            <a:avLst/>
          </a:prstGeom>
        </p:spPr>
      </p:pic>
      <p:sp>
        <p:nvSpPr>
          <p:cNvPr id="14" name="メモ 1">
            <a:extLst>
              <a:ext uri="{FF2B5EF4-FFF2-40B4-BE49-F238E27FC236}">
                <a16:creationId xmlns:a16="http://schemas.microsoft.com/office/drawing/2014/main" id="{A941F796-1C3F-44BA-9EFF-D363E2D63BB9}"/>
              </a:ext>
            </a:extLst>
          </p:cNvPr>
          <p:cNvSpPr>
            <a:spLocks noChangeArrowheads="1"/>
          </p:cNvSpPr>
          <p:nvPr/>
        </p:nvSpPr>
        <p:spPr bwMode="auto">
          <a:xfrm>
            <a:off x="592612" y="4760306"/>
            <a:ext cx="8010659" cy="2061910"/>
          </a:xfrm>
          <a:prstGeom prst="foldedCorner">
            <a:avLst>
              <a:gd name="adj" fmla="val 16667"/>
            </a:avLst>
          </a:prstGeom>
          <a:solidFill>
            <a:schemeClr val="accent6">
              <a:lumMod val="20000"/>
              <a:lumOff val="80000"/>
            </a:schemeClr>
          </a:solidFill>
          <a:ln w="9525" algn="ctr">
            <a:noFill/>
            <a:round/>
            <a:headEnd/>
            <a:tailEnd/>
          </a:ln>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1" lang="ja-JP" altLang="en-US" sz="2800" b="1" dirty="0">
                <a:latin typeface="メイリオ" panose="020B0604030504040204" pitchFamily="50" charset="-128"/>
                <a:ea typeface="メイリオ" panose="020B0604030504040204" pitchFamily="50" charset="-128"/>
              </a:rPr>
              <a:t>答え：</a:t>
            </a:r>
            <a:r>
              <a:rPr kumimoji="1" lang="en-US" altLang="ja-JP" sz="8000" b="1" dirty="0">
                <a:solidFill>
                  <a:srgbClr val="C00000"/>
                </a:solidFill>
                <a:latin typeface="メイリオ" panose="020B0604030504040204" pitchFamily="50" charset="-128"/>
                <a:ea typeface="メイリオ" panose="020B0604030504040204" pitchFamily="50" charset="-128"/>
              </a:rPr>
              <a:t>×</a:t>
            </a:r>
          </a:p>
          <a:p>
            <a:pPr>
              <a:spcBef>
                <a:spcPct val="0"/>
              </a:spcBef>
              <a:buFontTx/>
              <a:buNone/>
            </a:pPr>
            <a:r>
              <a:rPr lang="ja-JP" altLang="en-US" b="1" dirty="0">
                <a:solidFill>
                  <a:srgbClr val="C00000"/>
                </a:solidFill>
                <a:latin typeface="メイリオ" panose="020B0604030504040204" pitchFamily="50" charset="-128"/>
                <a:ea typeface="メイリオ" panose="020B0604030504040204" pitchFamily="50" charset="-128"/>
              </a:rPr>
              <a:t>使い方</a:t>
            </a:r>
            <a:r>
              <a:rPr lang="ja-JP" altLang="en-US" b="1" dirty="0">
                <a:latin typeface="メイリオ" panose="020B0604030504040204" pitchFamily="50" charset="-128"/>
                <a:ea typeface="メイリオ" panose="020B0604030504040204" pitchFamily="50" charset="-128"/>
              </a:rPr>
              <a:t>や</a:t>
            </a:r>
            <a:r>
              <a:rPr lang="ja-JP" altLang="en-US" b="1" dirty="0">
                <a:solidFill>
                  <a:srgbClr val="C00000"/>
                </a:solidFill>
                <a:latin typeface="メイリオ" panose="020B0604030504040204" pitchFamily="50" charset="-128"/>
                <a:ea typeface="メイリオ" panose="020B0604030504040204" pitchFamily="50" charset="-128"/>
              </a:rPr>
              <a:t>使う量</a:t>
            </a:r>
            <a:r>
              <a:rPr lang="ja-JP" altLang="en-US" b="1" dirty="0">
                <a:latin typeface="メイリオ" panose="020B0604030504040204" pitchFamily="50" charset="-128"/>
                <a:ea typeface="メイリオ" panose="020B0604030504040204" pitchFamily="50" charset="-128"/>
              </a:rPr>
              <a:t>の</a:t>
            </a:r>
            <a:r>
              <a:rPr lang="ja-JP" altLang="en-US" b="1" dirty="0">
                <a:solidFill>
                  <a:srgbClr val="C00000"/>
                </a:solidFill>
                <a:latin typeface="メイリオ" panose="020B0604030504040204" pitchFamily="50" charset="-128"/>
                <a:ea typeface="メイリオ" panose="020B0604030504040204" pitchFamily="50" charset="-128"/>
              </a:rPr>
              <a:t>ルール</a:t>
            </a:r>
            <a:r>
              <a:rPr lang="ja-JP" altLang="en-US" b="1" dirty="0">
                <a:latin typeface="メイリオ" panose="020B0604030504040204" pitchFamily="50" charset="-128"/>
                <a:ea typeface="メイリオ" panose="020B0604030504040204" pitchFamily="50" charset="-128"/>
              </a:rPr>
              <a:t>を守らずに使用することは</a:t>
            </a:r>
            <a:r>
              <a:rPr lang="ja-JP" altLang="en-US" b="1" dirty="0">
                <a:solidFill>
                  <a:srgbClr val="C00000"/>
                </a:solidFill>
                <a:latin typeface="メイリオ" panose="020B0604030504040204" pitchFamily="50" charset="-128"/>
                <a:ea typeface="メイリオ" panose="020B0604030504040204" pitchFamily="50" charset="-128"/>
              </a:rPr>
              <a:t>薬物乱用</a:t>
            </a:r>
            <a:r>
              <a:rPr lang="ja-JP" altLang="en-US" b="1" dirty="0">
                <a:latin typeface="メイリオ" panose="020B0604030504040204" pitchFamily="50" charset="-128"/>
                <a:ea typeface="メイリオ" panose="020B0604030504040204" pitchFamily="50" charset="-128"/>
              </a:rPr>
              <a:t>です！</a:t>
            </a:r>
            <a:endParaRPr kumimoji="1" lang="ja-JP" altLang="en-US"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0040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3">
            <a:extLst>
              <a:ext uri="{FF2B5EF4-FFF2-40B4-BE49-F238E27FC236}">
                <a16:creationId xmlns:a16="http://schemas.microsoft.com/office/drawing/2014/main" id="{9F171ADF-F331-445B-9955-AC06E4453153}"/>
              </a:ext>
            </a:extLst>
          </p:cNvPr>
          <p:cNvSpPr txBox="1">
            <a:spLocks/>
          </p:cNvSpPr>
          <p:nvPr/>
        </p:nvSpPr>
        <p:spPr>
          <a:xfrm>
            <a:off x="0" y="24741"/>
            <a:ext cx="9144000" cy="1738746"/>
          </a:xfrm>
          <a:prstGeom prst="rect">
            <a:avLst/>
          </a:prstGeom>
          <a:solidFill>
            <a:schemeClr val="accent5">
              <a:lumMod val="40000"/>
              <a:lumOff val="60000"/>
            </a:schemeClr>
          </a:solidFill>
        </p:spPr>
        <p:txBody>
          <a:bodyPr anchor="ctr">
            <a:normAutofit fontScale="550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20000"/>
              </a:lnSpc>
              <a:defRPr/>
            </a:pPr>
            <a:r>
              <a:rPr lang="ja-JP" altLang="en-US" sz="6000" b="1" dirty="0">
                <a:latin typeface="メイリオ" panose="020B0604030504040204" pitchFamily="50" charset="-128"/>
                <a:ea typeface="メイリオ" panose="020B0604030504040204" pitchFamily="50" charset="-128"/>
              </a:rPr>
              <a:t>問題：</a:t>
            </a:r>
            <a:r>
              <a:rPr lang="ja-JP" altLang="en-US" sz="6000" b="1" dirty="0">
                <a:solidFill>
                  <a:schemeClr val="tx1"/>
                </a:solidFill>
                <a:latin typeface="メイリオ" panose="020B0604030504040204" pitchFamily="50" charset="-128"/>
                <a:ea typeface="メイリオ" panose="020B0604030504040204" pitchFamily="50" charset="-128"/>
              </a:rPr>
              <a:t>薬物乱用とは違法な薬物を２回以上、</a:t>
            </a:r>
            <a:endParaRPr lang="en-US" altLang="ja-JP" sz="6000" b="1" dirty="0">
              <a:solidFill>
                <a:schemeClr val="tx1"/>
              </a:solidFill>
              <a:latin typeface="メイリオ" panose="020B0604030504040204" pitchFamily="50" charset="-128"/>
              <a:ea typeface="メイリオ" panose="020B0604030504040204" pitchFamily="50" charset="-128"/>
            </a:endParaRPr>
          </a:p>
          <a:p>
            <a:pPr>
              <a:lnSpc>
                <a:spcPct val="120000"/>
              </a:lnSpc>
              <a:defRPr/>
            </a:pPr>
            <a:r>
              <a:rPr lang="ja-JP" altLang="en-US" sz="6000" b="1" dirty="0">
                <a:latin typeface="メイリオ" panose="020B0604030504040204" pitchFamily="50" charset="-128"/>
                <a:ea typeface="メイリオ" panose="020B0604030504040204" pitchFamily="50" charset="-128"/>
              </a:rPr>
              <a:t>　　　</a:t>
            </a:r>
            <a:r>
              <a:rPr lang="ja-JP" altLang="en-US" sz="6000" b="1" dirty="0">
                <a:solidFill>
                  <a:schemeClr val="tx1"/>
                </a:solidFill>
                <a:latin typeface="メイリオ" panose="020B0604030504040204" pitchFamily="50" charset="-128"/>
                <a:ea typeface="メイリオ" panose="020B0604030504040204" pitchFamily="50" charset="-128"/>
              </a:rPr>
              <a:t>使用することであり、１回だけ使用する　　</a:t>
            </a:r>
            <a:endParaRPr lang="en-US" altLang="ja-JP" sz="6000" b="1" dirty="0">
              <a:solidFill>
                <a:schemeClr val="tx1"/>
              </a:solidFill>
              <a:latin typeface="メイリオ" panose="020B0604030504040204" pitchFamily="50" charset="-128"/>
              <a:ea typeface="メイリオ" panose="020B0604030504040204" pitchFamily="50" charset="-128"/>
            </a:endParaRPr>
          </a:p>
          <a:p>
            <a:pPr>
              <a:lnSpc>
                <a:spcPct val="120000"/>
              </a:lnSpc>
              <a:defRPr/>
            </a:pPr>
            <a:r>
              <a:rPr lang="ja-JP" altLang="en-US" sz="6000" b="1" dirty="0">
                <a:latin typeface="メイリオ" panose="020B0604030504040204" pitchFamily="50" charset="-128"/>
                <a:ea typeface="メイリオ" panose="020B0604030504040204" pitchFamily="50" charset="-128"/>
              </a:rPr>
              <a:t>　　　</a:t>
            </a:r>
            <a:r>
              <a:rPr lang="ja-JP" altLang="en-US" sz="6000" b="1" dirty="0">
                <a:solidFill>
                  <a:schemeClr val="tx1"/>
                </a:solidFill>
                <a:latin typeface="メイリオ" panose="020B0604030504040204" pitchFamily="50" charset="-128"/>
                <a:ea typeface="メイリオ" panose="020B0604030504040204" pitchFamily="50" charset="-128"/>
              </a:rPr>
              <a:t>ことは乱用とはいわない？</a:t>
            </a:r>
            <a:endParaRPr lang="ja-JP" altLang="en-US" sz="6000" b="1" dirty="0">
              <a:latin typeface="メイリオ" panose="020B0604030504040204" pitchFamily="50" charset="-128"/>
              <a:ea typeface="メイリオ" panose="020B0604030504040204" pitchFamily="50" charset="-128"/>
            </a:endParaRPr>
          </a:p>
        </p:txBody>
      </p:sp>
      <p:pic>
        <p:nvPicPr>
          <p:cNvPr id="12" name="図 11" descr="時計 が含まれている画像&#10;&#10;自動的に生成された説明">
            <a:extLst>
              <a:ext uri="{FF2B5EF4-FFF2-40B4-BE49-F238E27FC236}">
                <a16:creationId xmlns:a16="http://schemas.microsoft.com/office/drawing/2014/main" id="{7C9EABDA-17A2-4253-88DC-3253C69CB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763487"/>
            <a:ext cx="2330026" cy="2996819"/>
          </a:xfrm>
          <a:prstGeom prst="rect">
            <a:avLst/>
          </a:prstGeom>
        </p:spPr>
      </p:pic>
      <p:pic>
        <p:nvPicPr>
          <p:cNvPr id="13" name="図 12" descr="おもちゃ, レゴ が含まれている画像&#10;&#10;自動的に生成された説明">
            <a:extLst>
              <a:ext uri="{FF2B5EF4-FFF2-40B4-BE49-F238E27FC236}">
                <a16:creationId xmlns:a16="http://schemas.microsoft.com/office/drawing/2014/main" id="{667C74A3-C68E-488A-9939-6496BED63D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9554" y="1781379"/>
            <a:ext cx="2330026" cy="2996819"/>
          </a:xfrm>
          <a:prstGeom prst="rect">
            <a:avLst/>
          </a:prstGeom>
        </p:spPr>
      </p:pic>
      <p:sp>
        <p:nvSpPr>
          <p:cNvPr id="14" name="メモ 1">
            <a:extLst>
              <a:ext uri="{FF2B5EF4-FFF2-40B4-BE49-F238E27FC236}">
                <a16:creationId xmlns:a16="http://schemas.microsoft.com/office/drawing/2014/main" id="{A941F796-1C3F-44BA-9EFF-D363E2D63BB9}"/>
              </a:ext>
            </a:extLst>
          </p:cNvPr>
          <p:cNvSpPr>
            <a:spLocks noChangeArrowheads="1"/>
          </p:cNvSpPr>
          <p:nvPr/>
        </p:nvSpPr>
        <p:spPr bwMode="auto">
          <a:xfrm>
            <a:off x="592612" y="4760306"/>
            <a:ext cx="8010659" cy="2061910"/>
          </a:xfrm>
          <a:prstGeom prst="foldedCorner">
            <a:avLst>
              <a:gd name="adj" fmla="val 16667"/>
            </a:avLst>
          </a:prstGeom>
          <a:solidFill>
            <a:schemeClr val="accent6">
              <a:lumMod val="20000"/>
              <a:lumOff val="80000"/>
            </a:schemeClr>
          </a:solidFill>
          <a:ln w="9525" algn="ctr">
            <a:noFill/>
            <a:round/>
            <a:headEnd/>
            <a:tailEnd/>
          </a:ln>
        </p:spPr>
        <p:txBody>
          <a:bodyPr anchor="t"/>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1" lang="ja-JP" altLang="en-US" sz="2800" b="1" dirty="0">
                <a:latin typeface="メイリオ" panose="020B0604030504040204" pitchFamily="50" charset="-128"/>
                <a:ea typeface="メイリオ" panose="020B0604030504040204" pitchFamily="50" charset="-128"/>
              </a:rPr>
              <a:t>答え：</a:t>
            </a:r>
            <a:r>
              <a:rPr kumimoji="1" lang="en-US" altLang="ja-JP" sz="8000" b="1" dirty="0">
                <a:solidFill>
                  <a:srgbClr val="C00000"/>
                </a:solidFill>
                <a:latin typeface="メイリオ" panose="020B0604030504040204" pitchFamily="50" charset="-128"/>
                <a:ea typeface="メイリオ" panose="020B0604030504040204" pitchFamily="50" charset="-128"/>
              </a:rPr>
              <a:t>×</a:t>
            </a:r>
          </a:p>
          <a:p>
            <a:pPr algn="ctr">
              <a:spcBef>
                <a:spcPct val="0"/>
              </a:spcBef>
              <a:buFontTx/>
              <a:buNone/>
            </a:pPr>
            <a:r>
              <a:rPr lang="ja-JP" altLang="en-US" b="1" dirty="0">
                <a:latin typeface="メイリオ" panose="020B0604030504040204" pitchFamily="50" charset="-128"/>
                <a:ea typeface="メイリオ" panose="020B0604030504040204" pitchFamily="50" charset="-128"/>
              </a:rPr>
              <a:t>たとえ</a:t>
            </a:r>
            <a:r>
              <a:rPr lang="ja-JP" altLang="en-US" b="1" dirty="0">
                <a:solidFill>
                  <a:srgbClr val="C00000"/>
                </a:solidFill>
                <a:latin typeface="メイリオ" panose="020B0604030504040204" pitchFamily="50" charset="-128"/>
                <a:ea typeface="メイリオ" panose="020B0604030504040204" pitchFamily="50" charset="-128"/>
              </a:rPr>
              <a:t>１回</a:t>
            </a:r>
            <a:r>
              <a:rPr lang="ja-JP" altLang="en-US" b="1" dirty="0">
                <a:latin typeface="メイリオ" panose="020B0604030504040204" pitchFamily="50" charset="-128"/>
                <a:ea typeface="メイリオ" panose="020B0604030504040204" pitchFamily="50" charset="-128"/>
              </a:rPr>
              <a:t>でも使ったら、</a:t>
            </a:r>
            <a:r>
              <a:rPr lang="ja-JP" altLang="en-US" b="1" dirty="0">
                <a:solidFill>
                  <a:srgbClr val="C00000"/>
                </a:solidFill>
                <a:latin typeface="メイリオ" panose="020B0604030504040204" pitchFamily="50" charset="-128"/>
                <a:ea typeface="メイリオ" panose="020B0604030504040204" pitchFamily="50" charset="-128"/>
              </a:rPr>
              <a:t>薬物乱用</a:t>
            </a:r>
            <a:r>
              <a:rPr lang="ja-JP" altLang="en-US" b="1" dirty="0">
                <a:latin typeface="メイリオ" panose="020B0604030504040204" pitchFamily="50" charset="-128"/>
                <a:ea typeface="メイリオ" panose="020B0604030504040204" pitchFamily="50" charset="-128"/>
              </a:rPr>
              <a:t>です！</a:t>
            </a:r>
            <a:endParaRPr kumimoji="1" lang="ja-JP" altLang="en-US"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514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3">
            <a:extLst>
              <a:ext uri="{FF2B5EF4-FFF2-40B4-BE49-F238E27FC236}">
                <a16:creationId xmlns:a16="http://schemas.microsoft.com/office/drawing/2014/main" id="{9F171ADF-F331-445B-9955-AC06E4453153}"/>
              </a:ext>
            </a:extLst>
          </p:cNvPr>
          <p:cNvSpPr txBox="1">
            <a:spLocks/>
          </p:cNvSpPr>
          <p:nvPr/>
        </p:nvSpPr>
        <p:spPr>
          <a:xfrm>
            <a:off x="0" y="24741"/>
            <a:ext cx="9144000" cy="1738746"/>
          </a:xfrm>
          <a:prstGeom prst="rect">
            <a:avLst/>
          </a:prstGeom>
          <a:solidFill>
            <a:schemeClr val="accent5">
              <a:lumMod val="40000"/>
              <a:lumOff val="60000"/>
            </a:schemeClr>
          </a:solidFill>
        </p:spPr>
        <p:txBody>
          <a:bodyPr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20000"/>
              </a:lnSpc>
              <a:defRPr/>
            </a:pPr>
            <a:r>
              <a:rPr lang="ja-JP" altLang="en-US" sz="4800" b="1" dirty="0">
                <a:latin typeface="メイリオ" panose="020B0604030504040204" pitchFamily="50" charset="-128"/>
                <a:ea typeface="メイリオ" panose="020B0604030504040204" pitchFamily="50" charset="-128"/>
              </a:rPr>
              <a:t>　問題：</a:t>
            </a:r>
            <a:r>
              <a:rPr lang="ja-JP" altLang="en-US" sz="4800" b="1" dirty="0">
                <a:solidFill>
                  <a:schemeClr val="tx1"/>
                </a:solidFill>
                <a:latin typeface="メイリオ" panose="020B0604030504040204" pitchFamily="50" charset="-128"/>
                <a:ea typeface="メイリオ" panose="020B0604030504040204" pitchFamily="50" charset="-128"/>
              </a:rPr>
              <a:t>薬物の使用をやめると、　　</a:t>
            </a:r>
            <a:endParaRPr lang="en-US" altLang="ja-JP" sz="4800" b="1" dirty="0">
              <a:solidFill>
                <a:schemeClr val="tx1"/>
              </a:solidFill>
              <a:latin typeface="メイリオ" panose="020B0604030504040204" pitchFamily="50" charset="-128"/>
              <a:ea typeface="メイリオ" panose="020B0604030504040204" pitchFamily="50" charset="-128"/>
            </a:endParaRPr>
          </a:p>
          <a:p>
            <a:pPr>
              <a:lnSpc>
                <a:spcPct val="120000"/>
              </a:lnSpc>
              <a:defRPr/>
            </a:pPr>
            <a:r>
              <a:rPr lang="ja-JP" altLang="en-US" sz="4800" b="1" dirty="0">
                <a:latin typeface="メイリオ" panose="020B0604030504040204" pitchFamily="50" charset="-128"/>
                <a:ea typeface="メイリオ" panose="020B0604030504040204" pitchFamily="50" charset="-128"/>
              </a:rPr>
              <a:t>　　　　</a:t>
            </a:r>
            <a:r>
              <a:rPr lang="ja-JP" altLang="en-US" sz="4800" b="1" dirty="0">
                <a:solidFill>
                  <a:schemeClr val="tx1"/>
                </a:solidFill>
                <a:latin typeface="メイリオ" panose="020B0604030504040204" pitchFamily="50" charset="-128"/>
                <a:ea typeface="メイリオ" panose="020B0604030504040204" pitchFamily="50" charset="-128"/>
              </a:rPr>
              <a:t>体は元に戻る？</a:t>
            </a:r>
            <a:endParaRPr lang="ja-JP" altLang="en-US" sz="4800" b="1" dirty="0">
              <a:latin typeface="メイリオ" panose="020B0604030504040204" pitchFamily="50" charset="-128"/>
              <a:ea typeface="メイリオ" panose="020B0604030504040204" pitchFamily="50" charset="-128"/>
            </a:endParaRPr>
          </a:p>
        </p:txBody>
      </p:sp>
      <p:pic>
        <p:nvPicPr>
          <p:cNvPr id="12" name="図 11" descr="時計 が含まれている画像&#10;&#10;自動的に生成された説明">
            <a:extLst>
              <a:ext uri="{FF2B5EF4-FFF2-40B4-BE49-F238E27FC236}">
                <a16:creationId xmlns:a16="http://schemas.microsoft.com/office/drawing/2014/main" id="{7C9EABDA-17A2-4253-88DC-3253C69CB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763487"/>
            <a:ext cx="2330026" cy="2996819"/>
          </a:xfrm>
          <a:prstGeom prst="rect">
            <a:avLst/>
          </a:prstGeom>
        </p:spPr>
      </p:pic>
      <p:pic>
        <p:nvPicPr>
          <p:cNvPr id="13" name="図 12" descr="おもちゃ, レゴ が含まれている画像&#10;&#10;自動的に生成された説明">
            <a:extLst>
              <a:ext uri="{FF2B5EF4-FFF2-40B4-BE49-F238E27FC236}">
                <a16:creationId xmlns:a16="http://schemas.microsoft.com/office/drawing/2014/main" id="{667C74A3-C68E-488A-9939-6496BED63D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9554" y="1781379"/>
            <a:ext cx="2330026" cy="2996819"/>
          </a:xfrm>
          <a:prstGeom prst="rect">
            <a:avLst/>
          </a:prstGeom>
        </p:spPr>
      </p:pic>
      <p:sp>
        <p:nvSpPr>
          <p:cNvPr id="14" name="メモ 1">
            <a:extLst>
              <a:ext uri="{FF2B5EF4-FFF2-40B4-BE49-F238E27FC236}">
                <a16:creationId xmlns:a16="http://schemas.microsoft.com/office/drawing/2014/main" id="{A941F796-1C3F-44BA-9EFF-D363E2D63BB9}"/>
              </a:ext>
            </a:extLst>
          </p:cNvPr>
          <p:cNvSpPr>
            <a:spLocks noChangeArrowheads="1"/>
          </p:cNvSpPr>
          <p:nvPr/>
        </p:nvSpPr>
        <p:spPr bwMode="auto">
          <a:xfrm>
            <a:off x="592612" y="4760306"/>
            <a:ext cx="8010659" cy="2061910"/>
          </a:xfrm>
          <a:prstGeom prst="foldedCorner">
            <a:avLst>
              <a:gd name="adj" fmla="val 16667"/>
            </a:avLst>
          </a:prstGeom>
          <a:solidFill>
            <a:schemeClr val="accent6">
              <a:lumMod val="20000"/>
              <a:lumOff val="80000"/>
            </a:schemeClr>
          </a:solidFill>
          <a:ln w="9525" algn="ctr">
            <a:noFill/>
            <a:round/>
            <a:headEnd/>
            <a:tailEnd/>
          </a:ln>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1" lang="ja-JP" altLang="en-US" sz="2800" b="1" dirty="0">
                <a:latin typeface="メイリオ" panose="020B0604030504040204" pitchFamily="50" charset="-128"/>
                <a:ea typeface="メイリオ" panose="020B0604030504040204" pitchFamily="50" charset="-128"/>
              </a:rPr>
              <a:t>答え：</a:t>
            </a:r>
            <a:r>
              <a:rPr kumimoji="1" lang="en-US" altLang="ja-JP" sz="8000" b="1" dirty="0">
                <a:solidFill>
                  <a:srgbClr val="C00000"/>
                </a:solidFill>
                <a:latin typeface="メイリオ" panose="020B0604030504040204" pitchFamily="50" charset="-128"/>
                <a:ea typeface="メイリオ" panose="020B0604030504040204" pitchFamily="50" charset="-128"/>
              </a:rPr>
              <a:t>×</a:t>
            </a:r>
          </a:p>
          <a:p>
            <a:pPr algn="ctr">
              <a:spcBef>
                <a:spcPct val="0"/>
              </a:spcBef>
              <a:buFontTx/>
              <a:buNone/>
            </a:pPr>
            <a:r>
              <a:rPr lang="ja-JP" altLang="en-US" b="1" dirty="0">
                <a:latin typeface="メイリオ" panose="020B0604030504040204" pitchFamily="50" charset="-128"/>
                <a:ea typeface="メイリオ" panose="020B0604030504040204" pitchFamily="50" charset="-128"/>
              </a:rPr>
              <a:t>薬物の使用をやめても元には戻りません。</a:t>
            </a:r>
            <a:r>
              <a:rPr lang="ja-JP" altLang="en-US" b="1" dirty="0">
                <a:solidFill>
                  <a:srgbClr val="C00000"/>
                </a:solidFill>
                <a:latin typeface="メイリオ" panose="020B0604030504040204" pitchFamily="50" charset="-128"/>
                <a:ea typeface="メイリオ" panose="020B0604030504040204" pitchFamily="50" charset="-128"/>
              </a:rPr>
              <a:t>薬物</a:t>
            </a:r>
            <a:r>
              <a:rPr lang="ja-JP" altLang="en-US" b="1" dirty="0">
                <a:latin typeface="メイリオ" panose="020B0604030504040204" pitchFamily="50" charset="-128"/>
                <a:ea typeface="メイリオ" panose="020B0604030504040204" pitchFamily="50" charset="-128"/>
              </a:rPr>
              <a:t>の害は一生続きます。</a:t>
            </a:r>
            <a:endParaRPr kumimoji="1" lang="ja-JP" altLang="en-US"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5290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3">
            <a:extLst>
              <a:ext uri="{FF2B5EF4-FFF2-40B4-BE49-F238E27FC236}">
                <a16:creationId xmlns:a16="http://schemas.microsoft.com/office/drawing/2014/main" id="{9F171ADF-F331-445B-9955-AC06E4453153}"/>
              </a:ext>
            </a:extLst>
          </p:cNvPr>
          <p:cNvSpPr txBox="1">
            <a:spLocks/>
          </p:cNvSpPr>
          <p:nvPr/>
        </p:nvSpPr>
        <p:spPr>
          <a:xfrm>
            <a:off x="0" y="24741"/>
            <a:ext cx="9144000" cy="1738746"/>
          </a:xfrm>
          <a:prstGeom prst="rect">
            <a:avLst/>
          </a:prstGeom>
          <a:solidFill>
            <a:schemeClr val="accent5">
              <a:lumMod val="40000"/>
              <a:lumOff val="60000"/>
            </a:schemeClr>
          </a:solidFill>
        </p:spPr>
        <p:txBody>
          <a:bodyPr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20000"/>
              </a:lnSpc>
              <a:defRPr/>
            </a:pPr>
            <a:r>
              <a:rPr lang="ja-JP" altLang="en-US" sz="4800" b="1" dirty="0">
                <a:latin typeface="メイリオ" panose="020B0604030504040204" pitchFamily="50" charset="-128"/>
                <a:ea typeface="メイリオ" panose="020B0604030504040204" pitchFamily="50" charset="-128"/>
              </a:rPr>
              <a:t>　問題：</a:t>
            </a:r>
            <a:r>
              <a:rPr lang="ja-JP" altLang="en-US" sz="4800" b="1" dirty="0">
                <a:solidFill>
                  <a:schemeClr val="tx1"/>
                </a:solidFill>
                <a:latin typeface="メイリオ" panose="020B0604030504040204" pitchFamily="50" charset="-128"/>
                <a:ea typeface="メイリオ" panose="020B0604030504040204" pitchFamily="50" charset="-128"/>
              </a:rPr>
              <a:t>大麻は合法で、身体に</a:t>
            </a:r>
            <a:endParaRPr lang="en-US" altLang="ja-JP" sz="4800" b="1" dirty="0">
              <a:solidFill>
                <a:schemeClr val="tx1"/>
              </a:solidFill>
              <a:latin typeface="メイリオ" panose="020B0604030504040204" pitchFamily="50" charset="-128"/>
              <a:ea typeface="メイリオ" panose="020B0604030504040204" pitchFamily="50" charset="-128"/>
            </a:endParaRPr>
          </a:p>
          <a:p>
            <a:pPr>
              <a:lnSpc>
                <a:spcPct val="120000"/>
              </a:lnSpc>
              <a:defRPr/>
            </a:pPr>
            <a:r>
              <a:rPr lang="ja-JP" altLang="en-US" sz="4800" b="1" dirty="0">
                <a:latin typeface="メイリオ" panose="020B0604030504040204" pitchFamily="50" charset="-128"/>
                <a:ea typeface="メイリオ" panose="020B0604030504040204" pitchFamily="50" charset="-128"/>
              </a:rPr>
              <a:t>　　　　</a:t>
            </a:r>
            <a:r>
              <a:rPr lang="ja-JP" altLang="en-US" sz="4800" b="1" dirty="0">
                <a:solidFill>
                  <a:schemeClr val="tx1"/>
                </a:solidFill>
                <a:latin typeface="メイリオ" panose="020B0604030504040204" pitchFamily="50" charset="-128"/>
                <a:ea typeface="メイリオ" panose="020B0604030504040204" pitchFamily="50" charset="-128"/>
              </a:rPr>
              <a:t>も安全</a:t>
            </a:r>
            <a:r>
              <a:rPr lang="ja-JP" altLang="en-US" sz="4800" b="1" dirty="0">
                <a:latin typeface="メイリオ" panose="020B0604030504040204" pitchFamily="50" charset="-128"/>
                <a:ea typeface="メイリオ" panose="020B0604030504040204" pitchFamily="50" charset="-128"/>
              </a:rPr>
              <a:t>？</a:t>
            </a:r>
          </a:p>
        </p:txBody>
      </p:sp>
      <p:pic>
        <p:nvPicPr>
          <p:cNvPr id="12" name="図 11" descr="時計 が含まれている画像&#10;&#10;自動的に生成された説明">
            <a:extLst>
              <a:ext uri="{FF2B5EF4-FFF2-40B4-BE49-F238E27FC236}">
                <a16:creationId xmlns:a16="http://schemas.microsoft.com/office/drawing/2014/main" id="{7C9EABDA-17A2-4253-88DC-3253C69CB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763487"/>
            <a:ext cx="2330026" cy="2996819"/>
          </a:xfrm>
          <a:prstGeom prst="rect">
            <a:avLst/>
          </a:prstGeom>
        </p:spPr>
      </p:pic>
      <p:pic>
        <p:nvPicPr>
          <p:cNvPr id="13" name="図 12" descr="おもちゃ, レゴ が含まれている画像&#10;&#10;自動的に生成された説明">
            <a:extLst>
              <a:ext uri="{FF2B5EF4-FFF2-40B4-BE49-F238E27FC236}">
                <a16:creationId xmlns:a16="http://schemas.microsoft.com/office/drawing/2014/main" id="{667C74A3-C68E-488A-9939-6496BED63D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9554" y="1781379"/>
            <a:ext cx="2330026" cy="2996819"/>
          </a:xfrm>
          <a:prstGeom prst="rect">
            <a:avLst/>
          </a:prstGeom>
        </p:spPr>
      </p:pic>
      <p:sp>
        <p:nvSpPr>
          <p:cNvPr id="14" name="メモ 1">
            <a:extLst>
              <a:ext uri="{FF2B5EF4-FFF2-40B4-BE49-F238E27FC236}">
                <a16:creationId xmlns:a16="http://schemas.microsoft.com/office/drawing/2014/main" id="{A941F796-1C3F-44BA-9EFF-D363E2D63BB9}"/>
              </a:ext>
            </a:extLst>
          </p:cNvPr>
          <p:cNvSpPr>
            <a:spLocks noChangeArrowheads="1"/>
          </p:cNvSpPr>
          <p:nvPr/>
        </p:nvSpPr>
        <p:spPr bwMode="auto">
          <a:xfrm>
            <a:off x="592612" y="4760306"/>
            <a:ext cx="8010659" cy="2061910"/>
          </a:xfrm>
          <a:prstGeom prst="foldedCorner">
            <a:avLst>
              <a:gd name="adj" fmla="val 16667"/>
            </a:avLst>
          </a:prstGeom>
          <a:solidFill>
            <a:schemeClr val="accent6">
              <a:lumMod val="20000"/>
              <a:lumOff val="80000"/>
            </a:schemeClr>
          </a:solidFill>
          <a:ln w="9525" algn="ctr">
            <a:noFill/>
            <a:round/>
            <a:headEnd/>
            <a:tailEnd/>
          </a:ln>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1" lang="ja-JP" altLang="en-US" sz="2800" b="1" dirty="0">
                <a:latin typeface="メイリオ" panose="020B0604030504040204" pitchFamily="50" charset="-128"/>
                <a:ea typeface="メイリオ" panose="020B0604030504040204" pitchFamily="50" charset="-128"/>
              </a:rPr>
              <a:t>答え：</a:t>
            </a:r>
            <a:r>
              <a:rPr kumimoji="1" lang="en-US" altLang="ja-JP" sz="8000" b="1" dirty="0">
                <a:solidFill>
                  <a:srgbClr val="C00000"/>
                </a:solidFill>
                <a:latin typeface="メイリオ" panose="020B0604030504040204" pitchFamily="50" charset="-128"/>
                <a:ea typeface="メイリオ" panose="020B0604030504040204" pitchFamily="50" charset="-128"/>
              </a:rPr>
              <a:t>×</a:t>
            </a:r>
          </a:p>
          <a:p>
            <a:pPr algn="ctr">
              <a:spcBef>
                <a:spcPct val="0"/>
              </a:spcBef>
              <a:buFontTx/>
              <a:buNone/>
            </a:pPr>
            <a:r>
              <a:rPr lang="ja-JP" altLang="en-US" b="1" dirty="0">
                <a:latin typeface="メイリオ" panose="020B0604030504040204" pitchFamily="50" charset="-128"/>
                <a:ea typeface="メイリオ" panose="020B0604030504040204" pitchFamily="50" charset="-128"/>
              </a:rPr>
              <a:t>大麻は他の薬物と同様に</a:t>
            </a:r>
            <a:r>
              <a:rPr lang="ja-JP" altLang="en-US" b="1" dirty="0">
                <a:solidFill>
                  <a:srgbClr val="C00000"/>
                </a:solidFill>
                <a:latin typeface="メイリオ" panose="020B0604030504040204" pitchFamily="50" charset="-128"/>
                <a:ea typeface="メイリオ" panose="020B0604030504040204" pitchFamily="50" charset="-128"/>
              </a:rPr>
              <a:t>違法</a:t>
            </a:r>
            <a:r>
              <a:rPr lang="ja-JP" altLang="en-US" b="1" dirty="0">
                <a:latin typeface="メイリオ" panose="020B0604030504040204" pitchFamily="50" charset="-128"/>
                <a:ea typeface="メイリオ" panose="020B0604030504040204" pitchFamily="50" charset="-128"/>
              </a:rPr>
              <a:t>で</a:t>
            </a:r>
            <a:endParaRPr lang="en-US" altLang="ja-JP" b="1" dirty="0">
              <a:latin typeface="メイリオ" panose="020B0604030504040204" pitchFamily="50" charset="-128"/>
              <a:ea typeface="メイリオ" panose="020B0604030504040204" pitchFamily="50" charset="-128"/>
            </a:endParaRPr>
          </a:p>
          <a:p>
            <a:pPr algn="ctr">
              <a:spcBef>
                <a:spcPct val="0"/>
              </a:spcBef>
              <a:buFontTx/>
              <a:buNone/>
            </a:pPr>
            <a:r>
              <a:rPr lang="ja-JP" altLang="en-US" b="1" dirty="0">
                <a:latin typeface="メイリオ" panose="020B0604030504040204" pitchFamily="50" charset="-128"/>
                <a:ea typeface="メイリオ" panose="020B0604030504040204" pitchFamily="50" charset="-128"/>
              </a:rPr>
              <a:t>身体に</a:t>
            </a:r>
            <a:r>
              <a:rPr lang="ja-JP" altLang="en-US" b="1" dirty="0">
                <a:solidFill>
                  <a:srgbClr val="C00000"/>
                </a:solidFill>
                <a:latin typeface="メイリオ" panose="020B0604030504040204" pitchFamily="50" charset="-128"/>
                <a:ea typeface="メイリオ" panose="020B0604030504040204" pitchFamily="50" charset="-128"/>
              </a:rPr>
              <a:t>悪影響</a:t>
            </a:r>
            <a:r>
              <a:rPr lang="ja-JP" altLang="en-US" b="1" dirty="0">
                <a:latin typeface="メイリオ" panose="020B0604030504040204" pitchFamily="50" charset="-128"/>
                <a:ea typeface="メイリオ" panose="020B0604030504040204" pitchFamily="50" charset="-128"/>
              </a:rPr>
              <a:t>を及ぼします。</a:t>
            </a:r>
            <a:endParaRPr kumimoji="1" lang="ja-JP" altLang="en-US"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0035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t>長崎県</a:t>
            </a:r>
          </a:p>
        </p:txBody>
      </p:sp>
      <p:sp>
        <p:nvSpPr>
          <p:cNvPr id="5" name="タイトル 3">
            <a:extLst>
              <a:ext uri="{FF2B5EF4-FFF2-40B4-BE49-F238E27FC236}">
                <a16:creationId xmlns:a16="http://schemas.microsoft.com/office/drawing/2014/main" id="{596328C3-5C9F-4AA8-9738-D2DBD6A0E77C}"/>
              </a:ext>
            </a:extLst>
          </p:cNvPr>
          <p:cNvSpPr txBox="1">
            <a:spLocks/>
          </p:cNvSpPr>
          <p:nvPr/>
        </p:nvSpPr>
        <p:spPr>
          <a:xfrm>
            <a:off x="0" y="2857500"/>
            <a:ext cx="9144000" cy="1143000"/>
          </a:xfrm>
          <a:prstGeom prst="rect">
            <a:avLst/>
          </a:prstGeom>
          <a:solidFill>
            <a:schemeClr val="accent5">
              <a:lumMod val="40000"/>
              <a:lumOff val="60000"/>
            </a:schemeClr>
          </a:solidFill>
        </p:spPr>
        <p:txBody>
          <a:bodyPr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lnSpc>
                <a:spcPts val="9000"/>
              </a:lnSpc>
              <a:defRPr/>
            </a:pPr>
            <a:r>
              <a:rPr lang="ja-JP" altLang="en-US" sz="7200" b="1" dirty="0">
                <a:latin typeface="メイリオ" panose="020B0604030504040204" pitchFamily="50" charset="-128"/>
                <a:ea typeface="メイリオ" panose="020B0604030504040204" pitchFamily="50" charset="-128"/>
              </a:rPr>
              <a:t>薬物乱用の</a:t>
            </a:r>
            <a:r>
              <a:rPr lang="ja-JP" altLang="en-US" sz="7200" b="1" dirty="0">
                <a:solidFill>
                  <a:srgbClr val="C00000"/>
                </a:solidFill>
                <a:latin typeface="メイリオ" panose="020B0604030504040204" pitchFamily="50" charset="-128"/>
                <a:ea typeface="メイリオ" panose="020B0604030504040204" pitchFamily="50" charset="-128"/>
              </a:rPr>
              <a:t>きっかけ</a:t>
            </a:r>
            <a:endParaRPr lang="ja-JP" altLang="en-US" sz="72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57576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57A991B-0F7C-4AB9-9A2A-0A87E4A283BC}"/>
              </a:ext>
            </a:extLst>
          </p:cNvPr>
          <p:cNvPicPr>
            <a:picLocks noChangeAspect="1"/>
          </p:cNvPicPr>
          <p:nvPr/>
        </p:nvPicPr>
        <p:blipFill>
          <a:blip r:embed="rId3"/>
          <a:stretch>
            <a:fillRect/>
          </a:stretch>
        </p:blipFill>
        <p:spPr>
          <a:xfrm>
            <a:off x="0" y="1251017"/>
            <a:ext cx="9144000" cy="3600786"/>
          </a:xfrm>
          <a:prstGeom prst="rect">
            <a:avLst/>
          </a:prstGeom>
        </p:spPr>
      </p:pic>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t>長崎県</a:t>
            </a:r>
          </a:p>
        </p:txBody>
      </p:sp>
      <p:sp>
        <p:nvSpPr>
          <p:cNvPr id="8" name="テキスト ボックス 7">
            <a:extLst>
              <a:ext uri="{FF2B5EF4-FFF2-40B4-BE49-F238E27FC236}">
                <a16:creationId xmlns:a16="http://schemas.microsoft.com/office/drawing/2014/main" id="{FD5BBE15-69BA-491C-9202-27DC5AAD7864}"/>
              </a:ext>
            </a:extLst>
          </p:cNvPr>
          <p:cNvSpPr txBox="1"/>
          <p:nvPr/>
        </p:nvSpPr>
        <p:spPr>
          <a:xfrm>
            <a:off x="499971" y="6614267"/>
            <a:ext cx="5901069" cy="276999"/>
          </a:xfrm>
          <a:prstGeom prst="rect">
            <a:avLst/>
          </a:prstGeom>
          <a:noFill/>
        </p:spPr>
        <p:txBody>
          <a:bodyPr wrap="square" rtlCol="0">
            <a:spAutoFit/>
          </a:bodyPr>
          <a:lstStyle/>
          <a:p>
            <a:r>
              <a:rPr kumimoji="1" lang="ja-JP" altLang="en-US" sz="1200" dirty="0">
                <a:solidFill>
                  <a:schemeClr val="bg1">
                    <a:lumMod val="50000"/>
                  </a:schemeClr>
                </a:solidFill>
                <a:latin typeface="+mn-ea"/>
              </a:rPr>
              <a:t>イラスト出典：薬物乱用防止読本「健康に生きようパート</a:t>
            </a:r>
            <a:r>
              <a:rPr lang="en-US" altLang="ja-JP" sz="1200" dirty="0">
                <a:solidFill>
                  <a:schemeClr val="bg1">
                    <a:lumMod val="50000"/>
                  </a:schemeClr>
                </a:solidFill>
                <a:latin typeface="+mn-ea"/>
              </a:rPr>
              <a:t>36</a:t>
            </a:r>
            <a:r>
              <a:rPr kumimoji="1" lang="ja-JP" altLang="en-US" sz="1200" dirty="0">
                <a:solidFill>
                  <a:schemeClr val="bg1">
                    <a:lumMod val="50000"/>
                  </a:schemeClr>
                </a:solidFill>
                <a:latin typeface="+mn-ea"/>
              </a:rPr>
              <a:t>」（厚生労働省）</a:t>
            </a:r>
          </a:p>
        </p:txBody>
      </p:sp>
      <p:sp>
        <p:nvSpPr>
          <p:cNvPr id="9" name="タイトル 1">
            <a:extLst>
              <a:ext uri="{FF2B5EF4-FFF2-40B4-BE49-F238E27FC236}">
                <a16:creationId xmlns:a16="http://schemas.microsoft.com/office/drawing/2014/main" id="{49EADF55-26C5-4D85-BE12-CC49D1ED00A0}"/>
              </a:ext>
            </a:extLst>
          </p:cNvPr>
          <p:cNvSpPr txBox="1">
            <a:spLocks noChangeArrowheads="1"/>
          </p:cNvSpPr>
          <p:nvPr/>
        </p:nvSpPr>
        <p:spPr>
          <a:xfrm>
            <a:off x="0" y="15104"/>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800" b="1" dirty="0">
                <a:latin typeface="メイリオ" panose="020B0604030504040204" pitchFamily="50" charset="-128"/>
                <a:ea typeface="メイリオ" panose="020B0604030504040204" pitchFamily="50" charset="-128"/>
              </a:rPr>
              <a:t>甘い誘いには注意！</a:t>
            </a:r>
          </a:p>
        </p:txBody>
      </p:sp>
      <p:sp>
        <p:nvSpPr>
          <p:cNvPr id="12" name="テキスト ボックス 11">
            <a:extLst>
              <a:ext uri="{FF2B5EF4-FFF2-40B4-BE49-F238E27FC236}">
                <a16:creationId xmlns:a16="http://schemas.microsoft.com/office/drawing/2014/main" id="{776B92E8-859F-487A-B79A-212B312D41F2}"/>
              </a:ext>
            </a:extLst>
          </p:cNvPr>
          <p:cNvSpPr txBox="1"/>
          <p:nvPr/>
        </p:nvSpPr>
        <p:spPr>
          <a:xfrm>
            <a:off x="-172019" y="5040674"/>
            <a:ext cx="9488038" cy="646331"/>
          </a:xfrm>
          <a:prstGeom prst="rect">
            <a:avLst/>
          </a:prstGeom>
          <a:noFill/>
        </p:spPr>
        <p:txBody>
          <a:bodyPr wrap="square" rtlCol="0">
            <a:spAutoFit/>
          </a:bodyPr>
          <a:lstStyle/>
          <a:p>
            <a:r>
              <a:rPr kumimoji="1" lang="ja-JP" altLang="en-US" sz="3600" b="1" dirty="0">
                <a:solidFill>
                  <a:srgbClr val="002060"/>
                </a:solidFill>
                <a:latin typeface="メイリオ" panose="020B0604030504040204" pitchFamily="50" charset="-128"/>
                <a:ea typeface="メイリオ" panose="020B0604030504040204" pitchFamily="50" charset="-128"/>
              </a:rPr>
              <a:t>「断りづらいな」「ちょっとだけなら。。」</a:t>
            </a:r>
          </a:p>
        </p:txBody>
      </p:sp>
      <p:sp>
        <p:nvSpPr>
          <p:cNvPr id="13" name="テキスト ボックス 12">
            <a:extLst>
              <a:ext uri="{FF2B5EF4-FFF2-40B4-BE49-F238E27FC236}">
                <a16:creationId xmlns:a16="http://schemas.microsoft.com/office/drawing/2014/main" id="{38BF8DF8-517E-4E66-81C3-8D854860C9E9}"/>
              </a:ext>
            </a:extLst>
          </p:cNvPr>
          <p:cNvSpPr txBox="1"/>
          <p:nvPr/>
        </p:nvSpPr>
        <p:spPr>
          <a:xfrm>
            <a:off x="5674045" y="5636906"/>
            <a:ext cx="3372246" cy="769441"/>
          </a:xfrm>
          <a:prstGeom prst="rect">
            <a:avLst/>
          </a:prstGeom>
          <a:noFill/>
        </p:spPr>
        <p:txBody>
          <a:bodyPr wrap="square" rtlCol="0">
            <a:spAutoFit/>
          </a:bodyPr>
          <a:lstStyle/>
          <a:p>
            <a:r>
              <a:rPr kumimoji="1" lang="ja-JP" altLang="en-US" sz="4400" b="1" u="sng" dirty="0">
                <a:solidFill>
                  <a:srgbClr val="C00000"/>
                </a:solidFill>
                <a:latin typeface="メイリオ" panose="020B0604030504040204" pitchFamily="50" charset="-128"/>
                <a:ea typeface="メイリオ" panose="020B0604030504040204" pitchFamily="50" charset="-128"/>
              </a:rPr>
              <a:t>もダメ！！</a:t>
            </a:r>
          </a:p>
        </p:txBody>
      </p:sp>
    </p:spTree>
    <p:extLst>
      <p:ext uri="{BB962C8B-B14F-4D97-AF65-F5344CB8AC3E}">
        <p14:creationId xmlns:p14="http://schemas.microsoft.com/office/powerpoint/2010/main" val="3108707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t>長崎県</a:t>
            </a:r>
          </a:p>
        </p:txBody>
      </p:sp>
      <p:sp>
        <p:nvSpPr>
          <p:cNvPr id="8" name="テキスト ボックス 7">
            <a:extLst>
              <a:ext uri="{FF2B5EF4-FFF2-40B4-BE49-F238E27FC236}">
                <a16:creationId xmlns:a16="http://schemas.microsoft.com/office/drawing/2014/main" id="{FD5BBE15-69BA-491C-9202-27DC5AAD7864}"/>
              </a:ext>
            </a:extLst>
          </p:cNvPr>
          <p:cNvSpPr txBox="1"/>
          <p:nvPr/>
        </p:nvSpPr>
        <p:spPr>
          <a:xfrm>
            <a:off x="499971" y="6614267"/>
            <a:ext cx="5901069" cy="276999"/>
          </a:xfrm>
          <a:prstGeom prst="rect">
            <a:avLst/>
          </a:prstGeom>
          <a:noFill/>
        </p:spPr>
        <p:txBody>
          <a:bodyPr wrap="square" rtlCol="0">
            <a:spAutoFit/>
          </a:bodyPr>
          <a:lstStyle/>
          <a:p>
            <a:r>
              <a:rPr kumimoji="1" lang="ja-JP" altLang="en-US" sz="1200" dirty="0">
                <a:solidFill>
                  <a:schemeClr val="bg1">
                    <a:lumMod val="50000"/>
                  </a:schemeClr>
                </a:solidFill>
                <a:latin typeface="+mn-ea"/>
              </a:rPr>
              <a:t>イラスト出典：薬物乱用防止読本「健康に生きようパート</a:t>
            </a:r>
            <a:r>
              <a:rPr lang="en-US" altLang="ja-JP" sz="1200" dirty="0">
                <a:solidFill>
                  <a:schemeClr val="bg1">
                    <a:lumMod val="50000"/>
                  </a:schemeClr>
                </a:solidFill>
                <a:latin typeface="+mn-ea"/>
              </a:rPr>
              <a:t>36</a:t>
            </a:r>
            <a:r>
              <a:rPr kumimoji="1" lang="ja-JP" altLang="en-US" sz="1200" dirty="0">
                <a:solidFill>
                  <a:schemeClr val="bg1">
                    <a:lumMod val="50000"/>
                  </a:schemeClr>
                </a:solidFill>
                <a:latin typeface="+mn-ea"/>
              </a:rPr>
              <a:t>」（厚生労働省）</a:t>
            </a:r>
          </a:p>
        </p:txBody>
      </p:sp>
      <p:sp>
        <p:nvSpPr>
          <p:cNvPr id="9" name="タイトル 1">
            <a:extLst>
              <a:ext uri="{FF2B5EF4-FFF2-40B4-BE49-F238E27FC236}">
                <a16:creationId xmlns:a16="http://schemas.microsoft.com/office/drawing/2014/main" id="{49EADF55-26C5-4D85-BE12-CC49D1ED00A0}"/>
              </a:ext>
            </a:extLst>
          </p:cNvPr>
          <p:cNvSpPr txBox="1">
            <a:spLocks noChangeArrowheads="1"/>
          </p:cNvSpPr>
          <p:nvPr/>
        </p:nvSpPr>
        <p:spPr>
          <a:xfrm>
            <a:off x="0" y="15104"/>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en-US" altLang="ja-JP" sz="4800" b="1" dirty="0">
                <a:latin typeface="メイリオ" panose="020B0604030504040204" pitchFamily="50" charset="-128"/>
                <a:ea typeface="メイリオ" panose="020B0604030504040204" pitchFamily="50" charset="-128"/>
              </a:rPr>
              <a:t>SNS</a:t>
            </a:r>
            <a:r>
              <a:rPr lang="ja-JP" altLang="en-US" sz="4800" b="1" dirty="0">
                <a:latin typeface="メイリオ" panose="020B0604030504040204" pitchFamily="50" charset="-128"/>
                <a:ea typeface="メイリオ" panose="020B0604030504040204" pitchFamily="50" charset="-128"/>
              </a:rPr>
              <a:t>での誘い注意！</a:t>
            </a:r>
          </a:p>
        </p:txBody>
      </p:sp>
      <p:pic>
        <p:nvPicPr>
          <p:cNvPr id="14" name="図 13">
            <a:extLst>
              <a:ext uri="{FF2B5EF4-FFF2-40B4-BE49-F238E27FC236}">
                <a16:creationId xmlns:a16="http://schemas.microsoft.com/office/drawing/2014/main" id="{394146A2-8485-4FDF-B639-1BF5F77B6754}"/>
              </a:ext>
            </a:extLst>
          </p:cNvPr>
          <p:cNvPicPr>
            <a:picLocks noChangeAspect="1"/>
          </p:cNvPicPr>
          <p:nvPr/>
        </p:nvPicPr>
        <p:blipFill>
          <a:blip r:embed="rId4"/>
          <a:stretch>
            <a:fillRect/>
          </a:stretch>
        </p:blipFill>
        <p:spPr>
          <a:xfrm>
            <a:off x="5878963" y="3329847"/>
            <a:ext cx="3076169" cy="2620081"/>
          </a:xfrm>
          <a:prstGeom prst="rect">
            <a:avLst/>
          </a:prstGeom>
        </p:spPr>
      </p:pic>
      <p:sp>
        <p:nvSpPr>
          <p:cNvPr id="15" name="吹き出し: 角を丸めた四角形 14">
            <a:extLst>
              <a:ext uri="{FF2B5EF4-FFF2-40B4-BE49-F238E27FC236}">
                <a16:creationId xmlns:a16="http://schemas.microsoft.com/office/drawing/2014/main" id="{F39A8AD2-9168-45CB-BEB1-E6113038F4B5}"/>
              </a:ext>
            </a:extLst>
          </p:cNvPr>
          <p:cNvSpPr/>
          <p:nvPr/>
        </p:nvSpPr>
        <p:spPr>
          <a:xfrm rot="16200000">
            <a:off x="1672128" y="-211031"/>
            <a:ext cx="2717631" cy="5696038"/>
          </a:xfrm>
          <a:prstGeom prst="wedgeRoundRectCallout">
            <a:avLst>
              <a:gd name="adj1" fmla="val -56403"/>
              <a:gd name="adj2" fmla="val 48052"/>
              <a:gd name="adj3" fmla="val 16667"/>
            </a:avLst>
          </a:prstGeom>
          <a:solidFill>
            <a:schemeClr val="accent5">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id="{0B570470-413E-4E63-8EFB-6AAC6430D2AF}"/>
              </a:ext>
            </a:extLst>
          </p:cNvPr>
          <p:cNvSpPr txBox="1"/>
          <p:nvPr/>
        </p:nvSpPr>
        <p:spPr>
          <a:xfrm>
            <a:off x="285597" y="1370748"/>
            <a:ext cx="6040838" cy="2400657"/>
          </a:xfrm>
          <a:prstGeom prst="rect">
            <a:avLst/>
          </a:prstGeom>
          <a:noFill/>
        </p:spPr>
        <p:txBody>
          <a:bodyPr wrap="square" rtlCol="0">
            <a:spAutoFit/>
          </a:bodyPr>
          <a:lstStyle/>
          <a:p>
            <a:pPr>
              <a:lnSpc>
                <a:spcPts val="3000"/>
              </a:lnSpc>
            </a:pPr>
            <a:r>
              <a:rPr kumimoji="1" lang="ja-JP" altLang="en-US" sz="2200" dirty="0">
                <a:latin typeface="メイリオ" panose="020B0604030504040204" pitchFamily="50" charset="-128"/>
                <a:ea typeface="メイリオ" panose="020B0604030504040204" pitchFamily="50" charset="-128"/>
              </a:rPr>
              <a:t>極上アイス配達します・・・</a:t>
            </a:r>
          </a:p>
          <a:p>
            <a:pPr>
              <a:lnSpc>
                <a:spcPts val="3000"/>
              </a:lnSpc>
            </a:pPr>
            <a:r>
              <a:rPr kumimoji="1" lang="ja-JP" altLang="en-US" sz="2200" dirty="0">
                <a:latin typeface="メイリオ" panose="020B0604030504040204" pitchFamily="50" charset="-128"/>
                <a:ea typeface="メイリオ" panose="020B0604030504040204" pitchFamily="50" charset="-128"/>
              </a:rPr>
              <a:t>調子いい野菜（ハッパ）手押ししてます・・</a:t>
            </a:r>
          </a:p>
          <a:p>
            <a:pPr>
              <a:lnSpc>
                <a:spcPts val="3000"/>
              </a:lnSpc>
            </a:pPr>
            <a:r>
              <a:rPr kumimoji="1" lang="ja-JP" altLang="en-US" sz="2200" dirty="0">
                <a:latin typeface="メイリオ" panose="020B0604030504040204" pitchFamily="50" charset="-128"/>
                <a:ea typeface="メイリオ" panose="020B0604030504040204" pitchFamily="50" charset="-128"/>
              </a:rPr>
              <a:t>野菜、紙、リキッドあります・・・</a:t>
            </a:r>
          </a:p>
          <a:p>
            <a:pPr>
              <a:lnSpc>
                <a:spcPts val="3000"/>
              </a:lnSpc>
            </a:pPr>
            <a:r>
              <a:rPr kumimoji="1" lang="ja-JP" altLang="en-US" sz="2200" dirty="0">
                <a:latin typeface="メイリオ" panose="020B0604030504040204" pitchFamily="50" charset="-128"/>
                <a:ea typeface="メイリオ" panose="020B0604030504040204" pitchFamily="50" charset="-128"/>
              </a:rPr>
              <a:t>海外では合法化されており安全・・・</a:t>
            </a:r>
            <a:endParaRPr kumimoji="1" lang="en-US" altLang="ja-JP" sz="2200" dirty="0">
              <a:latin typeface="メイリオ" panose="020B0604030504040204" pitchFamily="50" charset="-128"/>
              <a:ea typeface="メイリオ" panose="020B0604030504040204" pitchFamily="50" charset="-128"/>
            </a:endParaRPr>
          </a:p>
          <a:p>
            <a:pPr>
              <a:lnSpc>
                <a:spcPts val="3000"/>
              </a:lnSpc>
            </a:pPr>
            <a:r>
              <a:rPr lang="ja-JP" altLang="en-US" sz="2200" b="0" i="0" dirty="0">
                <a:solidFill>
                  <a:srgbClr val="252525"/>
                </a:solidFill>
                <a:effectLst/>
                <a:latin typeface="メイリオ" panose="020B0604030504040204" pitchFamily="50" charset="-128"/>
                <a:ea typeface="メイリオ" panose="020B0604030504040204" pitchFamily="50" charset="-128"/>
              </a:rPr>
              <a:t>依存にならずいつでもやめられる・・・</a:t>
            </a:r>
            <a:endParaRPr lang="en-US" altLang="ja-JP" sz="2200" b="0" i="0" dirty="0">
              <a:solidFill>
                <a:srgbClr val="252525"/>
              </a:solidFill>
              <a:effectLst/>
              <a:latin typeface="メイリオ" panose="020B0604030504040204" pitchFamily="50" charset="-128"/>
              <a:ea typeface="メイリオ" panose="020B0604030504040204" pitchFamily="50" charset="-128"/>
            </a:endParaRPr>
          </a:p>
          <a:p>
            <a:pPr>
              <a:lnSpc>
                <a:spcPts val="3000"/>
              </a:lnSpc>
            </a:pPr>
            <a:r>
              <a:rPr kumimoji="1" lang="en-US" altLang="ja-JP" sz="2200" dirty="0">
                <a:latin typeface="メイリオ" panose="020B0604030504040204" pitchFamily="50" charset="-128"/>
                <a:ea typeface="メイリオ" panose="020B0604030504040204" pitchFamily="50" charset="-128"/>
              </a:rPr>
              <a:t>0.5=23000</a:t>
            </a:r>
            <a:r>
              <a:rPr kumimoji="1" lang="ja-JP" altLang="en-US" sz="2200" dirty="0">
                <a:latin typeface="メイリオ" panose="020B0604030504040204" pitchFamily="50" charset="-128"/>
                <a:ea typeface="メイリオ" panose="020B0604030504040204" pitchFamily="50" charset="-128"/>
              </a:rPr>
              <a:t>、</a:t>
            </a:r>
            <a:r>
              <a:rPr kumimoji="1" lang="en-US" altLang="ja-JP" sz="2200" dirty="0">
                <a:latin typeface="メイリオ" panose="020B0604030504040204" pitchFamily="50" charset="-128"/>
                <a:ea typeface="メイリオ" panose="020B0604030504040204" pitchFamily="50" charset="-128"/>
              </a:rPr>
              <a:t>5ml×3</a:t>
            </a:r>
            <a:r>
              <a:rPr kumimoji="1" lang="ja-JP" altLang="en-US" sz="2200" dirty="0">
                <a:latin typeface="メイリオ" panose="020B0604030504040204" pitchFamily="50" charset="-128"/>
                <a:ea typeface="メイリオ" panose="020B0604030504040204" pitchFamily="50" charset="-128"/>
              </a:rPr>
              <a:t>＝</a:t>
            </a:r>
            <a:r>
              <a:rPr kumimoji="1" lang="en-US" altLang="ja-JP" sz="2200" dirty="0">
                <a:latin typeface="メイリオ" panose="020B0604030504040204" pitchFamily="50" charset="-128"/>
                <a:ea typeface="メイリオ" panose="020B0604030504040204" pitchFamily="50" charset="-128"/>
              </a:rPr>
              <a:t>85000</a:t>
            </a:r>
            <a:r>
              <a:rPr kumimoji="1" lang="ja-JP" altLang="en-US" sz="2200" dirty="0">
                <a:latin typeface="メイリオ" panose="020B0604030504040204" pitchFamily="50" charset="-128"/>
                <a:ea typeface="メイリオ" panose="020B0604030504040204" pitchFamily="50" charset="-128"/>
              </a:rPr>
              <a:t>・・・</a:t>
            </a:r>
          </a:p>
        </p:txBody>
      </p:sp>
      <p:sp>
        <p:nvSpPr>
          <p:cNvPr id="17" name="テキスト ボックス 16">
            <a:extLst>
              <a:ext uri="{FF2B5EF4-FFF2-40B4-BE49-F238E27FC236}">
                <a16:creationId xmlns:a16="http://schemas.microsoft.com/office/drawing/2014/main" id="{F546C4FC-E67C-43A4-9668-4151485BF5EF}"/>
              </a:ext>
            </a:extLst>
          </p:cNvPr>
          <p:cNvSpPr txBox="1"/>
          <p:nvPr/>
        </p:nvSpPr>
        <p:spPr>
          <a:xfrm>
            <a:off x="674799" y="4525063"/>
            <a:ext cx="4712288" cy="1200329"/>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隠語（いんご）（別名）の一例</a:t>
            </a:r>
            <a:endParaRPr kumimoji="1" lang="en-US" altLang="ja-JP" b="1" dirty="0">
              <a:latin typeface="メイリオ" panose="020B0604030504040204" pitchFamily="50" charset="-128"/>
              <a:ea typeface="メイリオ" panose="020B0604030504040204" pitchFamily="50" charset="-128"/>
            </a:endParaRPr>
          </a:p>
          <a:p>
            <a:endParaRPr kumimoji="1" lang="en-US" altLang="ja-JP" b="1" dirty="0">
              <a:latin typeface="メイリオ" panose="020B0604030504040204" pitchFamily="50" charset="-128"/>
              <a:ea typeface="メイリオ" panose="020B0604030504040204" pitchFamily="50" charset="-128"/>
            </a:endParaRPr>
          </a:p>
          <a:p>
            <a:r>
              <a:rPr kumimoji="1" lang="ja-JP" altLang="en-US" b="1" dirty="0">
                <a:latin typeface="メイリオ" panose="020B0604030504040204" pitchFamily="50" charset="-128"/>
                <a:ea typeface="メイリオ" panose="020B0604030504040204" pitchFamily="50" charset="-128"/>
              </a:rPr>
              <a:t>大麻：ハッパ、野菜、クサ、チョコ　など</a:t>
            </a:r>
            <a:endParaRPr kumimoji="1" lang="en-US" altLang="ja-JP" b="1" dirty="0">
              <a:latin typeface="メイリオ" panose="020B0604030504040204" pitchFamily="50" charset="-128"/>
              <a:ea typeface="メイリオ" panose="020B0604030504040204" pitchFamily="50" charset="-128"/>
            </a:endParaRPr>
          </a:p>
          <a:p>
            <a:r>
              <a:rPr kumimoji="1" lang="ja-JP" altLang="en-US" b="1" dirty="0">
                <a:latin typeface="メイリオ" panose="020B0604030504040204" pitchFamily="50" charset="-128"/>
                <a:ea typeface="メイリオ" panose="020B0604030504040204" pitchFamily="50" charset="-128"/>
              </a:rPr>
              <a:t>覚せい剤：アイス、エス、スピード　など</a:t>
            </a:r>
          </a:p>
        </p:txBody>
      </p:sp>
      <p:sp>
        <p:nvSpPr>
          <p:cNvPr id="18" name="減算記号 17">
            <a:extLst>
              <a:ext uri="{FF2B5EF4-FFF2-40B4-BE49-F238E27FC236}">
                <a16:creationId xmlns:a16="http://schemas.microsoft.com/office/drawing/2014/main" id="{FC5501F1-78F9-4915-8088-C99432BD86BD}"/>
              </a:ext>
            </a:extLst>
          </p:cNvPr>
          <p:cNvSpPr/>
          <p:nvPr/>
        </p:nvSpPr>
        <p:spPr>
          <a:xfrm rot="2074911">
            <a:off x="-522223" y="1717773"/>
            <a:ext cx="6882534" cy="1922046"/>
          </a:xfrm>
          <a:prstGeom prst="mathMinus">
            <a:avLst/>
          </a:prstGeom>
          <a:solidFill>
            <a:srgbClr val="FF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減算記号 18">
            <a:extLst>
              <a:ext uri="{FF2B5EF4-FFF2-40B4-BE49-F238E27FC236}">
                <a16:creationId xmlns:a16="http://schemas.microsoft.com/office/drawing/2014/main" id="{C79A198B-30AA-4224-BFFB-6121695F60E8}"/>
              </a:ext>
            </a:extLst>
          </p:cNvPr>
          <p:cNvSpPr/>
          <p:nvPr/>
        </p:nvSpPr>
        <p:spPr>
          <a:xfrm rot="19571832">
            <a:off x="-540003" y="1675965"/>
            <a:ext cx="6882534" cy="1922046"/>
          </a:xfrm>
          <a:prstGeom prst="mathMinus">
            <a:avLst/>
          </a:prstGeom>
          <a:solidFill>
            <a:srgbClr val="FF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39463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3">
            <a:extLst>
              <a:ext uri="{FF2B5EF4-FFF2-40B4-BE49-F238E27FC236}">
                <a16:creationId xmlns:a16="http://schemas.microsoft.com/office/drawing/2014/main" id="{BFCF50DE-7866-4A25-923E-60043C64C60B}"/>
              </a:ext>
            </a:extLst>
          </p:cNvPr>
          <p:cNvSpPr txBox="1">
            <a:spLocks/>
          </p:cNvSpPr>
          <p:nvPr/>
        </p:nvSpPr>
        <p:spPr>
          <a:xfrm>
            <a:off x="1" y="2712668"/>
            <a:ext cx="9144000" cy="1432664"/>
          </a:xfrm>
          <a:prstGeom prst="rect">
            <a:avLst/>
          </a:prstGeom>
          <a:solidFill>
            <a:schemeClr val="accent5">
              <a:lumMod val="40000"/>
              <a:lumOff val="60000"/>
            </a:schemeClr>
          </a:solidFill>
        </p:spPr>
        <p:txBody>
          <a:bodyPr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defRPr/>
            </a:pPr>
            <a:r>
              <a:rPr kumimoji="1" lang="ja-JP" altLang="en-US" sz="4400" b="1" dirty="0">
                <a:solidFill>
                  <a:srgbClr val="FF6699"/>
                </a:solidFill>
                <a:latin typeface="メイリオ" panose="020B0604030504040204" pitchFamily="50" charset="-128"/>
                <a:ea typeface="メイリオ" panose="020B0604030504040204" pitchFamily="50" charset="-128"/>
              </a:rPr>
              <a:t>誘われても、きっぱり</a:t>
            </a:r>
            <a:r>
              <a:rPr kumimoji="1" lang="ja-JP" altLang="en-US" sz="4400" b="1" dirty="0">
                <a:latin typeface="メイリオ" panose="020B0604030504040204" pitchFamily="50" charset="-128"/>
                <a:ea typeface="メイリオ" panose="020B0604030504040204" pitchFamily="50" charset="-128"/>
              </a:rPr>
              <a:t>断ろう！！</a:t>
            </a:r>
            <a:endParaRPr lang="ja-JP" altLang="en-US" sz="4400" b="1"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A7CEB30B-57C7-4970-906E-D1144319A645}"/>
              </a:ext>
            </a:extLst>
          </p:cNvPr>
          <p:cNvSpPr>
            <a:spLocks noGrp="1"/>
          </p:cNvSpPr>
          <p:nvPr>
            <p:ph type="sldNum" sz="quarter" idx="12"/>
          </p:nvPr>
        </p:nvSpPr>
        <p:spPr/>
        <p:txBody>
          <a:bodyPr/>
          <a:lstStyle/>
          <a:p>
            <a:pPr>
              <a:defRPr/>
            </a:pPr>
            <a:fld id="{404034BB-E364-4E9F-AE56-C407FD3C7863}" type="slidenum">
              <a:rPr lang="ja-JP" altLang="ja-JP" smtClean="0"/>
              <a:pPr>
                <a:defRPr/>
              </a:pPr>
              <a:t>28</a:t>
            </a:fld>
            <a:endParaRPr lang="ja-JP" altLang="ja-JP"/>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グループ化 31">
            <a:extLst>
              <a:ext uri="{FF2B5EF4-FFF2-40B4-BE49-F238E27FC236}">
                <a16:creationId xmlns:a16="http://schemas.microsoft.com/office/drawing/2014/main" id="{DBBE78B6-79F4-4EC9-A5C9-C11033AF0B0D}"/>
              </a:ext>
            </a:extLst>
          </p:cNvPr>
          <p:cNvGrpSpPr/>
          <p:nvPr/>
        </p:nvGrpSpPr>
        <p:grpSpPr>
          <a:xfrm>
            <a:off x="591849" y="4397278"/>
            <a:ext cx="1522771" cy="2366633"/>
            <a:chOff x="544154" y="4550017"/>
            <a:chExt cx="1522771" cy="2366633"/>
          </a:xfrm>
        </p:grpSpPr>
        <p:pic>
          <p:nvPicPr>
            <p:cNvPr id="29" name="図 28">
              <a:extLst>
                <a:ext uri="{FF2B5EF4-FFF2-40B4-BE49-F238E27FC236}">
                  <a16:creationId xmlns:a16="http://schemas.microsoft.com/office/drawing/2014/main" id="{E4CA6B06-0F48-4D64-8E5F-DBB10F4C6059}"/>
                </a:ext>
              </a:extLst>
            </p:cNvPr>
            <p:cNvPicPr>
              <a:picLocks noChangeAspect="1"/>
            </p:cNvPicPr>
            <p:nvPr/>
          </p:nvPicPr>
          <p:blipFill>
            <a:blip r:embed="rId3"/>
            <a:stretch>
              <a:fillRect/>
            </a:stretch>
          </p:blipFill>
          <p:spPr>
            <a:xfrm>
              <a:off x="544154" y="4550017"/>
              <a:ext cx="1422797" cy="2366633"/>
            </a:xfrm>
            <a:prstGeom prst="rect">
              <a:avLst/>
            </a:prstGeom>
          </p:spPr>
        </p:pic>
        <p:sp>
          <p:nvSpPr>
            <p:cNvPr id="31" name="正方形/長方形 30">
              <a:extLst>
                <a:ext uri="{FF2B5EF4-FFF2-40B4-BE49-F238E27FC236}">
                  <a16:creationId xmlns:a16="http://schemas.microsoft.com/office/drawing/2014/main" id="{25D1D049-F2C1-4A42-BACE-C7704F2EADDE}"/>
                </a:ext>
              </a:extLst>
            </p:cNvPr>
            <p:cNvSpPr/>
            <p:nvPr/>
          </p:nvSpPr>
          <p:spPr>
            <a:xfrm>
              <a:off x="1800225" y="4550017"/>
              <a:ext cx="266700" cy="377394"/>
            </a:xfrm>
            <a:custGeom>
              <a:avLst/>
              <a:gdLst>
                <a:gd name="connsiteX0" fmla="*/ 0 w 266700"/>
                <a:gd name="connsiteY0" fmla="*/ 0 h 377394"/>
                <a:gd name="connsiteX1" fmla="*/ 266700 w 266700"/>
                <a:gd name="connsiteY1" fmla="*/ 0 h 377394"/>
                <a:gd name="connsiteX2" fmla="*/ 266700 w 266700"/>
                <a:gd name="connsiteY2" fmla="*/ 377394 h 377394"/>
                <a:gd name="connsiteX3" fmla="*/ 0 w 266700"/>
                <a:gd name="connsiteY3" fmla="*/ 377394 h 377394"/>
                <a:gd name="connsiteX4" fmla="*/ 0 w 266700"/>
                <a:gd name="connsiteY4" fmla="*/ 0 h 377394"/>
                <a:gd name="connsiteX0" fmla="*/ 0 w 266700"/>
                <a:gd name="connsiteY0" fmla="*/ 0 h 377394"/>
                <a:gd name="connsiteX1" fmla="*/ 266700 w 266700"/>
                <a:gd name="connsiteY1" fmla="*/ 0 h 377394"/>
                <a:gd name="connsiteX2" fmla="*/ 266700 w 266700"/>
                <a:gd name="connsiteY2" fmla="*/ 377394 h 377394"/>
                <a:gd name="connsiteX3" fmla="*/ 9525 w 266700"/>
                <a:gd name="connsiteY3" fmla="*/ 353581 h 377394"/>
                <a:gd name="connsiteX4" fmla="*/ 0 w 266700"/>
                <a:gd name="connsiteY4" fmla="*/ 0 h 377394"/>
                <a:gd name="connsiteX0" fmla="*/ 0 w 266700"/>
                <a:gd name="connsiteY0" fmla="*/ 0 h 377394"/>
                <a:gd name="connsiteX1" fmla="*/ 266700 w 266700"/>
                <a:gd name="connsiteY1" fmla="*/ 0 h 377394"/>
                <a:gd name="connsiteX2" fmla="*/ 266700 w 266700"/>
                <a:gd name="connsiteY2" fmla="*/ 377394 h 377394"/>
                <a:gd name="connsiteX3" fmla="*/ 28575 w 266700"/>
                <a:gd name="connsiteY3" fmla="*/ 339294 h 377394"/>
                <a:gd name="connsiteX4" fmla="*/ 0 w 266700"/>
                <a:gd name="connsiteY4" fmla="*/ 0 h 377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00" h="377394">
                  <a:moveTo>
                    <a:pt x="0" y="0"/>
                  </a:moveTo>
                  <a:lnTo>
                    <a:pt x="266700" y="0"/>
                  </a:lnTo>
                  <a:lnTo>
                    <a:pt x="266700" y="377394"/>
                  </a:lnTo>
                  <a:lnTo>
                    <a:pt x="28575" y="339294"/>
                  </a:ln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9">
            <a:extLst>
              <a:ext uri="{FF2B5EF4-FFF2-40B4-BE49-F238E27FC236}">
                <a16:creationId xmlns:a16="http://schemas.microsoft.com/office/drawing/2014/main" id="{DDDB4820-D52A-4297-A5F4-CD72B61B3D00}"/>
              </a:ext>
            </a:extLst>
          </p:cNvPr>
          <p:cNvGrpSpPr/>
          <p:nvPr/>
        </p:nvGrpSpPr>
        <p:grpSpPr>
          <a:xfrm>
            <a:off x="708977" y="1150951"/>
            <a:ext cx="1695687" cy="2772534"/>
            <a:chOff x="620347" y="1838103"/>
            <a:chExt cx="2045580" cy="3181794"/>
          </a:xfrm>
        </p:grpSpPr>
        <p:pic>
          <p:nvPicPr>
            <p:cNvPr id="5" name="図 4">
              <a:extLst>
                <a:ext uri="{FF2B5EF4-FFF2-40B4-BE49-F238E27FC236}">
                  <a16:creationId xmlns:a16="http://schemas.microsoft.com/office/drawing/2014/main" id="{A5A00E83-B38F-4749-B61C-63539EBF2BC9}"/>
                </a:ext>
              </a:extLst>
            </p:cNvPr>
            <p:cNvPicPr>
              <a:picLocks noChangeAspect="1"/>
            </p:cNvPicPr>
            <p:nvPr/>
          </p:nvPicPr>
          <p:blipFill>
            <a:blip r:embed="rId4"/>
            <a:stretch>
              <a:fillRect/>
            </a:stretch>
          </p:blipFill>
          <p:spPr>
            <a:xfrm>
              <a:off x="620347" y="1838103"/>
              <a:ext cx="1695687" cy="3181794"/>
            </a:xfrm>
            <a:prstGeom prst="rect">
              <a:avLst/>
            </a:prstGeom>
          </p:spPr>
        </p:pic>
        <p:sp>
          <p:nvSpPr>
            <p:cNvPr id="7" name="正方形/長方形 6">
              <a:extLst>
                <a:ext uri="{FF2B5EF4-FFF2-40B4-BE49-F238E27FC236}">
                  <a16:creationId xmlns:a16="http://schemas.microsoft.com/office/drawing/2014/main" id="{3E02ED5C-C039-4BCE-A077-460BEE990A2E}"/>
                </a:ext>
              </a:extLst>
            </p:cNvPr>
            <p:cNvSpPr/>
            <p:nvPr/>
          </p:nvSpPr>
          <p:spPr>
            <a:xfrm>
              <a:off x="2137893" y="2112135"/>
              <a:ext cx="528034" cy="721217"/>
            </a:xfrm>
            <a:custGeom>
              <a:avLst/>
              <a:gdLst>
                <a:gd name="connsiteX0" fmla="*/ 0 w 528034"/>
                <a:gd name="connsiteY0" fmla="*/ 0 h 695459"/>
                <a:gd name="connsiteX1" fmla="*/ 528034 w 528034"/>
                <a:gd name="connsiteY1" fmla="*/ 0 h 695459"/>
                <a:gd name="connsiteX2" fmla="*/ 528034 w 528034"/>
                <a:gd name="connsiteY2" fmla="*/ 695459 h 695459"/>
                <a:gd name="connsiteX3" fmla="*/ 0 w 528034"/>
                <a:gd name="connsiteY3" fmla="*/ 695459 h 695459"/>
                <a:gd name="connsiteX4" fmla="*/ 0 w 528034"/>
                <a:gd name="connsiteY4" fmla="*/ 0 h 695459"/>
                <a:gd name="connsiteX0" fmla="*/ 0 w 528034"/>
                <a:gd name="connsiteY0" fmla="*/ 0 h 695459"/>
                <a:gd name="connsiteX1" fmla="*/ 528034 w 528034"/>
                <a:gd name="connsiteY1" fmla="*/ 0 h 695459"/>
                <a:gd name="connsiteX2" fmla="*/ 528034 w 528034"/>
                <a:gd name="connsiteY2" fmla="*/ 695459 h 695459"/>
                <a:gd name="connsiteX3" fmla="*/ 25758 w 528034"/>
                <a:gd name="connsiteY3" fmla="*/ 669702 h 695459"/>
                <a:gd name="connsiteX4" fmla="*/ 0 w 528034"/>
                <a:gd name="connsiteY4" fmla="*/ 0 h 695459"/>
                <a:gd name="connsiteX0" fmla="*/ 0 w 528034"/>
                <a:gd name="connsiteY0" fmla="*/ 0 h 695459"/>
                <a:gd name="connsiteX1" fmla="*/ 528034 w 528034"/>
                <a:gd name="connsiteY1" fmla="*/ 0 h 695459"/>
                <a:gd name="connsiteX2" fmla="*/ 528034 w 528034"/>
                <a:gd name="connsiteY2" fmla="*/ 695459 h 695459"/>
                <a:gd name="connsiteX3" fmla="*/ 115910 w 528034"/>
                <a:gd name="connsiteY3" fmla="*/ 695459 h 695459"/>
                <a:gd name="connsiteX4" fmla="*/ 25758 w 528034"/>
                <a:gd name="connsiteY4" fmla="*/ 669702 h 695459"/>
                <a:gd name="connsiteX5" fmla="*/ 0 w 528034"/>
                <a:gd name="connsiteY5" fmla="*/ 0 h 695459"/>
                <a:gd name="connsiteX0" fmla="*/ 0 w 528034"/>
                <a:gd name="connsiteY0" fmla="*/ 0 h 721217"/>
                <a:gd name="connsiteX1" fmla="*/ 528034 w 528034"/>
                <a:gd name="connsiteY1" fmla="*/ 0 h 721217"/>
                <a:gd name="connsiteX2" fmla="*/ 528034 w 528034"/>
                <a:gd name="connsiteY2" fmla="*/ 695459 h 721217"/>
                <a:gd name="connsiteX3" fmla="*/ 154547 w 528034"/>
                <a:gd name="connsiteY3" fmla="*/ 721217 h 721217"/>
                <a:gd name="connsiteX4" fmla="*/ 25758 w 528034"/>
                <a:gd name="connsiteY4" fmla="*/ 669702 h 721217"/>
                <a:gd name="connsiteX5" fmla="*/ 0 w 528034"/>
                <a:gd name="connsiteY5" fmla="*/ 0 h 72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8034" h="721217">
                  <a:moveTo>
                    <a:pt x="0" y="0"/>
                  </a:moveTo>
                  <a:lnTo>
                    <a:pt x="528034" y="0"/>
                  </a:lnTo>
                  <a:lnTo>
                    <a:pt x="528034" y="695459"/>
                  </a:lnTo>
                  <a:lnTo>
                    <a:pt x="154547" y="721217"/>
                  </a:lnTo>
                  <a:lnTo>
                    <a:pt x="25758" y="669702"/>
                  </a:ln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タイトル 1">
            <a:extLst>
              <a:ext uri="{FF2B5EF4-FFF2-40B4-BE49-F238E27FC236}">
                <a16:creationId xmlns:a16="http://schemas.microsoft.com/office/drawing/2014/main" id="{92CDDA71-F4B2-428A-8E32-0F77BD697283}"/>
              </a:ext>
            </a:extLst>
          </p:cNvPr>
          <p:cNvSpPr txBox="1">
            <a:spLocks noChangeArrowheads="1"/>
          </p:cNvSpPr>
          <p:nvPr/>
        </p:nvSpPr>
        <p:spPr>
          <a:xfrm>
            <a:off x="0" y="1876"/>
            <a:ext cx="9144000" cy="756606"/>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断る</a:t>
            </a:r>
            <a:r>
              <a:rPr lang="ja-JP" altLang="en-US" sz="4400" b="1" dirty="0">
                <a:solidFill>
                  <a:srgbClr val="FF6699"/>
                </a:solidFill>
                <a:latin typeface="メイリオ" panose="020B0604030504040204" pitchFamily="50" charset="-128"/>
                <a:ea typeface="メイリオ" panose="020B0604030504040204" pitchFamily="50" charset="-128"/>
              </a:rPr>
              <a:t>コツ</a:t>
            </a:r>
            <a:endParaRPr lang="en-US" altLang="ja-JP" sz="4400" b="1" dirty="0">
              <a:solidFill>
                <a:srgbClr val="FF6699"/>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3C590241-01B6-4EB1-ADBF-71CDE78881EF}"/>
              </a:ext>
            </a:extLst>
          </p:cNvPr>
          <p:cNvSpPr txBox="1"/>
          <p:nvPr/>
        </p:nvSpPr>
        <p:spPr>
          <a:xfrm>
            <a:off x="3693932" y="6597845"/>
            <a:ext cx="5901069" cy="276999"/>
          </a:xfrm>
          <a:prstGeom prst="rect">
            <a:avLst/>
          </a:prstGeom>
          <a:noFill/>
        </p:spPr>
        <p:txBody>
          <a:bodyPr wrap="square" rtlCol="0">
            <a:spAutoFit/>
          </a:bodyPr>
          <a:lstStyle/>
          <a:p>
            <a:r>
              <a:rPr kumimoji="1" lang="ja-JP" altLang="en-US" sz="1200" dirty="0">
                <a:solidFill>
                  <a:schemeClr val="bg1">
                    <a:lumMod val="50000"/>
                  </a:schemeClr>
                </a:solidFill>
                <a:latin typeface="+mn-ea"/>
              </a:rPr>
              <a:t>イラスト出典：薬物乱用防止読本「健康に生きようパート</a:t>
            </a:r>
            <a:r>
              <a:rPr kumimoji="1" lang="en-US" altLang="ja-JP" sz="1200" dirty="0">
                <a:solidFill>
                  <a:schemeClr val="bg1">
                    <a:lumMod val="50000"/>
                  </a:schemeClr>
                </a:solidFill>
                <a:latin typeface="+mn-ea"/>
              </a:rPr>
              <a:t>36</a:t>
            </a:r>
            <a:r>
              <a:rPr kumimoji="1" lang="ja-JP" altLang="en-US" sz="1200" dirty="0">
                <a:solidFill>
                  <a:schemeClr val="bg1">
                    <a:lumMod val="50000"/>
                  </a:schemeClr>
                </a:solidFill>
                <a:latin typeface="+mn-ea"/>
              </a:rPr>
              <a:t>」（厚生労働省）</a:t>
            </a:r>
          </a:p>
        </p:txBody>
      </p:sp>
      <p:pic>
        <p:nvPicPr>
          <p:cNvPr id="14" name="図 13">
            <a:extLst>
              <a:ext uri="{FF2B5EF4-FFF2-40B4-BE49-F238E27FC236}">
                <a16:creationId xmlns:a16="http://schemas.microsoft.com/office/drawing/2014/main" id="{72C2C3BF-1B7D-4EDA-BD8F-65E14B11BA22}"/>
              </a:ext>
            </a:extLst>
          </p:cNvPr>
          <p:cNvPicPr>
            <a:picLocks noChangeAspect="1"/>
          </p:cNvPicPr>
          <p:nvPr/>
        </p:nvPicPr>
        <p:blipFill>
          <a:blip r:embed="rId5"/>
          <a:stretch>
            <a:fillRect/>
          </a:stretch>
        </p:blipFill>
        <p:spPr>
          <a:xfrm>
            <a:off x="6739334" y="941266"/>
            <a:ext cx="1037826" cy="2651321"/>
          </a:xfrm>
          <a:prstGeom prst="rect">
            <a:avLst/>
          </a:prstGeom>
        </p:spPr>
      </p:pic>
      <p:pic>
        <p:nvPicPr>
          <p:cNvPr id="18" name="図 17">
            <a:extLst>
              <a:ext uri="{FF2B5EF4-FFF2-40B4-BE49-F238E27FC236}">
                <a16:creationId xmlns:a16="http://schemas.microsoft.com/office/drawing/2014/main" id="{0871B59C-49DC-41AB-A6A2-D40422CCABEA}"/>
              </a:ext>
            </a:extLst>
          </p:cNvPr>
          <p:cNvPicPr>
            <a:picLocks noChangeAspect="1"/>
          </p:cNvPicPr>
          <p:nvPr/>
        </p:nvPicPr>
        <p:blipFill>
          <a:blip r:embed="rId6"/>
          <a:stretch>
            <a:fillRect/>
          </a:stretch>
        </p:blipFill>
        <p:spPr>
          <a:xfrm>
            <a:off x="7110517" y="3751857"/>
            <a:ext cx="1333289" cy="2772534"/>
          </a:xfrm>
          <a:prstGeom prst="rect">
            <a:avLst/>
          </a:prstGeom>
        </p:spPr>
      </p:pic>
      <p:sp>
        <p:nvSpPr>
          <p:cNvPr id="19" name="タイトル 1">
            <a:extLst>
              <a:ext uri="{FF2B5EF4-FFF2-40B4-BE49-F238E27FC236}">
                <a16:creationId xmlns:a16="http://schemas.microsoft.com/office/drawing/2014/main" id="{4D72C71E-2624-46E8-AEE0-25B1F211D74A}"/>
              </a:ext>
            </a:extLst>
          </p:cNvPr>
          <p:cNvSpPr txBox="1">
            <a:spLocks noChangeArrowheads="1"/>
          </p:cNvSpPr>
          <p:nvPr/>
        </p:nvSpPr>
        <p:spPr>
          <a:xfrm>
            <a:off x="-2" y="819376"/>
            <a:ext cx="8712200" cy="674688"/>
          </a:xfrm>
          <a:prstGeom prst="rect">
            <a:avLst/>
          </a:prstGeom>
        </p:spPr>
        <p:txBody>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srgbClr val="FF6699"/>
                </a:solidFill>
                <a:latin typeface="メイリオ" panose="020B0604030504040204" pitchFamily="50" charset="-128"/>
                <a:ea typeface="メイリオ" panose="020B0604030504040204" pitchFamily="50" charset="-128"/>
              </a:rPr>
              <a:t>断るコツ①：キッパリ断る！！</a:t>
            </a:r>
          </a:p>
        </p:txBody>
      </p:sp>
      <p:sp>
        <p:nvSpPr>
          <p:cNvPr id="20" name="吹き出し: 角を丸めた四角形 19">
            <a:extLst>
              <a:ext uri="{FF2B5EF4-FFF2-40B4-BE49-F238E27FC236}">
                <a16:creationId xmlns:a16="http://schemas.microsoft.com/office/drawing/2014/main" id="{1BDA90B6-A367-407C-8B74-9A6B970DA753}"/>
              </a:ext>
            </a:extLst>
          </p:cNvPr>
          <p:cNvSpPr/>
          <p:nvPr/>
        </p:nvSpPr>
        <p:spPr>
          <a:xfrm rot="5400000">
            <a:off x="4162517" y="-41648"/>
            <a:ext cx="485201" cy="3599006"/>
          </a:xfrm>
          <a:prstGeom prst="wedgeRoundRectCallo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68CE8860-8588-494D-B5B7-D53DA1948890}"/>
              </a:ext>
            </a:extLst>
          </p:cNvPr>
          <p:cNvSpPr txBox="1"/>
          <p:nvPr/>
        </p:nvSpPr>
        <p:spPr>
          <a:xfrm>
            <a:off x="2605615" y="1570470"/>
            <a:ext cx="3599004" cy="400110"/>
          </a:xfrm>
          <a:prstGeom prst="rect">
            <a:avLst/>
          </a:prstGeom>
          <a:solidFill>
            <a:schemeClr val="accent5"/>
          </a:solid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一回くらいならいいじゃん。</a:t>
            </a:r>
          </a:p>
        </p:txBody>
      </p:sp>
      <p:sp>
        <p:nvSpPr>
          <p:cNvPr id="22" name="吹き出し: 角を丸めた四角形 21">
            <a:extLst>
              <a:ext uri="{FF2B5EF4-FFF2-40B4-BE49-F238E27FC236}">
                <a16:creationId xmlns:a16="http://schemas.microsoft.com/office/drawing/2014/main" id="{8C1F8D77-CACE-4790-91E3-C78487D1F6FA}"/>
              </a:ext>
            </a:extLst>
          </p:cNvPr>
          <p:cNvSpPr/>
          <p:nvPr/>
        </p:nvSpPr>
        <p:spPr>
          <a:xfrm rot="5400000" flipV="1">
            <a:off x="4066488" y="434685"/>
            <a:ext cx="485202" cy="3791060"/>
          </a:xfrm>
          <a:prstGeom prst="wedgeRoundRectCallout">
            <a:avLst/>
          </a:prstGeom>
          <a:solidFill>
            <a:srgbClr val="FFEDB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741EDF78-2AEC-44F3-8629-9B7EE33D1E87}"/>
              </a:ext>
            </a:extLst>
          </p:cNvPr>
          <p:cNvSpPr txBox="1"/>
          <p:nvPr/>
        </p:nvSpPr>
        <p:spPr>
          <a:xfrm>
            <a:off x="2605614" y="2137109"/>
            <a:ext cx="3406950"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嫌だ！絶対にやらない！</a:t>
            </a:r>
          </a:p>
        </p:txBody>
      </p:sp>
      <p:sp>
        <p:nvSpPr>
          <p:cNvPr id="24" name="吹き出し: 角を丸めた四角形 23">
            <a:extLst>
              <a:ext uri="{FF2B5EF4-FFF2-40B4-BE49-F238E27FC236}">
                <a16:creationId xmlns:a16="http://schemas.microsoft.com/office/drawing/2014/main" id="{C6AAB033-DCE6-4C3A-8F9B-1FD44BBD8297}"/>
              </a:ext>
            </a:extLst>
          </p:cNvPr>
          <p:cNvSpPr/>
          <p:nvPr/>
        </p:nvSpPr>
        <p:spPr>
          <a:xfrm rot="5400000" flipV="1">
            <a:off x="4066488" y="987915"/>
            <a:ext cx="485202" cy="3791060"/>
          </a:xfrm>
          <a:prstGeom prst="wedgeRoundRectCallout">
            <a:avLst/>
          </a:prstGeom>
          <a:solidFill>
            <a:srgbClr val="FFEDB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535FAB8F-6860-48D5-B497-720256F8D2D2}"/>
              </a:ext>
            </a:extLst>
          </p:cNvPr>
          <p:cNvSpPr txBox="1"/>
          <p:nvPr/>
        </p:nvSpPr>
        <p:spPr>
          <a:xfrm>
            <a:off x="2605614" y="2690340"/>
            <a:ext cx="3406950"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そういうの嫌いだから！</a:t>
            </a:r>
          </a:p>
        </p:txBody>
      </p:sp>
      <p:sp>
        <p:nvSpPr>
          <p:cNvPr id="26" name="吹き出し: 角を丸めた四角形 25">
            <a:extLst>
              <a:ext uri="{FF2B5EF4-FFF2-40B4-BE49-F238E27FC236}">
                <a16:creationId xmlns:a16="http://schemas.microsoft.com/office/drawing/2014/main" id="{E937E473-06D1-478A-8F89-38D362F89808}"/>
              </a:ext>
            </a:extLst>
          </p:cNvPr>
          <p:cNvSpPr/>
          <p:nvPr/>
        </p:nvSpPr>
        <p:spPr>
          <a:xfrm rot="5400000" flipV="1">
            <a:off x="4066488" y="1549038"/>
            <a:ext cx="485202" cy="3791060"/>
          </a:xfrm>
          <a:prstGeom prst="wedgeRoundRectCallout">
            <a:avLst/>
          </a:prstGeom>
          <a:solidFill>
            <a:srgbClr val="FFEDB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9D1DCB9B-0E8B-444C-B7DD-0F7053233B1B}"/>
              </a:ext>
            </a:extLst>
          </p:cNvPr>
          <p:cNvSpPr txBox="1"/>
          <p:nvPr/>
        </p:nvSpPr>
        <p:spPr>
          <a:xfrm>
            <a:off x="2605614" y="3251463"/>
            <a:ext cx="3406950"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一回だけでも乱用だよ！</a:t>
            </a:r>
          </a:p>
        </p:txBody>
      </p:sp>
      <p:sp>
        <p:nvSpPr>
          <p:cNvPr id="30" name="タイトル 1">
            <a:extLst>
              <a:ext uri="{FF2B5EF4-FFF2-40B4-BE49-F238E27FC236}">
                <a16:creationId xmlns:a16="http://schemas.microsoft.com/office/drawing/2014/main" id="{0DB20A98-E200-4738-9A28-D13BE0C755D8}"/>
              </a:ext>
            </a:extLst>
          </p:cNvPr>
          <p:cNvSpPr txBox="1">
            <a:spLocks noChangeArrowheads="1"/>
          </p:cNvSpPr>
          <p:nvPr/>
        </p:nvSpPr>
        <p:spPr>
          <a:xfrm>
            <a:off x="0" y="3919933"/>
            <a:ext cx="8712200" cy="674688"/>
          </a:xfrm>
          <a:prstGeom prst="rect">
            <a:avLst/>
          </a:prstGeom>
        </p:spPr>
        <p:txBody>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srgbClr val="FF6699"/>
                </a:solidFill>
                <a:latin typeface="メイリオ" panose="020B0604030504040204" pitchFamily="50" charset="-128"/>
                <a:ea typeface="メイリオ" panose="020B0604030504040204" pitchFamily="50" charset="-128"/>
              </a:rPr>
              <a:t>断るコツ②：その場から離れる</a:t>
            </a:r>
          </a:p>
        </p:txBody>
      </p:sp>
      <p:sp>
        <p:nvSpPr>
          <p:cNvPr id="33" name="吹き出し: 角を丸めた四角形 32">
            <a:extLst>
              <a:ext uri="{FF2B5EF4-FFF2-40B4-BE49-F238E27FC236}">
                <a16:creationId xmlns:a16="http://schemas.microsoft.com/office/drawing/2014/main" id="{FFF5F2AC-6839-4F62-B025-C61C5CA4C2D4}"/>
              </a:ext>
            </a:extLst>
          </p:cNvPr>
          <p:cNvSpPr/>
          <p:nvPr/>
        </p:nvSpPr>
        <p:spPr>
          <a:xfrm rot="5400000">
            <a:off x="4328864" y="2836465"/>
            <a:ext cx="674688" cy="3816385"/>
          </a:xfrm>
          <a:prstGeom prst="wedgeRoundRectCallo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4D94D2F0-D560-4A09-81B1-6094A2287DD6}"/>
              </a:ext>
            </a:extLst>
          </p:cNvPr>
          <p:cNvSpPr txBox="1"/>
          <p:nvPr/>
        </p:nvSpPr>
        <p:spPr>
          <a:xfrm>
            <a:off x="2758017" y="4559417"/>
            <a:ext cx="3791060" cy="400110"/>
          </a:xfrm>
          <a:prstGeom prst="rect">
            <a:avLst/>
          </a:prstGeom>
          <a:solidFill>
            <a:schemeClr val="accent5"/>
          </a:solidFill>
        </p:spPr>
        <p:txBody>
          <a:bodyPr wrap="square" rtlCol="0">
            <a:spAutoFit/>
          </a:bodyPr>
          <a:lstStyle/>
          <a:p>
            <a:r>
              <a:rPr lang="ja-JP" altLang="en-US" sz="2000" b="1" dirty="0">
                <a:latin typeface="メイリオ" panose="020B0604030504040204" pitchFamily="50" charset="-128"/>
                <a:ea typeface="メイリオ" panose="020B0604030504040204" pitchFamily="50" charset="-128"/>
              </a:rPr>
              <a:t>みんなやってるよ</a:t>
            </a:r>
            <a:r>
              <a:rPr kumimoji="1" lang="ja-JP" altLang="en-US" sz="2000" b="1" dirty="0">
                <a:latin typeface="メイリオ" panose="020B0604030504040204" pitchFamily="50" charset="-128"/>
                <a:ea typeface="メイリオ" panose="020B0604030504040204" pitchFamily="50" charset="-128"/>
              </a:rPr>
              <a:t>。友達じゃん。</a:t>
            </a:r>
          </a:p>
        </p:txBody>
      </p:sp>
      <p:sp>
        <p:nvSpPr>
          <p:cNvPr id="35" name="吹き出し: 角を丸めた四角形 34">
            <a:extLst>
              <a:ext uri="{FF2B5EF4-FFF2-40B4-BE49-F238E27FC236}">
                <a16:creationId xmlns:a16="http://schemas.microsoft.com/office/drawing/2014/main" id="{7B091D76-6E52-4BDD-8385-41488421AF1A}"/>
              </a:ext>
            </a:extLst>
          </p:cNvPr>
          <p:cNvSpPr/>
          <p:nvPr/>
        </p:nvSpPr>
        <p:spPr>
          <a:xfrm rot="5400000" flipV="1">
            <a:off x="4628326" y="3586051"/>
            <a:ext cx="485202" cy="3791060"/>
          </a:xfrm>
          <a:prstGeom prst="wedgeRoundRectCallout">
            <a:avLst/>
          </a:prstGeom>
          <a:solidFill>
            <a:srgbClr val="FFEDB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0BE6F612-4D71-433D-8251-B849F78BB595}"/>
              </a:ext>
            </a:extLst>
          </p:cNvPr>
          <p:cNvSpPr txBox="1"/>
          <p:nvPr/>
        </p:nvSpPr>
        <p:spPr>
          <a:xfrm>
            <a:off x="3167452" y="5288475"/>
            <a:ext cx="3406950" cy="400110"/>
          </a:xfrm>
          <a:prstGeom prst="rect">
            <a:avLst/>
          </a:prstGeom>
          <a:solidFill>
            <a:srgbClr val="FFEDB3"/>
          </a:solidFill>
        </p:spPr>
        <p:txBody>
          <a:bodyPr wrap="square" rtlCol="0">
            <a:spAutoFit/>
          </a:bodyPr>
          <a:lstStyle/>
          <a:p>
            <a:r>
              <a:rPr lang="ja-JP" altLang="en-US" sz="2000" b="1" dirty="0">
                <a:latin typeface="メイリオ" panose="020B0604030504040204" pitchFamily="50" charset="-128"/>
                <a:ea typeface="メイリオ" panose="020B0604030504040204" pitchFamily="50" charset="-128"/>
              </a:rPr>
              <a:t>今日は別の用事があるから。</a:t>
            </a:r>
            <a:endParaRPr kumimoji="1" lang="ja-JP" altLang="en-US" sz="2000" b="1" dirty="0">
              <a:latin typeface="メイリオ" panose="020B0604030504040204" pitchFamily="50" charset="-128"/>
              <a:ea typeface="メイリオ" panose="020B0604030504040204" pitchFamily="50" charset="-128"/>
            </a:endParaRPr>
          </a:p>
        </p:txBody>
      </p:sp>
      <p:sp>
        <p:nvSpPr>
          <p:cNvPr id="37" name="吹き出し: 角を丸めた四角形 36">
            <a:extLst>
              <a:ext uri="{FF2B5EF4-FFF2-40B4-BE49-F238E27FC236}">
                <a16:creationId xmlns:a16="http://schemas.microsoft.com/office/drawing/2014/main" id="{021317E2-DEC8-4725-905D-864AE6107C5B}"/>
              </a:ext>
            </a:extLst>
          </p:cNvPr>
          <p:cNvSpPr/>
          <p:nvPr/>
        </p:nvSpPr>
        <p:spPr>
          <a:xfrm rot="5400000" flipV="1">
            <a:off x="4516984" y="4250623"/>
            <a:ext cx="707886" cy="3791060"/>
          </a:xfrm>
          <a:prstGeom prst="wedgeRoundRectCallout">
            <a:avLst/>
          </a:prstGeom>
          <a:solidFill>
            <a:srgbClr val="FFEDB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7775D20D-2252-4C7B-95F5-33D43BD7E267}"/>
              </a:ext>
            </a:extLst>
          </p:cNvPr>
          <p:cNvSpPr txBox="1"/>
          <p:nvPr/>
        </p:nvSpPr>
        <p:spPr>
          <a:xfrm>
            <a:off x="3167452" y="5841706"/>
            <a:ext cx="3406950" cy="707886"/>
          </a:xfrm>
          <a:prstGeom prst="rect">
            <a:avLst/>
          </a:prstGeom>
          <a:noFill/>
        </p:spPr>
        <p:txBody>
          <a:bodyPr wrap="square" rtlCol="0">
            <a:spAutoFit/>
          </a:bodyPr>
          <a:lstStyle/>
          <a:p>
            <a:r>
              <a:rPr lang="ja-JP" altLang="en-US" sz="2000" b="1" dirty="0">
                <a:latin typeface="メイリオ" panose="020B0604030504040204" pitchFamily="50" charset="-128"/>
                <a:ea typeface="メイリオ" panose="020B0604030504040204" pitchFamily="50" charset="-128"/>
              </a:rPr>
              <a:t>「そういえば・・・」と話題を変える</a:t>
            </a:r>
            <a:endParaRPr kumimoji="1" lang="ja-JP" altLang="en-US" sz="20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13440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824A2BB5-9DB6-44D7-871C-CADEBFD1F05A}"/>
              </a:ext>
            </a:extLst>
          </p:cNvPr>
          <p:cNvSpPr txBox="1">
            <a:spLocks noChangeArrowheads="1"/>
          </p:cNvSpPr>
          <p:nvPr/>
        </p:nvSpPr>
        <p:spPr bwMode="auto">
          <a:xfrm>
            <a:off x="0" y="82044"/>
            <a:ext cx="9144000" cy="1015663"/>
          </a:xfrm>
          <a:prstGeom prst="rect">
            <a:avLst/>
          </a:prstGeom>
          <a:solidFill>
            <a:schemeClr val="accent5">
              <a:lumMod val="40000"/>
              <a:lumOff val="60000"/>
            </a:schemeClr>
          </a:solidFill>
          <a:ln>
            <a:noFill/>
          </a:ln>
        </p:spPr>
        <p:txBody>
          <a:bodyPr wrap="square" anchor="b">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1" lang="ja-JP" altLang="en-US" sz="6000" b="1" dirty="0">
                <a:latin typeface="メイリオ" panose="020B0604030504040204" pitchFamily="50" charset="-128"/>
                <a:ea typeface="メイリオ" panose="020B0604030504040204" pitchFamily="50" charset="-128"/>
              </a:rPr>
              <a:t>「薬</a:t>
            </a:r>
            <a:r>
              <a:rPr lang="ja-JP" altLang="en-US" sz="6000" b="1" dirty="0">
                <a:latin typeface="メイリオ" panose="020B0604030504040204" pitchFamily="50" charset="-128"/>
                <a:ea typeface="メイリオ" panose="020B0604030504040204" pitchFamily="50" charset="-128"/>
              </a:rPr>
              <a:t>」の働き</a:t>
            </a:r>
            <a:endParaRPr kumimoji="1" lang="ja-JP" altLang="en-US" sz="6000" b="1" dirty="0">
              <a:latin typeface="メイリオ" panose="020B0604030504040204" pitchFamily="50" charset="-128"/>
              <a:ea typeface="メイリオ" panose="020B0604030504040204" pitchFamily="50" charset="-128"/>
            </a:endParaRPr>
          </a:p>
        </p:txBody>
      </p:sp>
      <p:sp>
        <p:nvSpPr>
          <p:cNvPr id="5" name="角丸四角形 10">
            <a:extLst>
              <a:ext uri="{FF2B5EF4-FFF2-40B4-BE49-F238E27FC236}">
                <a16:creationId xmlns:a16="http://schemas.microsoft.com/office/drawing/2014/main" id="{F37E278F-E12A-433E-B325-40DE1E299B7B}"/>
              </a:ext>
            </a:extLst>
          </p:cNvPr>
          <p:cNvSpPr>
            <a:spLocks noChangeArrowheads="1"/>
          </p:cNvSpPr>
          <p:nvPr/>
        </p:nvSpPr>
        <p:spPr bwMode="auto">
          <a:xfrm>
            <a:off x="158452" y="1399194"/>
            <a:ext cx="5532899" cy="4620415"/>
          </a:xfrm>
          <a:prstGeom prst="roundRect">
            <a:avLst>
              <a:gd name="adj" fmla="val 16667"/>
            </a:avLst>
          </a:prstGeom>
          <a:solidFill>
            <a:schemeClr val="accent6">
              <a:lumMod val="20000"/>
              <a:lumOff val="80000"/>
            </a:schemeClr>
          </a:solidFill>
          <a:ln w="25400" algn="ctr">
            <a:noFill/>
            <a:round/>
            <a:headEnd/>
            <a:tailEnd/>
          </a:ln>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1" lang="ja-JP" altLang="en-US" sz="4000" dirty="0">
                <a:solidFill>
                  <a:srgbClr val="FF66FF"/>
                </a:solidFill>
                <a:latin typeface="メイリオ" panose="020B0604030504040204" pitchFamily="50" charset="-128"/>
                <a:ea typeface="メイリオ" panose="020B0604030504040204" pitchFamily="50" charset="-128"/>
              </a:rPr>
              <a:t>薬</a:t>
            </a:r>
            <a:r>
              <a:rPr kumimoji="1" lang="ja-JP" altLang="en-US" sz="4000" dirty="0">
                <a:latin typeface="メイリオ" panose="020B0604030504040204" pitchFamily="50" charset="-128"/>
                <a:ea typeface="メイリオ" panose="020B0604030504040204" pitchFamily="50" charset="-128"/>
              </a:rPr>
              <a:t>は、病気やけがを早く治すのに役立つ。</a:t>
            </a:r>
          </a:p>
          <a:p>
            <a:pPr eaLnBrk="1" hangingPunct="1">
              <a:spcBef>
                <a:spcPct val="0"/>
              </a:spcBef>
              <a:buFontTx/>
              <a:buNone/>
            </a:pPr>
            <a:r>
              <a:rPr kumimoji="1" lang="ja-JP" altLang="en-US" sz="4000" dirty="0">
                <a:latin typeface="メイリオ" panose="020B0604030504040204" pitchFamily="50" charset="-128"/>
                <a:ea typeface="メイリオ" panose="020B0604030504040204" pitchFamily="50" charset="-128"/>
              </a:rPr>
              <a:t>また、ばい菌をやっつけたり、</a:t>
            </a:r>
            <a:r>
              <a:rPr kumimoji="1" lang="ja-JP" altLang="en-US" sz="4000" dirty="0">
                <a:solidFill>
                  <a:srgbClr val="FF66FF"/>
                </a:solidFill>
                <a:latin typeface="メイリオ" panose="020B0604030504040204" pitchFamily="50" charset="-128"/>
                <a:ea typeface="メイリオ" panose="020B0604030504040204" pitchFamily="50" charset="-128"/>
              </a:rPr>
              <a:t>痛みや熱をおさえたり</a:t>
            </a:r>
            <a:r>
              <a:rPr kumimoji="1" lang="ja-JP" altLang="en-US" sz="4000" dirty="0">
                <a:latin typeface="メイリオ" panose="020B0604030504040204" pitchFamily="50" charset="-128"/>
                <a:ea typeface="メイリオ" panose="020B0604030504040204" pitchFamily="50" charset="-128"/>
              </a:rPr>
              <a:t>して、</a:t>
            </a:r>
          </a:p>
          <a:p>
            <a:pPr eaLnBrk="1" hangingPunct="1">
              <a:spcBef>
                <a:spcPct val="0"/>
              </a:spcBef>
              <a:buFontTx/>
              <a:buNone/>
            </a:pPr>
            <a:r>
              <a:rPr kumimoji="1" lang="ja-JP" altLang="en-US" sz="4000" dirty="0">
                <a:solidFill>
                  <a:srgbClr val="FF66FF"/>
                </a:solidFill>
                <a:latin typeface="メイリオ" panose="020B0604030504040204" pitchFamily="50" charset="-128"/>
                <a:ea typeface="メイリオ" panose="020B0604030504040204" pitchFamily="50" charset="-128"/>
              </a:rPr>
              <a:t>健康な状態に戻るのを助けたり</a:t>
            </a:r>
            <a:r>
              <a:rPr kumimoji="1" lang="ja-JP" altLang="en-US" sz="4000" dirty="0">
                <a:latin typeface="メイリオ" panose="020B0604030504040204" pitchFamily="50" charset="-128"/>
                <a:ea typeface="メイリオ" panose="020B0604030504040204" pitchFamily="50" charset="-128"/>
              </a:rPr>
              <a:t>する。</a:t>
            </a:r>
          </a:p>
        </p:txBody>
      </p:sp>
      <p:pic>
        <p:nvPicPr>
          <p:cNvPr id="7" name="図 1">
            <a:extLst>
              <a:ext uri="{FF2B5EF4-FFF2-40B4-BE49-F238E27FC236}">
                <a16:creationId xmlns:a16="http://schemas.microsoft.com/office/drawing/2014/main" id="{9281D19E-67A8-46D2-BF64-9C06A48482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751CA389-00AE-4FC2-9001-42179EA083D7}"/>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graphicFrame>
        <p:nvGraphicFramePr>
          <p:cNvPr id="9" name="Object 3">
            <a:extLst>
              <a:ext uri="{FF2B5EF4-FFF2-40B4-BE49-F238E27FC236}">
                <a16:creationId xmlns:a16="http://schemas.microsoft.com/office/drawing/2014/main" id="{DCCBE6DB-F04C-4886-B2DB-242D34CFEB73}"/>
              </a:ext>
            </a:extLst>
          </p:cNvPr>
          <p:cNvGraphicFramePr>
            <a:graphicFrameLocks noChangeAspect="1"/>
          </p:cNvGraphicFramePr>
          <p:nvPr>
            <p:extLst>
              <p:ext uri="{D42A27DB-BD31-4B8C-83A1-F6EECF244321}">
                <p14:modId xmlns:p14="http://schemas.microsoft.com/office/powerpoint/2010/main" val="2334037451"/>
              </p:ext>
            </p:extLst>
          </p:nvPr>
        </p:nvGraphicFramePr>
        <p:xfrm>
          <a:off x="5874586" y="2144493"/>
          <a:ext cx="3084924" cy="2332914"/>
        </p:xfrm>
        <a:graphic>
          <a:graphicData uri="http://schemas.openxmlformats.org/presentationml/2006/ole">
            <mc:AlternateContent xmlns:mc="http://schemas.openxmlformats.org/markup-compatibility/2006">
              <mc:Choice xmlns:v="urn:schemas-microsoft-com:vml" Requires="v">
                <p:oleObj spid="_x0000_s2072" name="Image" r:id="rId5" imgW="5676190" imgH="4292063" progId="Photoshop.Image.6">
                  <p:embed/>
                </p:oleObj>
              </mc:Choice>
              <mc:Fallback>
                <p:oleObj name="Image" r:id="rId5" imgW="5676190" imgH="4292063" progId="Photoshop.Image.6">
                  <p:embed/>
                  <p:pic>
                    <p:nvPicPr>
                      <p:cNvPr id="7" name="Object 3">
                        <a:extLst>
                          <a:ext uri="{FF2B5EF4-FFF2-40B4-BE49-F238E27FC236}">
                            <a16:creationId xmlns:a16="http://schemas.microsoft.com/office/drawing/2014/main" id="{276CA172-1716-4B63-B836-6849F0BEC8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4586" y="2144493"/>
                        <a:ext cx="3084924" cy="233291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262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8E11E82-8467-48D3-A933-39D80FEFAC65}"/>
              </a:ext>
            </a:extLst>
          </p:cNvPr>
          <p:cNvSpPr txBox="1"/>
          <p:nvPr/>
        </p:nvSpPr>
        <p:spPr>
          <a:xfrm>
            <a:off x="393700" y="6048545"/>
            <a:ext cx="8356600" cy="738187"/>
          </a:xfrm>
          <a:prstGeom prst="rect">
            <a:avLst/>
          </a:prstGeom>
          <a:solidFill>
            <a:srgbClr val="FFCC29"/>
          </a:solidFill>
          <a:ln>
            <a:noFill/>
          </a:ln>
        </p:spPr>
        <p:txBody>
          <a:bodyPr>
            <a:spAutoFit/>
          </a:bodyPr>
          <a:lstStyle/>
          <a:p>
            <a:pPr algn="ctr" eaLnBrk="1" fontAlgn="auto" hangingPunct="1">
              <a:spcAft>
                <a:spcPts val="0"/>
              </a:spcAft>
              <a:defRPr/>
            </a:pPr>
            <a:r>
              <a:rPr kumimoji="1" lang="ja-JP" altLang="en-US" sz="2400" b="1" kern="0" dirty="0">
                <a:solidFill>
                  <a:srgbClr val="FF00FF"/>
                </a:solidFill>
                <a:latin typeface="メイリオ" panose="020B0604030504040204" pitchFamily="50" charset="-128"/>
                <a:ea typeface="メイリオ" panose="020B0604030504040204" pitchFamily="50" charset="-128"/>
              </a:rPr>
              <a:t>逃げる！（</a:t>
            </a:r>
            <a:r>
              <a:rPr kumimoji="1" lang="ja-JP" altLang="en-US" sz="2400" b="1" dirty="0">
                <a:solidFill>
                  <a:srgbClr val="FF00FF"/>
                </a:solidFill>
                <a:latin typeface="メイリオ" panose="020B0604030504040204" pitchFamily="50" charset="-128"/>
                <a:ea typeface="メイリオ" panose="020B0604030504040204" pitchFamily="50" charset="-128"/>
              </a:rPr>
              <a:t>その場から早く離れる）</a:t>
            </a:r>
            <a:endParaRPr kumimoji="1" lang="en-US" altLang="ja-JP" sz="2400" b="1" kern="0" dirty="0">
              <a:solidFill>
                <a:srgbClr val="FF00FF"/>
              </a:solidFill>
              <a:latin typeface="メイリオ" panose="020B0604030504040204" pitchFamily="50" charset="-128"/>
              <a:ea typeface="メイリオ" panose="020B0604030504040204" pitchFamily="50" charset="-128"/>
            </a:endParaRPr>
          </a:p>
          <a:p>
            <a:pPr algn="ctr" eaLnBrk="1" fontAlgn="auto" hangingPunct="1">
              <a:spcAft>
                <a:spcPts val="0"/>
              </a:spcAft>
              <a:defRPr/>
            </a:pPr>
            <a:r>
              <a:rPr kumimoji="1" lang="ja-JP" altLang="en-US" b="1" kern="0" dirty="0">
                <a:solidFill>
                  <a:srgbClr val="FF00FF"/>
                </a:solidFill>
                <a:latin typeface="メイリオ" panose="020B0604030504040204" pitchFamily="50" charset="-128"/>
                <a:ea typeface="メイリオ" panose="020B0604030504040204" pitchFamily="50" charset="-128"/>
              </a:rPr>
              <a:t>　「用事思い出したから帰る！」　</a:t>
            </a:r>
            <a:r>
              <a:rPr lang="ja-JP" altLang="en-US" b="1" kern="0" dirty="0">
                <a:solidFill>
                  <a:srgbClr val="FF00FF"/>
                </a:solidFill>
                <a:latin typeface="メイリオ" panose="020B0604030504040204" pitchFamily="50" charset="-128"/>
                <a:ea typeface="メイリオ" panose="020B0604030504040204" pitchFamily="50" charset="-128"/>
              </a:rPr>
              <a:t>広い方へ。明るい方へ。人の声のする方へ。</a:t>
            </a:r>
            <a:endParaRPr kumimoji="1" lang="ja-JP" altLang="en-US" b="1" kern="0" dirty="0">
              <a:solidFill>
                <a:srgbClr val="FF00FF"/>
              </a:solidFill>
              <a:latin typeface="メイリオ" panose="020B0604030504040204" pitchFamily="50" charset="-128"/>
              <a:ea typeface="メイリオ" panose="020B0604030504040204" pitchFamily="50" charset="-128"/>
            </a:endParaRPr>
          </a:p>
        </p:txBody>
      </p:sp>
      <p:sp>
        <p:nvSpPr>
          <p:cNvPr id="18" name="タイトル 1">
            <a:extLst>
              <a:ext uri="{FF2B5EF4-FFF2-40B4-BE49-F238E27FC236}">
                <a16:creationId xmlns:a16="http://schemas.microsoft.com/office/drawing/2014/main" id="{DB3F1659-A959-427F-9998-0F29A6253E94}"/>
              </a:ext>
            </a:extLst>
          </p:cNvPr>
          <p:cNvSpPr txBox="1">
            <a:spLocks noChangeArrowheads="1"/>
          </p:cNvSpPr>
          <p:nvPr/>
        </p:nvSpPr>
        <p:spPr>
          <a:xfrm>
            <a:off x="0" y="9034"/>
            <a:ext cx="9144000" cy="756606"/>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断る</a:t>
            </a:r>
            <a:r>
              <a:rPr lang="ja-JP" altLang="en-US" sz="4400" b="1" dirty="0">
                <a:solidFill>
                  <a:srgbClr val="FF6699"/>
                </a:solidFill>
                <a:latin typeface="メイリオ" panose="020B0604030504040204" pitchFamily="50" charset="-128"/>
                <a:ea typeface="メイリオ" panose="020B0604030504040204" pitchFamily="50" charset="-128"/>
              </a:rPr>
              <a:t>コツ</a:t>
            </a:r>
            <a:endParaRPr lang="en-US" altLang="ja-JP" sz="4400" b="1" dirty="0">
              <a:solidFill>
                <a:srgbClr val="FF6699"/>
              </a:solidFill>
              <a:latin typeface="メイリオ" panose="020B0604030504040204" pitchFamily="50" charset="-128"/>
              <a:ea typeface="メイリオ" panose="020B0604030504040204" pitchFamily="50" charset="-128"/>
            </a:endParaRPr>
          </a:p>
        </p:txBody>
      </p:sp>
      <p:sp>
        <p:nvSpPr>
          <p:cNvPr id="19" name="四角形: 角を丸くする 18">
            <a:extLst>
              <a:ext uri="{FF2B5EF4-FFF2-40B4-BE49-F238E27FC236}">
                <a16:creationId xmlns:a16="http://schemas.microsoft.com/office/drawing/2014/main" id="{6843ADCF-F3A6-4689-B59E-485EADFE7159}"/>
              </a:ext>
            </a:extLst>
          </p:cNvPr>
          <p:cNvSpPr/>
          <p:nvPr/>
        </p:nvSpPr>
        <p:spPr>
          <a:xfrm>
            <a:off x="256594" y="861707"/>
            <a:ext cx="4985359" cy="4583281"/>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ADBD2208-8644-4EDA-ADCA-2CF981FF58E9}"/>
              </a:ext>
            </a:extLst>
          </p:cNvPr>
          <p:cNvSpPr txBox="1"/>
          <p:nvPr/>
        </p:nvSpPr>
        <p:spPr>
          <a:xfrm>
            <a:off x="1216742" y="837545"/>
            <a:ext cx="3065061" cy="461665"/>
          </a:xfrm>
          <a:prstGeom prst="rect">
            <a:avLst/>
          </a:prstGeom>
          <a:noFill/>
        </p:spPr>
        <p:txBody>
          <a:bodyPr wrap="square" rtlCol="0">
            <a:spAutoFit/>
          </a:bodyPr>
          <a:lstStyle/>
          <a:p>
            <a:r>
              <a:rPr kumimoji="1" lang="ja-JP" altLang="en-US" sz="2400" b="1" dirty="0">
                <a:solidFill>
                  <a:srgbClr val="CC0000"/>
                </a:solidFill>
                <a:latin typeface="メイリオ" panose="020B0604030504040204" pitchFamily="50" charset="-128"/>
                <a:ea typeface="メイリオ" panose="020B0604030504040204" pitchFamily="50" charset="-128"/>
              </a:rPr>
              <a:t>甘い誘い文句（例）</a:t>
            </a:r>
          </a:p>
        </p:txBody>
      </p:sp>
      <p:sp>
        <p:nvSpPr>
          <p:cNvPr id="21" name="テキスト ボックス 20">
            <a:extLst>
              <a:ext uri="{FF2B5EF4-FFF2-40B4-BE49-F238E27FC236}">
                <a16:creationId xmlns:a16="http://schemas.microsoft.com/office/drawing/2014/main" id="{6D725A25-E887-430B-9320-3F92C432B77A}"/>
              </a:ext>
            </a:extLst>
          </p:cNvPr>
          <p:cNvSpPr txBox="1"/>
          <p:nvPr/>
        </p:nvSpPr>
        <p:spPr>
          <a:xfrm>
            <a:off x="582283" y="1173316"/>
            <a:ext cx="4571213" cy="4247317"/>
          </a:xfrm>
          <a:prstGeom prst="rect">
            <a:avLst/>
          </a:prstGeom>
          <a:noFill/>
        </p:spPr>
        <p:txBody>
          <a:bodyPr wrap="square" rtlCol="0">
            <a:spAutoFit/>
          </a:bodyPr>
          <a:lstStyle/>
          <a:p>
            <a:pPr>
              <a:lnSpc>
                <a:spcPts val="2700"/>
              </a:lnSpc>
            </a:pPr>
            <a:r>
              <a:rPr kumimoji="1" lang="ja-JP" altLang="en-US" sz="2000" b="1" dirty="0">
                <a:latin typeface="メイリオ" panose="020B0604030504040204" pitchFamily="50" charset="-128"/>
                <a:ea typeface="メイリオ" panose="020B0604030504040204" pitchFamily="50" charset="-128"/>
              </a:rPr>
              <a:t>・ちょっとだけ、ためしてみない？</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kumimoji="1" lang="ja-JP" altLang="en-US" sz="2000" b="1" dirty="0">
                <a:latin typeface="メイリオ" panose="020B0604030504040204" pitchFamily="50" charset="-128"/>
                <a:ea typeface="メイリオ" panose="020B0604030504040204" pitchFamily="50" charset="-128"/>
              </a:rPr>
              <a:t>・リラックスしてよく眠れるよ</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lang="ja-JP" altLang="en-US" sz="2000" b="1" dirty="0">
                <a:latin typeface="メイリオ" panose="020B0604030504040204" pitchFamily="50" charset="-128"/>
                <a:ea typeface="メイリオ" panose="020B0604030504040204" pitchFamily="50" charset="-128"/>
              </a:rPr>
              <a:t>・眠くならずに勉強にも集中できるよ</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kumimoji="1" lang="ja-JP" altLang="en-US" sz="2000" b="1" dirty="0">
                <a:latin typeface="メイリオ" panose="020B0604030504040204" pitchFamily="50" charset="-128"/>
                <a:ea typeface="メイリオ" panose="020B0604030504040204" pitchFamily="50" charset="-128"/>
              </a:rPr>
              <a:t>・タバコやお酒より体に悪くないよ</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lang="ja-JP" altLang="en-US" sz="2000" b="1" dirty="0">
                <a:latin typeface="メイリオ" panose="020B0604030504040204" pitchFamily="50" charset="-128"/>
                <a:ea typeface="メイリオ" panose="020B0604030504040204" pitchFamily="50" charset="-128"/>
              </a:rPr>
              <a:t>・海外では合法らしいよ</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kumimoji="1" lang="ja-JP" altLang="en-US" sz="2000" b="1" dirty="0">
                <a:latin typeface="メイリオ" panose="020B0604030504040204" pitchFamily="50" charset="-128"/>
                <a:ea typeface="メイリオ" panose="020B0604030504040204" pitchFamily="50" charset="-128"/>
              </a:rPr>
              <a:t>・最高の気分が味わえるよ</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kumimoji="1" lang="ja-JP" altLang="en-US" sz="2000" b="1" dirty="0">
                <a:latin typeface="メイリオ" panose="020B0604030504040204" pitchFamily="50" charset="-128"/>
                <a:ea typeface="メイリオ" panose="020B0604030504040204" pitchFamily="50" charset="-128"/>
              </a:rPr>
              <a:t>・とりあえず、預かっててよ</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kumimoji="1" lang="ja-JP" altLang="en-US" sz="2000" b="1" dirty="0">
                <a:latin typeface="メイリオ" panose="020B0604030504040204" pitchFamily="50" charset="-128"/>
                <a:ea typeface="メイリオ" panose="020B0604030504040204" pitchFamily="50" charset="-128"/>
              </a:rPr>
              <a:t>・お金はこの次でいいよ</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kumimoji="1" lang="ja-JP" altLang="en-US" sz="2000" b="1" dirty="0">
                <a:latin typeface="メイリオ" panose="020B0604030504040204" pitchFamily="50" charset="-128"/>
                <a:ea typeface="メイリオ" panose="020B0604030504040204" pitchFamily="50" charset="-128"/>
              </a:rPr>
              <a:t>・ただの栄養剤だよ</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kumimoji="1" lang="ja-JP" altLang="en-US" sz="2000" b="1" dirty="0">
                <a:latin typeface="メイリオ" panose="020B0604030504040204" pitchFamily="50" charset="-128"/>
                <a:ea typeface="メイリオ" panose="020B0604030504040204" pitchFamily="50" charset="-128"/>
              </a:rPr>
              <a:t>・イライラがとれてスッキリするよ</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kumimoji="1" lang="ja-JP" altLang="en-US" sz="2000" b="1" dirty="0">
                <a:latin typeface="メイリオ" panose="020B0604030504040204" pitchFamily="50" charset="-128"/>
                <a:ea typeface="メイリオ" panose="020B0604030504040204" pitchFamily="50" charset="-128"/>
              </a:rPr>
              <a:t>・大事な友達だから勧めてるんだよ</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lang="ja-JP" altLang="en-US" sz="2000" b="1" dirty="0">
                <a:latin typeface="メイリオ" panose="020B0604030504040204" pitchFamily="50" charset="-128"/>
                <a:ea typeface="メイリオ" panose="020B0604030504040204" pitchFamily="50" charset="-128"/>
              </a:rPr>
              <a:t>・一回だけなら平気だよ</a:t>
            </a:r>
            <a:endParaRPr kumimoji="1" lang="en-US" altLang="ja-JP" sz="2000" b="1" dirty="0">
              <a:latin typeface="メイリオ" panose="020B0604030504040204" pitchFamily="50" charset="-128"/>
              <a:ea typeface="メイリオ" panose="020B0604030504040204" pitchFamily="50" charset="-128"/>
            </a:endParaRPr>
          </a:p>
        </p:txBody>
      </p:sp>
      <p:sp>
        <p:nvSpPr>
          <p:cNvPr id="9" name="思考の吹き出し: 雲形 8">
            <a:extLst>
              <a:ext uri="{FF2B5EF4-FFF2-40B4-BE49-F238E27FC236}">
                <a16:creationId xmlns:a16="http://schemas.microsoft.com/office/drawing/2014/main" id="{6588607A-2172-4FBA-A2FB-D6DE287A0CC6}"/>
              </a:ext>
            </a:extLst>
          </p:cNvPr>
          <p:cNvSpPr/>
          <p:nvPr/>
        </p:nvSpPr>
        <p:spPr>
          <a:xfrm>
            <a:off x="5334418" y="908776"/>
            <a:ext cx="2472102" cy="1250809"/>
          </a:xfrm>
          <a:prstGeom prst="cloudCallout">
            <a:avLst>
              <a:gd name="adj1" fmla="val 34941"/>
              <a:gd name="adj2" fmla="val 64682"/>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0B4F737F-0621-4282-8F71-BC46F5678051}"/>
              </a:ext>
            </a:extLst>
          </p:cNvPr>
          <p:cNvSpPr txBox="1"/>
          <p:nvPr/>
        </p:nvSpPr>
        <p:spPr>
          <a:xfrm>
            <a:off x="5787955" y="1260939"/>
            <a:ext cx="1787857" cy="646331"/>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なんかおかしいなぁ</a:t>
            </a:r>
            <a:r>
              <a:rPr kumimoji="1" lang="en-US" altLang="ja-JP" dirty="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
        <p:nvSpPr>
          <p:cNvPr id="28" name="思考の吹き出し: 雲形 27">
            <a:extLst>
              <a:ext uri="{FF2B5EF4-FFF2-40B4-BE49-F238E27FC236}">
                <a16:creationId xmlns:a16="http://schemas.microsoft.com/office/drawing/2014/main" id="{C8E854C4-9E79-41A1-B14A-D8DE34A44B03}"/>
              </a:ext>
            </a:extLst>
          </p:cNvPr>
          <p:cNvSpPr/>
          <p:nvPr/>
        </p:nvSpPr>
        <p:spPr>
          <a:xfrm>
            <a:off x="5334418" y="2535694"/>
            <a:ext cx="2472102" cy="1250809"/>
          </a:xfrm>
          <a:prstGeom prst="cloudCallout">
            <a:avLst>
              <a:gd name="adj1" fmla="val 55368"/>
              <a:gd name="adj2" fmla="val 53771"/>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89F543E0-0FA2-4B96-BD13-9DF2A6EC99F3}"/>
              </a:ext>
            </a:extLst>
          </p:cNvPr>
          <p:cNvSpPr txBox="1"/>
          <p:nvPr/>
        </p:nvSpPr>
        <p:spPr>
          <a:xfrm>
            <a:off x="5787955" y="2715478"/>
            <a:ext cx="1787857" cy="923330"/>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もしかして危険なことに誘われてる</a:t>
            </a: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a:t>
            </a:r>
          </a:p>
        </p:txBody>
      </p:sp>
      <p:sp>
        <p:nvSpPr>
          <p:cNvPr id="30" name="思考の吹き出し: 雲形 29">
            <a:extLst>
              <a:ext uri="{FF2B5EF4-FFF2-40B4-BE49-F238E27FC236}">
                <a16:creationId xmlns:a16="http://schemas.microsoft.com/office/drawing/2014/main" id="{C41618D8-706F-4BE1-AF3A-1B4A65D481CF}"/>
              </a:ext>
            </a:extLst>
          </p:cNvPr>
          <p:cNvSpPr/>
          <p:nvPr/>
        </p:nvSpPr>
        <p:spPr>
          <a:xfrm>
            <a:off x="5334418" y="4241384"/>
            <a:ext cx="2472102" cy="982327"/>
          </a:xfrm>
          <a:prstGeom prst="cloudCallout">
            <a:avLst>
              <a:gd name="adj1" fmla="val 72482"/>
              <a:gd name="adj2" fmla="val -36739"/>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47F2781E-2BEE-485C-B1CB-E8F383ADB781}"/>
              </a:ext>
            </a:extLst>
          </p:cNvPr>
          <p:cNvSpPr txBox="1"/>
          <p:nvPr/>
        </p:nvSpPr>
        <p:spPr>
          <a:xfrm>
            <a:off x="5676540" y="4543297"/>
            <a:ext cx="1787857"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本当に安全？？</a:t>
            </a:r>
            <a:endParaRPr kumimoji="1" lang="ja-JP" altLang="en-US" dirty="0">
              <a:latin typeface="メイリオ" panose="020B0604030504040204" pitchFamily="50" charset="-128"/>
              <a:ea typeface="メイリオ" panose="020B0604030504040204" pitchFamily="50" charset="-128"/>
            </a:endParaRPr>
          </a:p>
        </p:txBody>
      </p:sp>
      <p:pic>
        <p:nvPicPr>
          <p:cNvPr id="32" name="図 31">
            <a:extLst>
              <a:ext uri="{FF2B5EF4-FFF2-40B4-BE49-F238E27FC236}">
                <a16:creationId xmlns:a16="http://schemas.microsoft.com/office/drawing/2014/main" id="{400C51B0-E80D-4B33-9618-98212638B75F}"/>
              </a:ext>
            </a:extLst>
          </p:cNvPr>
          <p:cNvPicPr>
            <a:picLocks noChangeAspect="1"/>
          </p:cNvPicPr>
          <p:nvPr/>
        </p:nvPicPr>
        <p:blipFill>
          <a:blip r:embed="rId3"/>
          <a:stretch>
            <a:fillRect/>
          </a:stretch>
        </p:blipFill>
        <p:spPr>
          <a:xfrm>
            <a:off x="7911704" y="1569049"/>
            <a:ext cx="1094264" cy="2510811"/>
          </a:xfrm>
          <a:prstGeom prst="rect">
            <a:avLst/>
          </a:prstGeom>
        </p:spPr>
      </p:pic>
      <p:sp>
        <p:nvSpPr>
          <p:cNvPr id="8" name="ストライプ矢印 7">
            <a:extLst>
              <a:ext uri="{FF2B5EF4-FFF2-40B4-BE49-F238E27FC236}">
                <a16:creationId xmlns:a16="http://schemas.microsoft.com/office/drawing/2014/main" id="{4D3CD4BB-3CAD-4F4B-B1F8-7E12DD8C4311}"/>
              </a:ext>
            </a:extLst>
          </p:cNvPr>
          <p:cNvSpPr/>
          <p:nvPr/>
        </p:nvSpPr>
        <p:spPr bwMode="auto">
          <a:xfrm rot="5400000">
            <a:off x="4489869" y="4762555"/>
            <a:ext cx="725513" cy="1647825"/>
          </a:xfrm>
          <a:prstGeom prst="stripedRightArrow">
            <a:avLst/>
          </a:prstGeom>
          <a:solidFill>
            <a:schemeClr val="accent5">
              <a:lumMod val="75000"/>
            </a:schemeClr>
          </a:solidFill>
          <a:ln>
            <a:solidFill>
              <a:schemeClr val="bg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p>
            <a:pPr eaLnBrk="1" hangingPunct="1">
              <a:buFont typeface="Arial" panose="020B0604020202020204" pitchFamily="34" charset="0"/>
              <a:buNone/>
              <a:defRPr/>
            </a:pPr>
            <a:endParaRPr lang="ja-JP" altLang="en-US">
              <a:solidFill>
                <a:schemeClr val="tx1"/>
              </a:solidFill>
              <a:latin typeface="UD Digi Kyokasho NK-R" panose="02020400000000000000" pitchFamily="18" charset="-128"/>
              <a:ea typeface="UD Digi Kyokasho NK-R" panose="02020400000000000000" pitchFamily="18" charset="-128"/>
            </a:endParaRPr>
          </a:p>
        </p:txBody>
      </p:sp>
      <p:sp>
        <p:nvSpPr>
          <p:cNvPr id="33" name="テキスト ボックス 32">
            <a:extLst>
              <a:ext uri="{FF2B5EF4-FFF2-40B4-BE49-F238E27FC236}">
                <a16:creationId xmlns:a16="http://schemas.microsoft.com/office/drawing/2014/main" id="{5CC9EDF4-CB7F-45D5-A636-EB4F2A59CAB1}"/>
              </a:ext>
            </a:extLst>
          </p:cNvPr>
          <p:cNvSpPr txBox="1"/>
          <p:nvPr/>
        </p:nvSpPr>
        <p:spPr>
          <a:xfrm>
            <a:off x="5940335" y="5483775"/>
            <a:ext cx="3048124" cy="461665"/>
          </a:xfrm>
          <a:prstGeom prst="rect">
            <a:avLst/>
          </a:prstGeom>
          <a:noFill/>
        </p:spPr>
        <p:txBody>
          <a:bodyPr wrap="square" rtlCol="0">
            <a:spAutoFit/>
          </a:bodyPr>
          <a:lstStyle/>
          <a:p>
            <a:r>
              <a:rPr kumimoji="1" lang="ja-JP" altLang="en-US" sz="1200" dirty="0">
                <a:solidFill>
                  <a:schemeClr val="bg1">
                    <a:lumMod val="50000"/>
                  </a:schemeClr>
                </a:solidFill>
                <a:latin typeface="+mn-ea"/>
              </a:rPr>
              <a:t>イラスト出典：薬物乱用防止読本「健康に生きようパート</a:t>
            </a:r>
            <a:r>
              <a:rPr kumimoji="1" lang="en-US" altLang="ja-JP" sz="1200" dirty="0">
                <a:solidFill>
                  <a:schemeClr val="bg1">
                    <a:lumMod val="50000"/>
                  </a:schemeClr>
                </a:solidFill>
                <a:latin typeface="+mn-ea"/>
              </a:rPr>
              <a:t>36</a:t>
            </a:r>
            <a:r>
              <a:rPr kumimoji="1" lang="ja-JP" altLang="en-US" sz="1200" dirty="0">
                <a:solidFill>
                  <a:schemeClr val="bg1">
                    <a:lumMod val="50000"/>
                  </a:schemeClr>
                </a:solidFill>
                <a:latin typeface="+mn-ea"/>
              </a:rPr>
              <a:t>」（厚生労働省）</a:t>
            </a:r>
          </a:p>
        </p:txBody>
      </p:sp>
      <p:sp>
        <p:nvSpPr>
          <p:cNvPr id="3" name="スライド番号プレースホルダー 2">
            <a:extLst>
              <a:ext uri="{FF2B5EF4-FFF2-40B4-BE49-F238E27FC236}">
                <a16:creationId xmlns:a16="http://schemas.microsoft.com/office/drawing/2014/main" id="{59E63B4F-DD56-4517-A866-C4A14B139580}"/>
              </a:ext>
            </a:extLst>
          </p:cNvPr>
          <p:cNvSpPr>
            <a:spLocks noGrp="1"/>
          </p:cNvSpPr>
          <p:nvPr>
            <p:ph type="sldNum" sz="quarter" idx="12"/>
          </p:nvPr>
        </p:nvSpPr>
        <p:spPr>
          <a:xfrm>
            <a:off x="7086600" y="6362367"/>
            <a:ext cx="2057400" cy="365125"/>
          </a:xfrm>
        </p:spPr>
        <p:txBody>
          <a:bodyPr/>
          <a:lstStyle/>
          <a:p>
            <a:pPr>
              <a:defRPr/>
            </a:pPr>
            <a:fld id="{D2DD5E2D-7D50-420F-823C-756E1602539B}" type="slidenum">
              <a:rPr lang="ja-JP" altLang="ja-JP" smtClean="0"/>
              <a:pPr>
                <a:defRPr/>
              </a:pPr>
              <a:t>30</a:t>
            </a:fld>
            <a:endParaRPr lang="ja-JP" altLang="ja-JP"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3">
            <a:extLst>
              <a:ext uri="{FF2B5EF4-FFF2-40B4-BE49-F238E27FC236}">
                <a16:creationId xmlns:a16="http://schemas.microsoft.com/office/drawing/2014/main" id="{BFCF50DE-7866-4A25-923E-60043C64C60B}"/>
              </a:ext>
            </a:extLst>
          </p:cNvPr>
          <p:cNvSpPr txBox="1">
            <a:spLocks/>
          </p:cNvSpPr>
          <p:nvPr/>
        </p:nvSpPr>
        <p:spPr>
          <a:xfrm>
            <a:off x="-8165" y="2351315"/>
            <a:ext cx="9144000" cy="2146715"/>
          </a:xfrm>
          <a:prstGeom prst="rect">
            <a:avLst/>
          </a:prstGeom>
          <a:solidFill>
            <a:schemeClr val="accent5">
              <a:lumMod val="40000"/>
              <a:lumOff val="60000"/>
            </a:schemeClr>
          </a:solidFill>
        </p:spPr>
        <p:txBody>
          <a:bodyPr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defRPr/>
            </a:pPr>
            <a:r>
              <a:rPr kumimoji="1" lang="ja-JP" altLang="en-US" sz="4400" b="1" dirty="0">
                <a:latin typeface="メイリオ" panose="020B0604030504040204" pitchFamily="50" charset="-128"/>
                <a:ea typeface="メイリオ" panose="020B0604030504040204" pitchFamily="50" charset="-128"/>
              </a:rPr>
              <a:t>薬物をよせつけない</a:t>
            </a:r>
            <a:endParaRPr kumimoji="1" lang="en-US" altLang="ja-JP" sz="4400" b="1" dirty="0">
              <a:latin typeface="メイリオ" panose="020B0604030504040204" pitchFamily="50" charset="-128"/>
              <a:ea typeface="メイリオ" panose="020B0604030504040204" pitchFamily="50" charset="-128"/>
            </a:endParaRPr>
          </a:p>
          <a:p>
            <a:pPr algn="ctr">
              <a:defRPr/>
            </a:pPr>
            <a:r>
              <a:rPr kumimoji="1" lang="ja-JP" altLang="en-US" sz="4400" b="1" dirty="0">
                <a:solidFill>
                  <a:srgbClr val="FF6699"/>
                </a:solidFill>
                <a:latin typeface="メイリオ" panose="020B0604030504040204" pitchFamily="50" charset="-128"/>
                <a:ea typeface="メイリオ" panose="020B0604030504040204" pitchFamily="50" charset="-128"/>
              </a:rPr>
              <a:t>強いハート</a:t>
            </a:r>
            <a:r>
              <a:rPr kumimoji="1" lang="ja-JP" altLang="en-US" sz="4400" b="1" dirty="0">
                <a:latin typeface="メイリオ" panose="020B0604030504040204" pitchFamily="50" charset="-128"/>
                <a:ea typeface="メイリオ" panose="020B0604030504040204" pitchFamily="50" charset="-128"/>
              </a:rPr>
              <a:t>を</a:t>
            </a:r>
            <a:r>
              <a:rPr lang="ja-JP" altLang="en-US" sz="4400" b="1" dirty="0">
                <a:latin typeface="メイリオ" panose="020B0604030504040204" pitchFamily="50" charset="-128"/>
                <a:ea typeface="メイリオ" panose="020B0604030504040204" pitchFamily="50" charset="-128"/>
              </a:rPr>
              <a:t>持とう</a:t>
            </a:r>
            <a:r>
              <a:rPr kumimoji="1" lang="ja-JP" altLang="en-US" sz="4400" b="1" dirty="0">
                <a:latin typeface="メイリオ" panose="020B0604030504040204" pitchFamily="50" charset="-128"/>
                <a:ea typeface="メイリオ" panose="020B0604030504040204" pitchFamily="50" charset="-128"/>
              </a:rPr>
              <a:t>！！</a:t>
            </a:r>
            <a:endParaRPr lang="ja-JP" altLang="en-US" sz="4400" b="1"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A7CEB30B-57C7-4970-906E-D1144319A645}"/>
              </a:ext>
            </a:extLst>
          </p:cNvPr>
          <p:cNvSpPr>
            <a:spLocks noGrp="1"/>
          </p:cNvSpPr>
          <p:nvPr>
            <p:ph type="sldNum" sz="quarter" idx="12"/>
          </p:nvPr>
        </p:nvSpPr>
        <p:spPr/>
        <p:txBody>
          <a:bodyPr/>
          <a:lstStyle/>
          <a:p>
            <a:pPr>
              <a:defRPr/>
            </a:pPr>
            <a:fld id="{404034BB-E364-4E9F-AE56-C407FD3C7863}" type="slidenum">
              <a:rPr lang="ja-JP" altLang="ja-JP" smtClean="0"/>
              <a:pPr>
                <a:defRPr/>
              </a:pPr>
              <a:t>31</a:t>
            </a:fld>
            <a:endParaRPr lang="ja-JP" altLang="ja-JP"/>
          </a:p>
        </p:txBody>
      </p:sp>
    </p:spTree>
    <p:extLst>
      <p:ext uri="{BB962C8B-B14F-4D97-AF65-F5344CB8AC3E}">
        <p14:creationId xmlns:p14="http://schemas.microsoft.com/office/powerpoint/2010/main" val="3813098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3">
            <a:extLst>
              <a:ext uri="{FF2B5EF4-FFF2-40B4-BE49-F238E27FC236}">
                <a16:creationId xmlns:a16="http://schemas.microsoft.com/office/drawing/2014/main" id="{F6CA58CB-E1AF-49AB-98EC-B1ED7F1B28B8}"/>
              </a:ext>
            </a:extLst>
          </p:cNvPr>
          <p:cNvSpPr txBox="1">
            <a:spLocks/>
          </p:cNvSpPr>
          <p:nvPr/>
        </p:nvSpPr>
        <p:spPr>
          <a:xfrm>
            <a:off x="0" y="0"/>
            <a:ext cx="9144000" cy="861164"/>
          </a:xfrm>
          <a:prstGeom prst="rect">
            <a:avLst/>
          </a:prstGeom>
          <a:solidFill>
            <a:schemeClr val="accent5">
              <a:lumMod val="40000"/>
              <a:lumOff val="60000"/>
            </a:schemeClr>
          </a:solidFill>
        </p:spPr>
        <p:txBody>
          <a:bodyPr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defRPr/>
            </a:pPr>
            <a:r>
              <a:rPr lang="ja-JP" altLang="en-US" sz="4400" b="1" dirty="0">
                <a:latin typeface="メイリオ" panose="020B0604030504040204" pitchFamily="50" charset="-128"/>
                <a:ea typeface="メイリオ" panose="020B0604030504040204" pitchFamily="50" charset="-128"/>
              </a:rPr>
              <a:t>あなたの大事なものはなんですか？</a:t>
            </a:r>
          </a:p>
        </p:txBody>
      </p:sp>
      <p:pic>
        <p:nvPicPr>
          <p:cNvPr id="25" name="図 1">
            <a:extLst>
              <a:ext uri="{FF2B5EF4-FFF2-40B4-BE49-F238E27FC236}">
                <a16:creationId xmlns:a16="http://schemas.microsoft.com/office/drawing/2014/main" id="{6F3E9B9A-E22F-4B64-B8AA-9651873DA4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1166" y="6195544"/>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6" name="テキスト ボックス 25">
            <a:extLst>
              <a:ext uri="{FF2B5EF4-FFF2-40B4-BE49-F238E27FC236}">
                <a16:creationId xmlns:a16="http://schemas.microsoft.com/office/drawing/2014/main" id="{829F3857-CE5F-4BFF-B87D-25321EA28A95}"/>
              </a:ext>
            </a:extLst>
          </p:cNvPr>
          <p:cNvSpPr txBox="1"/>
          <p:nvPr/>
        </p:nvSpPr>
        <p:spPr>
          <a:xfrm>
            <a:off x="7780783" y="6195544"/>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27" name="ハート 26">
            <a:extLst>
              <a:ext uri="{FF2B5EF4-FFF2-40B4-BE49-F238E27FC236}">
                <a16:creationId xmlns:a16="http://schemas.microsoft.com/office/drawing/2014/main" id="{8B50F18A-2755-4660-A130-D90FC341D99B}"/>
              </a:ext>
            </a:extLst>
          </p:cNvPr>
          <p:cNvSpPr/>
          <p:nvPr/>
        </p:nvSpPr>
        <p:spPr bwMode="auto">
          <a:xfrm>
            <a:off x="523081" y="1110684"/>
            <a:ext cx="8097837" cy="5629750"/>
          </a:xfrm>
          <a:prstGeom prst="heart">
            <a:avLst/>
          </a:prstGeom>
          <a:solidFill>
            <a:srgbClr val="FF99CC"/>
          </a:solidFill>
          <a:ln w="38100" cap="flat" cmpd="sng" algn="ctr">
            <a:noFill/>
            <a:prstDash val="solid"/>
            <a:round/>
            <a:headEnd type="none" w="med" len="med"/>
            <a:tailEnd type="none" w="med" len="med"/>
          </a:ln>
          <a:effectLst/>
        </p:spPr>
        <p:txBody>
          <a:bodyPr/>
          <a:lstStyle/>
          <a:p>
            <a:pPr algn="ctr" eaLnBrk="1" hangingPunct="1">
              <a:buFont typeface="Arial" panose="020B0604020202020204" pitchFamily="34" charset="0"/>
              <a:buNone/>
              <a:defRPr/>
            </a:pPr>
            <a:endParaRPr lang="ja-JP" altLang="en-US" sz="2000" dirty="0">
              <a:latin typeface="メイリオ" panose="020B0604030504040204" pitchFamily="50" charset="-128"/>
              <a:ea typeface="メイリオ" panose="020B0604030504040204" pitchFamily="50" charset="-128"/>
            </a:endParaRPr>
          </a:p>
        </p:txBody>
      </p:sp>
      <p:sp>
        <p:nvSpPr>
          <p:cNvPr id="29" name="楕円 9">
            <a:extLst>
              <a:ext uri="{FF2B5EF4-FFF2-40B4-BE49-F238E27FC236}">
                <a16:creationId xmlns:a16="http://schemas.microsoft.com/office/drawing/2014/main" id="{39028E2F-BA95-4C96-A7AF-B37E5E2F7181}"/>
              </a:ext>
            </a:extLst>
          </p:cNvPr>
          <p:cNvSpPr>
            <a:spLocks noChangeArrowheads="1"/>
          </p:cNvSpPr>
          <p:nvPr/>
        </p:nvSpPr>
        <p:spPr bwMode="auto">
          <a:xfrm>
            <a:off x="4697900" y="1324783"/>
            <a:ext cx="3826669" cy="3162300"/>
          </a:xfrm>
          <a:prstGeom prst="ellipse">
            <a:avLst/>
          </a:prstGeom>
          <a:solidFill>
            <a:schemeClr val="accent2">
              <a:lumMod val="40000"/>
              <a:lumOff val="60000"/>
            </a:schemeClr>
          </a:solid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800" dirty="0">
              <a:solidFill>
                <a:srgbClr val="FF0000"/>
              </a:solidFill>
              <a:latin typeface="メイリオ" panose="020B0604030504040204" pitchFamily="50" charset="-128"/>
              <a:ea typeface="メイリオ" panose="020B0604030504040204" pitchFamily="50" charset="-128"/>
            </a:endParaRPr>
          </a:p>
          <a:p>
            <a:pPr algn="ctr" eaLnBrk="1" hangingPunct="1">
              <a:spcBef>
                <a:spcPct val="0"/>
              </a:spcBef>
              <a:buFontTx/>
              <a:buNone/>
            </a:pPr>
            <a:endParaRPr lang="ja-JP" altLang="en-US" sz="2000" dirty="0">
              <a:latin typeface="メイリオ" panose="020B0604030504040204" pitchFamily="50" charset="-128"/>
              <a:ea typeface="メイリオ" panose="020B0604030504040204" pitchFamily="50" charset="-128"/>
            </a:endParaRPr>
          </a:p>
        </p:txBody>
      </p:sp>
      <p:sp>
        <p:nvSpPr>
          <p:cNvPr id="30" name="楕円 11">
            <a:extLst>
              <a:ext uri="{FF2B5EF4-FFF2-40B4-BE49-F238E27FC236}">
                <a16:creationId xmlns:a16="http://schemas.microsoft.com/office/drawing/2014/main" id="{425A2B7C-3214-483F-94A3-77A8AC8C7662}"/>
              </a:ext>
            </a:extLst>
          </p:cNvPr>
          <p:cNvSpPr>
            <a:spLocks noChangeArrowheads="1"/>
          </p:cNvSpPr>
          <p:nvPr/>
        </p:nvSpPr>
        <p:spPr bwMode="auto">
          <a:xfrm>
            <a:off x="2846448" y="4105397"/>
            <a:ext cx="3468690" cy="2231229"/>
          </a:xfrm>
          <a:prstGeom prst="ellipse">
            <a:avLst/>
          </a:prstGeom>
          <a:solidFill>
            <a:schemeClr val="accent2">
              <a:lumMod val="40000"/>
              <a:lumOff val="60000"/>
            </a:schemeClr>
          </a:solid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800" dirty="0">
              <a:solidFill>
                <a:srgbClr val="FF0000"/>
              </a:solidFill>
              <a:latin typeface="メイリオ" panose="020B0604030504040204" pitchFamily="50" charset="-128"/>
              <a:ea typeface="メイリオ" panose="020B0604030504040204" pitchFamily="50" charset="-128"/>
            </a:endParaRPr>
          </a:p>
        </p:txBody>
      </p:sp>
      <p:grpSp>
        <p:nvGrpSpPr>
          <p:cNvPr id="34" name="グループ化 33">
            <a:extLst>
              <a:ext uri="{FF2B5EF4-FFF2-40B4-BE49-F238E27FC236}">
                <a16:creationId xmlns:a16="http://schemas.microsoft.com/office/drawing/2014/main" id="{631C85FA-80B4-4FF1-B7CC-7F0EAE19A50C}"/>
              </a:ext>
            </a:extLst>
          </p:cNvPr>
          <p:cNvGrpSpPr/>
          <p:nvPr/>
        </p:nvGrpSpPr>
        <p:grpSpPr>
          <a:xfrm>
            <a:off x="624679" y="1302731"/>
            <a:ext cx="3826669" cy="3162299"/>
            <a:chOff x="624679" y="1302731"/>
            <a:chExt cx="3826669" cy="3162299"/>
          </a:xfrm>
        </p:grpSpPr>
        <p:sp>
          <p:nvSpPr>
            <p:cNvPr id="28" name="楕円 3">
              <a:extLst>
                <a:ext uri="{FF2B5EF4-FFF2-40B4-BE49-F238E27FC236}">
                  <a16:creationId xmlns:a16="http://schemas.microsoft.com/office/drawing/2014/main" id="{B845E7EC-E2AE-4F69-87CD-2AF17D4866EF}"/>
                </a:ext>
              </a:extLst>
            </p:cNvPr>
            <p:cNvSpPr>
              <a:spLocks noChangeArrowheads="1"/>
            </p:cNvSpPr>
            <p:nvPr/>
          </p:nvSpPr>
          <p:spPr bwMode="auto">
            <a:xfrm>
              <a:off x="624679" y="1302731"/>
              <a:ext cx="3826669" cy="3162299"/>
            </a:xfrm>
            <a:prstGeom prst="ellipse">
              <a:avLst/>
            </a:prstGeom>
            <a:solidFill>
              <a:schemeClr val="accent2">
                <a:lumMod val="40000"/>
                <a:lumOff val="60000"/>
              </a:schemeClr>
            </a:solid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800" dirty="0">
                <a:solidFill>
                  <a:srgbClr val="FF0000"/>
                </a:solidFill>
                <a:latin typeface="メイリオ" panose="020B0604030504040204" pitchFamily="50" charset="-128"/>
                <a:ea typeface="メイリオ" panose="020B0604030504040204" pitchFamily="50" charset="-128"/>
              </a:endParaRPr>
            </a:p>
          </p:txBody>
        </p:sp>
        <p:sp>
          <p:nvSpPr>
            <p:cNvPr id="31" name="テキスト ボックス 3">
              <a:extLst>
                <a:ext uri="{FF2B5EF4-FFF2-40B4-BE49-F238E27FC236}">
                  <a16:creationId xmlns:a16="http://schemas.microsoft.com/office/drawing/2014/main" id="{A5972CE6-95E4-4039-8BF1-33F6023D2DB6}"/>
                </a:ext>
              </a:extLst>
            </p:cNvPr>
            <p:cNvSpPr txBox="1">
              <a:spLocks noChangeArrowheads="1"/>
            </p:cNvSpPr>
            <p:nvPr/>
          </p:nvSpPr>
          <p:spPr bwMode="auto">
            <a:xfrm>
              <a:off x="1563528" y="1737256"/>
              <a:ext cx="1668463" cy="523220"/>
            </a:xfrm>
            <a:prstGeom prst="rect">
              <a:avLst/>
            </a:prstGeom>
            <a:solidFill>
              <a:schemeClr val="accent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rgbClr val="FF0000"/>
                  </a:solidFill>
                  <a:latin typeface="メイリオ" panose="020B0604030504040204" pitchFamily="50" charset="-128"/>
                  <a:ea typeface="メイリオ" panose="020B0604030504040204" pitchFamily="50" charset="-128"/>
                </a:rPr>
                <a:t>目標・夢</a:t>
              </a:r>
              <a:endParaRPr lang="en-US" altLang="ja-JP" sz="2800" b="1" dirty="0">
                <a:solidFill>
                  <a:srgbClr val="FF0000"/>
                </a:solidFill>
                <a:latin typeface="メイリオ" panose="020B0604030504040204" pitchFamily="50" charset="-128"/>
                <a:ea typeface="メイリオ" panose="020B0604030504040204" pitchFamily="50" charset="-128"/>
              </a:endParaRPr>
            </a:p>
          </p:txBody>
        </p:sp>
      </p:grpSp>
      <p:sp>
        <p:nvSpPr>
          <p:cNvPr id="32" name="テキスト ボックス 16">
            <a:extLst>
              <a:ext uri="{FF2B5EF4-FFF2-40B4-BE49-F238E27FC236}">
                <a16:creationId xmlns:a16="http://schemas.microsoft.com/office/drawing/2014/main" id="{674C01A0-F4C7-4F18-9C7E-137B06B83B70}"/>
              </a:ext>
            </a:extLst>
          </p:cNvPr>
          <p:cNvSpPr txBox="1">
            <a:spLocks noChangeArrowheads="1"/>
          </p:cNvSpPr>
          <p:nvPr/>
        </p:nvSpPr>
        <p:spPr bwMode="auto">
          <a:xfrm>
            <a:off x="5594899" y="1726229"/>
            <a:ext cx="2185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rgbClr val="FF0000"/>
                </a:solidFill>
                <a:latin typeface="メイリオ" panose="020B0604030504040204" pitchFamily="50" charset="-128"/>
                <a:ea typeface="メイリオ" panose="020B0604030504040204" pitchFamily="50" charset="-128"/>
              </a:rPr>
              <a:t>大事な人</a:t>
            </a:r>
            <a:endParaRPr lang="en-US" altLang="ja-JP" sz="2800" b="1" dirty="0">
              <a:solidFill>
                <a:srgbClr val="FF0000"/>
              </a:solidFill>
              <a:latin typeface="メイリオ" panose="020B0604030504040204" pitchFamily="50" charset="-128"/>
              <a:ea typeface="メイリオ" panose="020B0604030504040204" pitchFamily="50" charset="-128"/>
            </a:endParaRPr>
          </a:p>
        </p:txBody>
      </p:sp>
      <p:sp>
        <p:nvSpPr>
          <p:cNvPr id="33" name="テキスト ボックス 17">
            <a:extLst>
              <a:ext uri="{FF2B5EF4-FFF2-40B4-BE49-F238E27FC236}">
                <a16:creationId xmlns:a16="http://schemas.microsoft.com/office/drawing/2014/main" id="{48CAFDBD-2BC8-4A28-BA46-4D101F391D2E}"/>
              </a:ext>
            </a:extLst>
          </p:cNvPr>
          <p:cNvSpPr txBox="1">
            <a:spLocks noChangeArrowheads="1"/>
          </p:cNvSpPr>
          <p:nvPr/>
        </p:nvSpPr>
        <p:spPr bwMode="auto">
          <a:xfrm>
            <a:off x="3949694" y="4190675"/>
            <a:ext cx="1314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rgbClr val="FF0000"/>
                </a:solidFill>
                <a:latin typeface="メイリオ" panose="020B0604030504040204" pitchFamily="50" charset="-128"/>
                <a:ea typeface="メイリオ" panose="020B0604030504040204" pitchFamily="50" charset="-128"/>
              </a:rPr>
              <a:t>趣味</a:t>
            </a:r>
            <a:endParaRPr lang="en-US" altLang="ja-JP" sz="28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0385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2" grpId="0"/>
      <p:bldP spid="3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3">
            <a:extLst>
              <a:ext uri="{FF2B5EF4-FFF2-40B4-BE49-F238E27FC236}">
                <a16:creationId xmlns:a16="http://schemas.microsoft.com/office/drawing/2014/main" id="{F6CA58CB-E1AF-49AB-98EC-B1ED7F1B28B8}"/>
              </a:ext>
            </a:extLst>
          </p:cNvPr>
          <p:cNvSpPr txBox="1">
            <a:spLocks/>
          </p:cNvSpPr>
          <p:nvPr/>
        </p:nvSpPr>
        <p:spPr>
          <a:xfrm>
            <a:off x="0" y="0"/>
            <a:ext cx="9144000" cy="861164"/>
          </a:xfrm>
          <a:prstGeom prst="rect">
            <a:avLst/>
          </a:prstGeom>
          <a:solidFill>
            <a:schemeClr val="accent5">
              <a:lumMod val="40000"/>
              <a:lumOff val="60000"/>
            </a:schemeClr>
          </a:solidFill>
        </p:spPr>
        <p:txBody>
          <a:bodyPr anchor="ctr">
            <a:normAutofit fontScale="92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defRPr/>
            </a:pPr>
            <a:r>
              <a:rPr lang="ja-JP" altLang="en-US" sz="4400" b="1" dirty="0">
                <a:latin typeface="メイリオ" panose="020B0604030504040204" pitchFamily="50" charset="-128"/>
                <a:ea typeface="メイリオ" panose="020B0604030504040204" pitchFamily="50" charset="-128"/>
              </a:rPr>
              <a:t>誘いをよせつけないハートを持とう！</a:t>
            </a:r>
          </a:p>
        </p:txBody>
      </p:sp>
      <p:pic>
        <p:nvPicPr>
          <p:cNvPr id="25" name="図 1">
            <a:extLst>
              <a:ext uri="{FF2B5EF4-FFF2-40B4-BE49-F238E27FC236}">
                <a16:creationId xmlns:a16="http://schemas.microsoft.com/office/drawing/2014/main" id="{6F3E9B9A-E22F-4B64-B8AA-9651873DA4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1166" y="6195544"/>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6" name="テキスト ボックス 25">
            <a:extLst>
              <a:ext uri="{FF2B5EF4-FFF2-40B4-BE49-F238E27FC236}">
                <a16:creationId xmlns:a16="http://schemas.microsoft.com/office/drawing/2014/main" id="{829F3857-CE5F-4BFF-B87D-25321EA28A95}"/>
              </a:ext>
            </a:extLst>
          </p:cNvPr>
          <p:cNvSpPr txBox="1"/>
          <p:nvPr/>
        </p:nvSpPr>
        <p:spPr>
          <a:xfrm>
            <a:off x="7780783" y="6195544"/>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27" name="ハート 26">
            <a:extLst>
              <a:ext uri="{FF2B5EF4-FFF2-40B4-BE49-F238E27FC236}">
                <a16:creationId xmlns:a16="http://schemas.microsoft.com/office/drawing/2014/main" id="{8B50F18A-2755-4660-A130-D90FC341D99B}"/>
              </a:ext>
            </a:extLst>
          </p:cNvPr>
          <p:cNvSpPr/>
          <p:nvPr/>
        </p:nvSpPr>
        <p:spPr bwMode="auto">
          <a:xfrm>
            <a:off x="523081" y="1110684"/>
            <a:ext cx="8097837" cy="5629750"/>
          </a:xfrm>
          <a:prstGeom prst="heart">
            <a:avLst/>
          </a:prstGeom>
          <a:solidFill>
            <a:srgbClr val="FF99CC"/>
          </a:solidFill>
          <a:ln w="38100" cap="flat" cmpd="sng" algn="ctr">
            <a:noFill/>
            <a:prstDash val="solid"/>
            <a:round/>
            <a:headEnd type="none" w="med" len="med"/>
            <a:tailEnd type="none" w="med" len="med"/>
          </a:ln>
          <a:effectLst/>
        </p:spPr>
        <p:txBody>
          <a:bodyPr/>
          <a:lstStyle/>
          <a:p>
            <a:pPr algn="ctr" eaLnBrk="1" hangingPunct="1">
              <a:buFont typeface="Arial" panose="020B0604020202020204" pitchFamily="34" charset="0"/>
              <a:buNone/>
              <a:defRPr/>
            </a:pPr>
            <a:endParaRPr lang="ja-JP" altLang="en-US" sz="2000" dirty="0">
              <a:latin typeface="メイリオ" panose="020B0604030504040204" pitchFamily="50" charset="-128"/>
              <a:ea typeface="メイリオ" panose="020B0604030504040204" pitchFamily="50" charset="-128"/>
            </a:endParaRPr>
          </a:p>
        </p:txBody>
      </p:sp>
      <p:sp>
        <p:nvSpPr>
          <p:cNvPr id="28" name="楕円 3">
            <a:extLst>
              <a:ext uri="{FF2B5EF4-FFF2-40B4-BE49-F238E27FC236}">
                <a16:creationId xmlns:a16="http://schemas.microsoft.com/office/drawing/2014/main" id="{B845E7EC-E2AE-4F69-87CD-2AF17D4866EF}"/>
              </a:ext>
            </a:extLst>
          </p:cNvPr>
          <p:cNvSpPr>
            <a:spLocks noChangeArrowheads="1"/>
          </p:cNvSpPr>
          <p:nvPr/>
        </p:nvSpPr>
        <p:spPr bwMode="auto">
          <a:xfrm>
            <a:off x="624679" y="1302731"/>
            <a:ext cx="3826669" cy="3162299"/>
          </a:xfrm>
          <a:prstGeom prst="ellipse">
            <a:avLst/>
          </a:prstGeom>
          <a:solidFill>
            <a:schemeClr val="accent2">
              <a:lumMod val="40000"/>
              <a:lumOff val="60000"/>
            </a:schemeClr>
          </a:solid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800" dirty="0">
              <a:solidFill>
                <a:srgbClr val="FF0000"/>
              </a:solidFill>
              <a:latin typeface="メイリオ" panose="020B0604030504040204" pitchFamily="50" charset="-128"/>
              <a:ea typeface="メイリオ" panose="020B0604030504040204" pitchFamily="50" charset="-128"/>
            </a:endParaRPr>
          </a:p>
        </p:txBody>
      </p:sp>
      <p:sp>
        <p:nvSpPr>
          <p:cNvPr id="29" name="楕円 9">
            <a:extLst>
              <a:ext uri="{FF2B5EF4-FFF2-40B4-BE49-F238E27FC236}">
                <a16:creationId xmlns:a16="http://schemas.microsoft.com/office/drawing/2014/main" id="{39028E2F-BA95-4C96-A7AF-B37E5E2F7181}"/>
              </a:ext>
            </a:extLst>
          </p:cNvPr>
          <p:cNvSpPr>
            <a:spLocks noChangeArrowheads="1"/>
          </p:cNvSpPr>
          <p:nvPr/>
        </p:nvSpPr>
        <p:spPr bwMode="auto">
          <a:xfrm>
            <a:off x="4697900" y="1324783"/>
            <a:ext cx="3826669" cy="3162300"/>
          </a:xfrm>
          <a:prstGeom prst="ellipse">
            <a:avLst/>
          </a:prstGeom>
          <a:solidFill>
            <a:schemeClr val="accent2">
              <a:lumMod val="40000"/>
              <a:lumOff val="60000"/>
            </a:schemeClr>
          </a:solid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800" dirty="0">
              <a:solidFill>
                <a:srgbClr val="FF0000"/>
              </a:solidFill>
              <a:latin typeface="メイリオ" panose="020B0604030504040204" pitchFamily="50" charset="-128"/>
              <a:ea typeface="メイリオ" panose="020B0604030504040204" pitchFamily="50" charset="-128"/>
            </a:endParaRPr>
          </a:p>
          <a:p>
            <a:pPr algn="ctr" eaLnBrk="1" hangingPunct="1">
              <a:spcBef>
                <a:spcPct val="0"/>
              </a:spcBef>
              <a:buFontTx/>
              <a:buNone/>
            </a:pPr>
            <a:endParaRPr lang="ja-JP" altLang="en-US" sz="2000" dirty="0">
              <a:latin typeface="メイリオ" panose="020B0604030504040204" pitchFamily="50" charset="-128"/>
              <a:ea typeface="メイリオ" panose="020B0604030504040204" pitchFamily="50" charset="-128"/>
            </a:endParaRPr>
          </a:p>
        </p:txBody>
      </p:sp>
      <p:sp>
        <p:nvSpPr>
          <p:cNvPr id="30" name="楕円 11">
            <a:extLst>
              <a:ext uri="{FF2B5EF4-FFF2-40B4-BE49-F238E27FC236}">
                <a16:creationId xmlns:a16="http://schemas.microsoft.com/office/drawing/2014/main" id="{425A2B7C-3214-483F-94A3-77A8AC8C7662}"/>
              </a:ext>
            </a:extLst>
          </p:cNvPr>
          <p:cNvSpPr>
            <a:spLocks noChangeArrowheads="1"/>
          </p:cNvSpPr>
          <p:nvPr/>
        </p:nvSpPr>
        <p:spPr bwMode="auto">
          <a:xfrm>
            <a:off x="2846448" y="4105397"/>
            <a:ext cx="3468690" cy="2231229"/>
          </a:xfrm>
          <a:prstGeom prst="ellipse">
            <a:avLst/>
          </a:prstGeom>
          <a:solidFill>
            <a:schemeClr val="accent2">
              <a:lumMod val="40000"/>
              <a:lumOff val="60000"/>
            </a:schemeClr>
          </a:solid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800" dirty="0">
              <a:solidFill>
                <a:srgbClr val="FF0000"/>
              </a:solidFill>
              <a:latin typeface="メイリオ" panose="020B0604030504040204" pitchFamily="50" charset="-128"/>
              <a:ea typeface="メイリオ" panose="020B0604030504040204" pitchFamily="50" charset="-128"/>
            </a:endParaRPr>
          </a:p>
        </p:txBody>
      </p:sp>
      <p:sp>
        <p:nvSpPr>
          <p:cNvPr id="31" name="テキスト ボックス 3">
            <a:extLst>
              <a:ext uri="{FF2B5EF4-FFF2-40B4-BE49-F238E27FC236}">
                <a16:creationId xmlns:a16="http://schemas.microsoft.com/office/drawing/2014/main" id="{A5972CE6-95E4-4039-8BF1-33F6023D2DB6}"/>
              </a:ext>
            </a:extLst>
          </p:cNvPr>
          <p:cNvSpPr txBox="1">
            <a:spLocks noChangeArrowheads="1"/>
          </p:cNvSpPr>
          <p:nvPr/>
        </p:nvSpPr>
        <p:spPr bwMode="auto">
          <a:xfrm>
            <a:off x="1537402" y="1475646"/>
            <a:ext cx="16684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rgbClr val="FF0000"/>
                </a:solidFill>
                <a:latin typeface="メイリオ" panose="020B0604030504040204" pitchFamily="50" charset="-128"/>
                <a:ea typeface="メイリオ" panose="020B0604030504040204" pitchFamily="50" charset="-128"/>
              </a:rPr>
              <a:t>目標・夢</a:t>
            </a:r>
            <a:endParaRPr lang="en-US" altLang="ja-JP" sz="2800" b="1" dirty="0">
              <a:solidFill>
                <a:srgbClr val="FF0000"/>
              </a:solidFill>
              <a:latin typeface="メイリオ" panose="020B0604030504040204" pitchFamily="50" charset="-128"/>
              <a:ea typeface="メイリオ" panose="020B0604030504040204" pitchFamily="50" charset="-128"/>
            </a:endParaRPr>
          </a:p>
        </p:txBody>
      </p:sp>
      <p:sp>
        <p:nvSpPr>
          <p:cNvPr id="32" name="テキスト ボックス 16">
            <a:extLst>
              <a:ext uri="{FF2B5EF4-FFF2-40B4-BE49-F238E27FC236}">
                <a16:creationId xmlns:a16="http://schemas.microsoft.com/office/drawing/2014/main" id="{674C01A0-F4C7-4F18-9C7E-137B06B83B70}"/>
              </a:ext>
            </a:extLst>
          </p:cNvPr>
          <p:cNvSpPr txBox="1">
            <a:spLocks noChangeArrowheads="1"/>
          </p:cNvSpPr>
          <p:nvPr/>
        </p:nvSpPr>
        <p:spPr bwMode="auto">
          <a:xfrm>
            <a:off x="5594899" y="1475646"/>
            <a:ext cx="2185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rgbClr val="FF0000"/>
                </a:solidFill>
                <a:latin typeface="メイリオ" panose="020B0604030504040204" pitchFamily="50" charset="-128"/>
                <a:ea typeface="メイリオ" panose="020B0604030504040204" pitchFamily="50" charset="-128"/>
              </a:rPr>
              <a:t>大事な人</a:t>
            </a:r>
            <a:endParaRPr lang="en-US" altLang="ja-JP" sz="2800" b="1" dirty="0">
              <a:solidFill>
                <a:srgbClr val="FF0000"/>
              </a:solidFill>
              <a:latin typeface="メイリオ" panose="020B0604030504040204" pitchFamily="50" charset="-128"/>
              <a:ea typeface="メイリオ" panose="020B0604030504040204" pitchFamily="50" charset="-128"/>
            </a:endParaRPr>
          </a:p>
        </p:txBody>
      </p:sp>
      <p:sp>
        <p:nvSpPr>
          <p:cNvPr id="33" name="テキスト ボックス 17">
            <a:extLst>
              <a:ext uri="{FF2B5EF4-FFF2-40B4-BE49-F238E27FC236}">
                <a16:creationId xmlns:a16="http://schemas.microsoft.com/office/drawing/2014/main" id="{48CAFDBD-2BC8-4A28-BA46-4D101F391D2E}"/>
              </a:ext>
            </a:extLst>
          </p:cNvPr>
          <p:cNvSpPr txBox="1">
            <a:spLocks noChangeArrowheads="1"/>
          </p:cNvSpPr>
          <p:nvPr/>
        </p:nvSpPr>
        <p:spPr bwMode="auto">
          <a:xfrm>
            <a:off x="3949694" y="4190675"/>
            <a:ext cx="1314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rgbClr val="FF0000"/>
                </a:solidFill>
                <a:latin typeface="メイリオ" panose="020B0604030504040204" pitchFamily="50" charset="-128"/>
                <a:ea typeface="メイリオ" panose="020B0604030504040204" pitchFamily="50" charset="-128"/>
              </a:rPr>
              <a:t>趣味</a:t>
            </a:r>
            <a:endParaRPr lang="en-US" altLang="ja-JP" sz="2800" b="1" dirty="0">
              <a:solidFill>
                <a:srgbClr val="FF0000"/>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98741CCD-1519-4B1F-974A-3A82C5E50F09}"/>
              </a:ext>
            </a:extLst>
          </p:cNvPr>
          <p:cNvSpPr txBox="1"/>
          <p:nvPr/>
        </p:nvSpPr>
        <p:spPr>
          <a:xfrm>
            <a:off x="1114779" y="2166405"/>
            <a:ext cx="3134621" cy="1938992"/>
          </a:xfrm>
          <a:prstGeom prst="rect">
            <a:avLst/>
          </a:prstGeom>
          <a:noFill/>
        </p:spPr>
        <p:txBody>
          <a:bodyPr wrap="square" rtlCol="0">
            <a:spAutoFit/>
          </a:bodyPr>
          <a:lstStyle/>
          <a:p>
            <a:r>
              <a:rPr kumimoji="1" lang="ja-JP" altLang="en-US" sz="2000" b="1" dirty="0">
                <a:solidFill>
                  <a:schemeClr val="tx2"/>
                </a:solidFill>
                <a:latin typeface="メイリオ" panose="020B0604030504040204" pitchFamily="50" charset="-128"/>
                <a:ea typeface="メイリオ" panose="020B0604030504040204" pitchFamily="50" charset="-128"/>
              </a:rPr>
              <a:t>大会で優勝したい</a:t>
            </a:r>
          </a:p>
          <a:p>
            <a:r>
              <a:rPr kumimoji="1" lang="ja-JP" altLang="en-US" sz="2000" b="1" dirty="0">
                <a:solidFill>
                  <a:schemeClr val="tx2"/>
                </a:solidFill>
                <a:latin typeface="メイリオ" panose="020B0604030504040204" pitchFamily="50" charset="-128"/>
                <a:ea typeface="メイリオ" panose="020B0604030504040204" pitchFamily="50" charset="-128"/>
              </a:rPr>
              <a:t>お医者さんになりたい</a:t>
            </a:r>
            <a:endParaRPr kumimoji="1" lang="en-US" altLang="ja-JP" sz="2000" b="1" dirty="0">
              <a:solidFill>
                <a:schemeClr val="tx2"/>
              </a:solidFill>
              <a:latin typeface="メイリオ" panose="020B0604030504040204" pitchFamily="50" charset="-128"/>
              <a:ea typeface="メイリオ" panose="020B0604030504040204" pitchFamily="50" charset="-128"/>
            </a:endParaRPr>
          </a:p>
          <a:p>
            <a:r>
              <a:rPr kumimoji="1" lang="ja-JP" altLang="en-US" sz="2000" b="1" dirty="0">
                <a:solidFill>
                  <a:schemeClr val="tx2"/>
                </a:solidFill>
                <a:latin typeface="メイリオ" panose="020B0604030504040204" pitchFamily="50" charset="-128"/>
                <a:ea typeface="メイリオ" panose="020B0604030504040204" pitchFamily="50" charset="-128"/>
              </a:rPr>
              <a:t>スポーツ選手になりたい</a:t>
            </a:r>
            <a:endParaRPr kumimoji="1" lang="en-US" altLang="ja-JP" sz="2000" b="1" dirty="0">
              <a:solidFill>
                <a:schemeClr val="tx2"/>
              </a:solidFill>
              <a:latin typeface="メイリオ" panose="020B0604030504040204" pitchFamily="50" charset="-128"/>
              <a:ea typeface="メイリオ" panose="020B0604030504040204" pitchFamily="50" charset="-128"/>
            </a:endParaRPr>
          </a:p>
          <a:p>
            <a:r>
              <a:rPr kumimoji="1" lang="ja-JP" altLang="en-US" sz="2000" b="1" dirty="0">
                <a:solidFill>
                  <a:schemeClr val="tx2"/>
                </a:solidFill>
                <a:latin typeface="メイリオ" panose="020B0604030504040204" pitchFamily="50" charset="-128"/>
                <a:ea typeface="メイリオ" panose="020B0604030504040204" pitchFamily="50" charset="-128"/>
              </a:rPr>
              <a:t>海外で生活したい</a:t>
            </a:r>
            <a:endParaRPr kumimoji="1" lang="en-US" altLang="ja-JP" sz="2000" b="1" dirty="0">
              <a:solidFill>
                <a:schemeClr val="tx2"/>
              </a:solidFill>
              <a:latin typeface="メイリオ" panose="020B0604030504040204" pitchFamily="50" charset="-128"/>
              <a:ea typeface="メイリオ" panose="020B0604030504040204" pitchFamily="50" charset="-128"/>
            </a:endParaRPr>
          </a:p>
          <a:p>
            <a:r>
              <a:rPr kumimoji="1" lang="ja-JP" altLang="en-US" sz="2000" b="1" dirty="0">
                <a:solidFill>
                  <a:schemeClr val="tx2"/>
                </a:solidFill>
                <a:latin typeface="メイリオ" panose="020B0604030504040204" pitchFamily="50" charset="-128"/>
                <a:ea typeface="メイリオ" panose="020B0604030504040204" pitchFamily="50" charset="-128"/>
              </a:rPr>
              <a:t>家族を持ちたい</a:t>
            </a:r>
          </a:p>
          <a:p>
            <a:endParaRPr kumimoji="1" lang="ja-JP" altLang="en-US" sz="2000" b="1" dirty="0">
              <a:solidFill>
                <a:schemeClr val="tx2"/>
              </a:solidFill>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6ADD1B56-7F0C-49BE-9B63-E4A2FB45D384}"/>
              </a:ext>
            </a:extLst>
          </p:cNvPr>
          <p:cNvSpPr txBox="1"/>
          <p:nvPr/>
        </p:nvSpPr>
        <p:spPr>
          <a:xfrm>
            <a:off x="4797070" y="2222970"/>
            <a:ext cx="3742564" cy="1323439"/>
          </a:xfrm>
          <a:prstGeom prst="rect">
            <a:avLst/>
          </a:prstGeom>
          <a:noFill/>
        </p:spPr>
        <p:txBody>
          <a:bodyPr wrap="square" rtlCol="0">
            <a:spAutoFit/>
          </a:bodyPr>
          <a:lstStyle/>
          <a:p>
            <a:r>
              <a:rPr kumimoji="1" lang="ja-JP" altLang="en-US" sz="2000" b="1" dirty="0">
                <a:solidFill>
                  <a:schemeClr val="tx2"/>
                </a:solidFill>
                <a:latin typeface="メイリオ" panose="020B0604030504040204" pitchFamily="50" charset="-128"/>
                <a:ea typeface="メイリオ" panose="020B0604030504040204" pitchFamily="50" charset="-128"/>
              </a:rPr>
              <a:t>お父さん、お母さん、兄弟、</a:t>
            </a:r>
            <a:endParaRPr kumimoji="1" lang="en-US" altLang="ja-JP" sz="2000" b="1" dirty="0">
              <a:solidFill>
                <a:schemeClr val="tx2"/>
              </a:solidFill>
              <a:latin typeface="メイリオ" panose="020B0604030504040204" pitchFamily="50" charset="-128"/>
              <a:ea typeface="メイリオ" panose="020B0604030504040204" pitchFamily="50" charset="-128"/>
            </a:endParaRPr>
          </a:p>
          <a:p>
            <a:r>
              <a:rPr kumimoji="1" lang="ja-JP" altLang="en-US" sz="2000" b="1" dirty="0">
                <a:solidFill>
                  <a:schemeClr val="tx2"/>
                </a:solidFill>
                <a:latin typeface="メイリオ" panose="020B0604030504040204" pitchFamily="50" charset="-128"/>
                <a:ea typeface="メイリオ" panose="020B0604030504040204" pitchFamily="50" charset="-128"/>
              </a:rPr>
              <a:t>おじいちゃん、おばあちゃん、友達、好きな人、ペット、先生、監督、チームメイト　・・・</a:t>
            </a:r>
          </a:p>
        </p:txBody>
      </p:sp>
      <p:sp>
        <p:nvSpPr>
          <p:cNvPr id="14" name="テキスト ボックス 13">
            <a:extLst>
              <a:ext uri="{FF2B5EF4-FFF2-40B4-BE49-F238E27FC236}">
                <a16:creationId xmlns:a16="http://schemas.microsoft.com/office/drawing/2014/main" id="{F4C4C6E0-D27C-46BC-9355-E3EBA2C8170A}"/>
              </a:ext>
            </a:extLst>
          </p:cNvPr>
          <p:cNvSpPr txBox="1"/>
          <p:nvPr/>
        </p:nvSpPr>
        <p:spPr>
          <a:xfrm>
            <a:off x="2960060" y="4691344"/>
            <a:ext cx="3241466" cy="1323439"/>
          </a:xfrm>
          <a:prstGeom prst="rect">
            <a:avLst/>
          </a:prstGeom>
          <a:noFill/>
        </p:spPr>
        <p:txBody>
          <a:bodyPr wrap="square" rtlCol="0">
            <a:spAutoFit/>
          </a:bodyPr>
          <a:lstStyle/>
          <a:p>
            <a:r>
              <a:rPr kumimoji="1" lang="ja-JP" altLang="en-US" sz="2000" b="1" dirty="0">
                <a:solidFill>
                  <a:schemeClr val="tx2"/>
                </a:solidFill>
                <a:latin typeface="メイリオ" panose="020B0604030504040204" pitchFamily="50" charset="-128"/>
                <a:ea typeface="メイリオ" panose="020B0604030504040204" pitchFamily="50" charset="-128"/>
              </a:rPr>
              <a:t>音楽、映画、釣り、グルメ、</a:t>
            </a:r>
            <a:endParaRPr kumimoji="1" lang="en-US" altLang="ja-JP" sz="2000" b="1" dirty="0">
              <a:solidFill>
                <a:schemeClr val="tx2"/>
              </a:solidFill>
              <a:latin typeface="メイリオ" panose="020B0604030504040204" pitchFamily="50" charset="-128"/>
              <a:ea typeface="メイリオ" panose="020B0604030504040204" pitchFamily="50" charset="-128"/>
            </a:endParaRPr>
          </a:p>
          <a:p>
            <a:r>
              <a:rPr kumimoji="1" lang="ja-JP" altLang="en-US" sz="2000" b="1" dirty="0">
                <a:solidFill>
                  <a:schemeClr val="tx2"/>
                </a:solidFill>
                <a:latin typeface="メイリオ" panose="020B0604030504040204" pitchFamily="50" charset="-128"/>
                <a:ea typeface="メイリオ" panose="020B0604030504040204" pitchFamily="50" charset="-128"/>
              </a:rPr>
              <a:t>サッカー、ダンス、読書、</a:t>
            </a:r>
            <a:endParaRPr kumimoji="1" lang="en-US" altLang="ja-JP" sz="2000" b="1" dirty="0">
              <a:solidFill>
                <a:schemeClr val="tx2"/>
              </a:solidFill>
              <a:latin typeface="メイリオ" panose="020B0604030504040204" pitchFamily="50" charset="-128"/>
              <a:ea typeface="メイリオ" panose="020B0604030504040204" pitchFamily="50" charset="-128"/>
            </a:endParaRPr>
          </a:p>
          <a:p>
            <a:r>
              <a:rPr kumimoji="1" lang="ja-JP" altLang="en-US" sz="2000" b="1" dirty="0">
                <a:solidFill>
                  <a:schemeClr val="tx2"/>
                </a:solidFill>
                <a:latin typeface="メイリオ" panose="020B0604030504040204" pitchFamily="50" charset="-128"/>
                <a:ea typeface="メイリオ" panose="020B0604030504040204" pitchFamily="50" charset="-128"/>
              </a:rPr>
              <a:t>　料理、カフェ巡り、</a:t>
            </a:r>
            <a:endParaRPr kumimoji="1" lang="en-US" altLang="ja-JP" sz="2000" b="1" dirty="0">
              <a:solidFill>
                <a:schemeClr val="tx2"/>
              </a:solidFill>
              <a:latin typeface="メイリオ" panose="020B0604030504040204" pitchFamily="50" charset="-128"/>
              <a:ea typeface="メイリオ" panose="020B0604030504040204" pitchFamily="50" charset="-128"/>
            </a:endParaRPr>
          </a:p>
          <a:p>
            <a:r>
              <a:rPr kumimoji="1" lang="ja-JP" altLang="en-US" sz="2000" b="1" dirty="0">
                <a:solidFill>
                  <a:schemeClr val="tx2"/>
                </a:solidFill>
                <a:latin typeface="メイリオ" panose="020B0604030504040204" pitchFamily="50" charset="-128"/>
                <a:ea typeface="メイリオ" panose="020B0604030504040204" pitchFamily="50" charset="-128"/>
              </a:rPr>
              <a:t>　　　自転車・・・</a:t>
            </a:r>
          </a:p>
        </p:txBody>
      </p:sp>
      <p:grpSp>
        <p:nvGrpSpPr>
          <p:cNvPr id="15" name="グループ化 14">
            <a:extLst>
              <a:ext uri="{FF2B5EF4-FFF2-40B4-BE49-F238E27FC236}">
                <a16:creationId xmlns:a16="http://schemas.microsoft.com/office/drawing/2014/main" id="{98E6AD7E-990E-4D35-874C-70C1898CFBCA}"/>
              </a:ext>
            </a:extLst>
          </p:cNvPr>
          <p:cNvGrpSpPr>
            <a:grpSpLocks/>
          </p:cNvGrpSpPr>
          <p:nvPr/>
        </p:nvGrpSpPr>
        <p:grpSpPr bwMode="auto">
          <a:xfrm>
            <a:off x="32922" y="5240028"/>
            <a:ext cx="3241465" cy="1503747"/>
            <a:chOff x="535126" y="5022030"/>
            <a:chExt cx="3066707" cy="1101792"/>
          </a:xfrm>
        </p:grpSpPr>
        <p:sp>
          <p:nvSpPr>
            <p:cNvPr id="16" name="稲妻 15">
              <a:extLst>
                <a:ext uri="{FF2B5EF4-FFF2-40B4-BE49-F238E27FC236}">
                  <a16:creationId xmlns:a16="http://schemas.microsoft.com/office/drawing/2014/main" id="{B1E20E38-0409-4582-BDA8-190775BBED6D}"/>
                </a:ext>
              </a:extLst>
            </p:cNvPr>
            <p:cNvSpPr/>
            <p:nvPr/>
          </p:nvSpPr>
          <p:spPr bwMode="auto">
            <a:xfrm rot="15575762">
              <a:off x="1216626" y="4737868"/>
              <a:ext cx="669925" cy="1238250"/>
            </a:xfrm>
            <a:prstGeom prst="lightningBol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solidFill>
                  <a:srgbClr val="C00000"/>
                </a:solidFill>
              </a:endParaRPr>
            </a:p>
          </p:txBody>
        </p:sp>
        <p:sp>
          <p:nvSpPr>
            <p:cNvPr id="17" name="テキスト ボックス 16">
              <a:extLst>
                <a:ext uri="{FF2B5EF4-FFF2-40B4-BE49-F238E27FC236}">
                  <a16:creationId xmlns:a16="http://schemas.microsoft.com/office/drawing/2014/main" id="{1B3E2F80-706D-489A-9145-3D8104925CE2}"/>
                </a:ext>
              </a:extLst>
            </p:cNvPr>
            <p:cNvSpPr txBox="1">
              <a:spLocks noChangeArrowheads="1"/>
            </p:cNvSpPr>
            <p:nvPr/>
          </p:nvSpPr>
          <p:spPr bwMode="auto">
            <a:xfrm>
              <a:off x="535126" y="5695359"/>
              <a:ext cx="3066707" cy="428463"/>
            </a:xfrm>
            <a:prstGeom prst="rect">
              <a:avLst/>
            </a:prstGeom>
            <a:noFill/>
            <a:ln w="9525">
              <a:noFill/>
              <a:miter lim="800000"/>
              <a:headEnd/>
              <a:tailEnd/>
            </a:ln>
          </p:spPr>
          <p:txBody>
            <a:bodyPr wrap="squar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1" lang="ja-JP" altLang="en-US" b="1" dirty="0">
                  <a:solidFill>
                    <a:srgbClr val="C00000"/>
                  </a:solidFill>
                  <a:latin typeface="メイリオ" panose="020B0604030504040204" pitchFamily="50" charset="-128"/>
                  <a:ea typeface="メイリオ" panose="020B0604030504040204" pitchFamily="50" charset="-128"/>
                </a:rPr>
                <a:t>好奇心（薬物）</a:t>
              </a:r>
            </a:p>
          </p:txBody>
        </p:sp>
      </p:grpSp>
      <p:sp>
        <p:nvSpPr>
          <p:cNvPr id="18" name="乗算記号 17">
            <a:extLst>
              <a:ext uri="{FF2B5EF4-FFF2-40B4-BE49-F238E27FC236}">
                <a16:creationId xmlns:a16="http://schemas.microsoft.com/office/drawing/2014/main" id="{C59470F8-2E03-455A-8086-5B237466C30E}"/>
              </a:ext>
            </a:extLst>
          </p:cNvPr>
          <p:cNvSpPr/>
          <p:nvPr/>
        </p:nvSpPr>
        <p:spPr bwMode="auto">
          <a:xfrm>
            <a:off x="981774" y="4334108"/>
            <a:ext cx="1459553" cy="1060882"/>
          </a:xfrm>
          <a:prstGeom prst="mathMultiply">
            <a:avLst/>
          </a:prstGeom>
          <a:solidFill>
            <a:schemeClr val="accent4">
              <a:lumMod val="60000"/>
              <a:lumOff val="40000"/>
            </a:schemeClr>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ja-JP" altLang="en-US">
              <a:latin typeface="+mn-ea"/>
            </a:endParaRPr>
          </a:p>
        </p:txBody>
      </p:sp>
      <p:grpSp>
        <p:nvGrpSpPr>
          <p:cNvPr id="19" name="グループ化 18">
            <a:extLst>
              <a:ext uri="{FF2B5EF4-FFF2-40B4-BE49-F238E27FC236}">
                <a16:creationId xmlns:a16="http://schemas.microsoft.com/office/drawing/2014/main" id="{C1B74075-F854-4605-8885-3C5362BCA419}"/>
              </a:ext>
            </a:extLst>
          </p:cNvPr>
          <p:cNvGrpSpPr>
            <a:grpSpLocks/>
          </p:cNvGrpSpPr>
          <p:nvPr/>
        </p:nvGrpSpPr>
        <p:grpSpPr bwMode="auto">
          <a:xfrm>
            <a:off x="6046441" y="4305672"/>
            <a:ext cx="3241465" cy="1856832"/>
            <a:chOff x="535126" y="4763325"/>
            <a:chExt cx="3066707" cy="1360497"/>
          </a:xfrm>
        </p:grpSpPr>
        <p:sp>
          <p:nvSpPr>
            <p:cNvPr id="20" name="稲妻 19">
              <a:extLst>
                <a:ext uri="{FF2B5EF4-FFF2-40B4-BE49-F238E27FC236}">
                  <a16:creationId xmlns:a16="http://schemas.microsoft.com/office/drawing/2014/main" id="{5E5B2BA0-AE6A-4B5C-B80F-B87959FAF732}"/>
                </a:ext>
              </a:extLst>
            </p:cNvPr>
            <p:cNvSpPr/>
            <p:nvPr/>
          </p:nvSpPr>
          <p:spPr bwMode="auto">
            <a:xfrm rot="9096947">
              <a:off x="2210150" y="4763325"/>
              <a:ext cx="865032" cy="958964"/>
            </a:xfrm>
            <a:prstGeom prst="lightningBol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
          <p:nvSpPr>
            <p:cNvPr id="21" name="テキスト ボックス 16">
              <a:extLst>
                <a:ext uri="{FF2B5EF4-FFF2-40B4-BE49-F238E27FC236}">
                  <a16:creationId xmlns:a16="http://schemas.microsoft.com/office/drawing/2014/main" id="{4CBC0531-5CD5-4FC7-AEF6-7979FA814236}"/>
                </a:ext>
              </a:extLst>
            </p:cNvPr>
            <p:cNvSpPr txBox="1">
              <a:spLocks noChangeArrowheads="1"/>
            </p:cNvSpPr>
            <p:nvPr/>
          </p:nvSpPr>
          <p:spPr bwMode="auto">
            <a:xfrm>
              <a:off x="535126" y="5695359"/>
              <a:ext cx="3066707" cy="428463"/>
            </a:xfrm>
            <a:prstGeom prst="rect">
              <a:avLst/>
            </a:prstGeom>
            <a:noFill/>
            <a:ln w="9525">
              <a:noFill/>
              <a:miter lim="800000"/>
              <a:headEnd/>
              <a:tailEnd/>
            </a:ln>
          </p:spPr>
          <p:txBody>
            <a:bodyPr wrap="squar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1" lang="ja-JP" altLang="en-US" b="1" dirty="0">
                  <a:solidFill>
                    <a:srgbClr val="C00000"/>
                  </a:solidFill>
                  <a:latin typeface="メイリオ" panose="020B0604030504040204" pitchFamily="50" charset="-128"/>
                  <a:ea typeface="メイリオ" panose="020B0604030504040204" pitchFamily="50" charset="-128"/>
                </a:rPr>
                <a:t>好奇心（薬物）</a:t>
              </a:r>
            </a:p>
          </p:txBody>
        </p:sp>
      </p:grpSp>
      <p:sp>
        <p:nvSpPr>
          <p:cNvPr id="22" name="乗算記号 21">
            <a:extLst>
              <a:ext uri="{FF2B5EF4-FFF2-40B4-BE49-F238E27FC236}">
                <a16:creationId xmlns:a16="http://schemas.microsoft.com/office/drawing/2014/main" id="{278DA332-1DBF-4D2C-8662-3880E30FE247}"/>
              </a:ext>
            </a:extLst>
          </p:cNvPr>
          <p:cNvSpPr/>
          <p:nvPr/>
        </p:nvSpPr>
        <p:spPr bwMode="auto">
          <a:xfrm>
            <a:off x="6390633" y="4394290"/>
            <a:ext cx="1459553" cy="1060882"/>
          </a:xfrm>
          <a:prstGeom prst="mathMultiply">
            <a:avLst/>
          </a:prstGeom>
          <a:solidFill>
            <a:schemeClr val="accent4">
              <a:lumMod val="60000"/>
              <a:lumOff val="40000"/>
            </a:schemeClr>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ja-JP" altLang="en-US">
              <a:latin typeface="+mn-ea"/>
            </a:endParaRPr>
          </a:p>
        </p:txBody>
      </p:sp>
    </p:spTree>
    <p:extLst>
      <p:ext uri="{BB962C8B-B14F-4D97-AF65-F5344CB8AC3E}">
        <p14:creationId xmlns:p14="http://schemas.microsoft.com/office/powerpoint/2010/main" val="344391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メモ 1">
            <a:extLst>
              <a:ext uri="{FF2B5EF4-FFF2-40B4-BE49-F238E27FC236}">
                <a16:creationId xmlns:a16="http://schemas.microsoft.com/office/drawing/2014/main" id="{4B17C5D4-CD26-4896-A5CA-3A02B3EAAB9B}"/>
              </a:ext>
            </a:extLst>
          </p:cNvPr>
          <p:cNvSpPr>
            <a:spLocks noChangeArrowheads="1"/>
          </p:cNvSpPr>
          <p:nvPr/>
        </p:nvSpPr>
        <p:spPr bwMode="auto">
          <a:xfrm>
            <a:off x="579549" y="1545465"/>
            <a:ext cx="8010659" cy="4219903"/>
          </a:xfrm>
          <a:prstGeom prst="foldedCorner">
            <a:avLst>
              <a:gd name="adj" fmla="val 16667"/>
            </a:avLst>
          </a:prstGeom>
          <a:solidFill>
            <a:schemeClr val="accent2">
              <a:lumMod val="40000"/>
              <a:lumOff val="60000"/>
            </a:schemeClr>
          </a:solidFill>
          <a:ln w="9525" algn="ctr">
            <a:noFill/>
            <a:round/>
            <a:headEnd/>
            <a:tailEnd/>
          </a:ln>
        </p:spPr>
        <p:txBody>
          <a:bodyPr anchor="b"/>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800" b="1" dirty="0">
                <a:solidFill>
                  <a:schemeClr val="tx2"/>
                </a:solidFill>
                <a:latin typeface="メイリオ" panose="020B0604030504040204" pitchFamily="50" charset="-128"/>
                <a:ea typeface="メイリオ" panose="020B0604030504040204" pitchFamily="50" charset="-128"/>
              </a:rPr>
              <a:t>①あなたが大切に思う人は？</a:t>
            </a:r>
            <a:endParaRPr kumimoji="1" lang="en-US" altLang="ja-JP" sz="2800" b="1" dirty="0">
              <a:solidFill>
                <a:schemeClr val="tx2"/>
              </a:solidFill>
              <a:latin typeface="メイリオ" panose="020B0604030504040204" pitchFamily="50" charset="-128"/>
              <a:ea typeface="メイリオ" panose="020B0604030504040204" pitchFamily="50" charset="-128"/>
            </a:endParaRPr>
          </a:p>
          <a:p>
            <a:pPr>
              <a:spcBef>
                <a:spcPct val="0"/>
              </a:spcBef>
              <a:buFontTx/>
              <a:buNone/>
            </a:pPr>
            <a:endParaRPr kumimoji="1" lang="en-US" altLang="ja-JP" sz="1200" b="1" dirty="0">
              <a:solidFill>
                <a:schemeClr val="tx2"/>
              </a:solidFill>
              <a:latin typeface="メイリオ" panose="020B0604030504040204" pitchFamily="50" charset="-128"/>
              <a:ea typeface="メイリオ" panose="020B0604030504040204" pitchFamily="50" charset="-128"/>
            </a:endParaRPr>
          </a:p>
          <a:p>
            <a:pPr>
              <a:spcBef>
                <a:spcPct val="0"/>
              </a:spcBef>
              <a:buFontTx/>
              <a:buNone/>
            </a:pPr>
            <a:r>
              <a:rPr kumimoji="1" lang="ja-JP" altLang="en-US" sz="2800" b="1" dirty="0">
                <a:solidFill>
                  <a:schemeClr val="tx2"/>
                </a:solidFill>
                <a:latin typeface="メイリオ" panose="020B0604030504040204" pitchFamily="50" charset="-128"/>
                <a:ea typeface="メイリオ" panose="020B0604030504040204" pitchFamily="50" charset="-128"/>
              </a:rPr>
              <a:t>②あなたのことを大切に思ってくれる人は？</a:t>
            </a:r>
            <a:endParaRPr kumimoji="1" lang="en-US" altLang="ja-JP" sz="2800" b="1" dirty="0">
              <a:solidFill>
                <a:schemeClr val="tx2"/>
              </a:solidFill>
              <a:latin typeface="メイリオ" panose="020B0604030504040204" pitchFamily="50" charset="-128"/>
              <a:ea typeface="メイリオ" panose="020B0604030504040204" pitchFamily="50" charset="-128"/>
            </a:endParaRPr>
          </a:p>
          <a:p>
            <a:pPr>
              <a:spcBef>
                <a:spcPct val="0"/>
              </a:spcBef>
              <a:buFontTx/>
              <a:buNone/>
            </a:pPr>
            <a:endParaRPr kumimoji="1" lang="en-US" altLang="ja-JP" sz="1200" b="1" dirty="0">
              <a:solidFill>
                <a:schemeClr val="tx2"/>
              </a:solidFill>
              <a:latin typeface="メイリオ" panose="020B0604030504040204" pitchFamily="50" charset="-128"/>
              <a:ea typeface="メイリオ" panose="020B0604030504040204" pitchFamily="50" charset="-128"/>
            </a:endParaRPr>
          </a:p>
          <a:p>
            <a:pPr>
              <a:spcBef>
                <a:spcPct val="0"/>
              </a:spcBef>
              <a:buFontTx/>
              <a:buNone/>
            </a:pPr>
            <a:r>
              <a:rPr kumimoji="1" lang="ja-JP" altLang="en-US" sz="2800" b="1" dirty="0">
                <a:solidFill>
                  <a:schemeClr val="tx2"/>
                </a:solidFill>
                <a:latin typeface="メイリオ" panose="020B0604030504040204" pitchFamily="50" charset="-128"/>
                <a:ea typeface="メイリオ" panose="020B0604030504040204" pitchFamily="50" charset="-128"/>
              </a:rPr>
              <a:t>③あなたが好きなもの（好きなこと）は？</a:t>
            </a:r>
            <a:endParaRPr kumimoji="1" lang="en-US" altLang="ja-JP" sz="2800" b="1" dirty="0">
              <a:solidFill>
                <a:schemeClr val="tx2"/>
              </a:solidFill>
              <a:latin typeface="メイリオ" panose="020B0604030504040204" pitchFamily="50" charset="-128"/>
              <a:ea typeface="メイリオ" panose="020B0604030504040204" pitchFamily="50" charset="-128"/>
            </a:endParaRPr>
          </a:p>
          <a:p>
            <a:pPr>
              <a:spcBef>
                <a:spcPct val="0"/>
              </a:spcBef>
              <a:buFontTx/>
              <a:buNone/>
            </a:pPr>
            <a:endParaRPr kumimoji="1" lang="en-US" altLang="ja-JP" sz="1200" b="1" dirty="0">
              <a:solidFill>
                <a:schemeClr val="tx2"/>
              </a:solidFill>
              <a:latin typeface="メイリオ" panose="020B0604030504040204" pitchFamily="50" charset="-128"/>
              <a:ea typeface="メイリオ" panose="020B0604030504040204" pitchFamily="50" charset="-128"/>
            </a:endParaRPr>
          </a:p>
          <a:p>
            <a:pPr>
              <a:spcBef>
                <a:spcPct val="0"/>
              </a:spcBef>
              <a:buFontTx/>
              <a:buNone/>
            </a:pPr>
            <a:r>
              <a:rPr kumimoji="1" lang="ja-JP" altLang="en-US" sz="2800" b="1" dirty="0">
                <a:solidFill>
                  <a:schemeClr val="tx2"/>
                </a:solidFill>
                <a:latin typeface="メイリオ" panose="020B0604030504040204" pitchFamily="50" charset="-128"/>
                <a:ea typeface="メイリオ" panose="020B0604030504040204" pitchFamily="50" charset="-128"/>
              </a:rPr>
              <a:t>④これからやりたいこと、将来の夢は？</a:t>
            </a:r>
            <a:endParaRPr kumimoji="1" lang="en-US" altLang="ja-JP" sz="2800" b="1" dirty="0">
              <a:solidFill>
                <a:schemeClr val="tx2"/>
              </a:solidFill>
              <a:latin typeface="メイリオ" panose="020B0604030504040204" pitchFamily="50" charset="-128"/>
              <a:ea typeface="メイリオ" panose="020B0604030504040204" pitchFamily="50" charset="-128"/>
            </a:endParaRPr>
          </a:p>
          <a:p>
            <a:pPr>
              <a:spcBef>
                <a:spcPct val="0"/>
              </a:spcBef>
              <a:buFontTx/>
              <a:buNone/>
            </a:pPr>
            <a:endParaRPr kumimoji="1" lang="en-US" altLang="ja-JP" sz="1200" b="1" dirty="0">
              <a:solidFill>
                <a:schemeClr val="tx2"/>
              </a:solidFill>
              <a:latin typeface="メイリオ" panose="020B0604030504040204" pitchFamily="50" charset="-128"/>
              <a:ea typeface="メイリオ" panose="020B0604030504040204" pitchFamily="50" charset="-128"/>
            </a:endParaRPr>
          </a:p>
          <a:p>
            <a:pPr>
              <a:spcBef>
                <a:spcPct val="0"/>
              </a:spcBef>
              <a:buFontTx/>
              <a:buNone/>
            </a:pPr>
            <a:r>
              <a:rPr kumimoji="1" lang="ja-JP" altLang="en-US" sz="2800" b="1" dirty="0">
                <a:solidFill>
                  <a:schemeClr val="tx2"/>
                </a:solidFill>
                <a:latin typeface="メイリオ" panose="020B0604030504040204" pitchFamily="50" charset="-128"/>
                <a:ea typeface="メイリオ" panose="020B0604030504040204" pitchFamily="50" charset="-128"/>
              </a:rPr>
              <a:t>⑤薬物の正しい知識</a:t>
            </a:r>
          </a:p>
        </p:txBody>
      </p:sp>
      <p:sp>
        <p:nvSpPr>
          <p:cNvPr id="5" name="テキスト ボックス 4">
            <a:extLst>
              <a:ext uri="{FF2B5EF4-FFF2-40B4-BE49-F238E27FC236}">
                <a16:creationId xmlns:a16="http://schemas.microsoft.com/office/drawing/2014/main" id="{08E5AB64-419E-406B-8229-3B16C1074952}"/>
              </a:ext>
            </a:extLst>
          </p:cNvPr>
          <p:cNvSpPr txBox="1">
            <a:spLocks noChangeArrowheads="1"/>
          </p:cNvSpPr>
          <p:nvPr/>
        </p:nvSpPr>
        <p:spPr bwMode="auto">
          <a:xfrm>
            <a:off x="1187450" y="6084741"/>
            <a:ext cx="6769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1" lang="ja-JP" altLang="en-US" sz="2800" dirty="0">
                <a:latin typeface="メイリオ" panose="020B0604030504040204" pitchFamily="50" charset="-128"/>
                <a:ea typeface="メイリオ" panose="020B0604030504040204" pitchFamily="50" charset="-128"/>
              </a:rPr>
              <a:t>秘密厳守で</a:t>
            </a:r>
            <a:r>
              <a:rPr kumimoji="1" lang="ja-JP" altLang="en-US" sz="2800" b="1" dirty="0">
                <a:solidFill>
                  <a:srgbClr val="FF6699"/>
                </a:solidFill>
                <a:latin typeface="メイリオ" panose="020B0604030504040204" pitchFamily="50" charset="-128"/>
                <a:ea typeface="メイリオ" panose="020B0604030504040204" pitchFamily="50" charset="-128"/>
              </a:rPr>
              <a:t>相談できる場所</a:t>
            </a:r>
            <a:r>
              <a:rPr kumimoji="1" lang="ja-JP" altLang="en-US" sz="2800" dirty="0">
                <a:latin typeface="メイリオ" panose="020B0604030504040204" pitchFamily="50" charset="-128"/>
                <a:ea typeface="メイリオ" panose="020B0604030504040204" pitchFamily="50" charset="-128"/>
              </a:rPr>
              <a:t>がある！</a:t>
            </a:r>
          </a:p>
        </p:txBody>
      </p:sp>
      <p:sp>
        <p:nvSpPr>
          <p:cNvPr id="11" name="タイトル 3">
            <a:extLst>
              <a:ext uri="{FF2B5EF4-FFF2-40B4-BE49-F238E27FC236}">
                <a16:creationId xmlns:a16="http://schemas.microsoft.com/office/drawing/2014/main" id="{8144ACB5-AA79-45A1-8653-8C21F3D083C6}"/>
              </a:ext>
            </a:extLst>
          </p:cNvPr>
          <p:cNvSpPr txBox="1">
            <a:spLocks/>
          </p:cNvSpPr>
          <p:nvPr/>
        </p:nvSpPr>
        <p:spPr>
          <a:xfrm>
            <a:off x="0" y="15421"/>
            <a:ext cx="9144000" cy="1292225"/>
          </a:xfrm>
          <a:prstGeom prst="rect">
            <a:avLst/>
          </a:prstGeom>
          <a:solidFill>
            <a:schemeClr val="accent5">
              <a:lumMod val="40000"/>
              <a:lumOff val="60000"/>
            </a:schemeClr>
          </a:solidFill>
        </p:spPr>
        <p:txBody>
          <a:bodyPr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defRPr/>
            </a:pPr>
            <a:r>
              <a:rPr kumimoji="1" lang="ja-JP" altLang="en-US" sz="4400" b="1" dirty="0">
                <a:solidFill>
                  <a:srgbClr val="FF6699"/>
                </a:solidFill>
                <a:latin typeface="メイリオ" panose="020B0604030504040204" pitchFamily="50" charset="-128"/>
                <a:ea typeface="メイリオ" panose="020B0604030504040204" pitchFamily="50" charset="-128"/>
              </a:rPr>
              <a:t>悩んだとき</a:t>
            </a:r>
            <a:r>
              <a:rPr kumimoji="1" lang="ja-JP" altLang="en-US" sz="4400" b="1" dirty="0">
                <a:latin typeface="メイリオ" panose="020B0604030504040204" pitchFamily="50" charset="-128"/>
                <a:ea typeface="メイリオ" panose="020B0604030504040204" pitchFamily="50" charset="-128"/>
              </a:rPr>
              <a:t>は思い出してください。</a:t>
            </a:r>
            <a:endParaRPr lang="ja-JP" altLang="en-US" sz="4400" b="1" dirty="0">
              <a:latin typeface="メイリオ" panose="020B0604030504040204" pitchFamily="50" charset="-128"/>
              <a:ea typeface="メイリオ" panose="020B060403050404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9754EB86-23F4-4A88-9206-1B3B16075433}"/>
              </a:ext>
            </a:extLst>
          </p:cNvPr>
          <p:cNvSpPr>
            <a:spLocks noChangeArrowheads="1"/>
          </p:cNvSpPr>
          <p:nvPr/>
        </p:nvSpPr>
        <p:spPr bwMode="auto">
          <a:xfrm>
            <a:off x="3" y="-231031"/>
            <a:ext cx="451157" cy="90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3365" tIns="111682" rIns="223365" bIns="111682" numCol="1" anchor="ctr" anchorCtr="0" compatLnSpc="1">
            <a:prstTxWarp prst="textNoShape">
              <a:avLst/>
            </a:prstTxWarp>
            <a:spAutoFit/>
          </a:bodyPr>
          <a:lstStyle/>
          <a:p>
            <a:endParaRPr lang="ja-JP" altLang="en-US" sz="4397"/>
          </a:p>
        </p:txBody>
      </p:sp>
      <p:sp>
        <p:nvSpPr>
          <p:cNvPr id="16" name="タイトル 3">
            <a:extLst>
              <a:ext uri="{FF2B5EF4-FFF2-40B4-BE49-F238E27FC236}">
                <a16:creationId xmlns:a16="http://schemas.microsoft.com/office/drawing/2014/main" id="{66C91812-D375-4F0B-BE93-7BAC531DEDB0}"/>
              </a:ext>
            </a:extLst>
          </p:cNvPr>
          <p:cNvSpPr txBox="1">
            <a:spLocks/>
          </p:cNvSpPr>
          <p:nvPr/>
        </p:nvSpPr>
        <p:spPr>
          <a:xfrm>
            <a:off x="-3" y="0"/>
            <a:ext cx="9144000" cy="1409085"/>
          </a:xfrm>
          <a:prstGeom prst="rect">
            <a:avLst/>
          </a:prstGeom>
          <a:solidFill>
            <a:schemeClr val="accent5">
              <a:lumMod val="40000"/>
              <a:lumOff val="60000"/>
            </a:schemeClr>
          </a:solidFill>
        </p:spPr>
        <p:txBody>
          <a:bodyPr anchor="b">
            <a:normAutofit fontScale="92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defRPr/>
            </a:pPr>
            <a:r>
              <a:rPr lang="ja-JP" altLang="en-US" sz="4400" b="1" kern="0" dirty="0">
                <a:latin typeface="メイリオ" panose="020B0604030504040204" pitchFamily="50" charset="-128"/>
                <a:ea typeface="メイリオ" panose="020B0604030504040204" pitchFamily="50" charset="-128"/>
                <a:cs typeface="Times New Roman" panose="02020603050405020304" pitchFamily="18" charset="0"/>
              </a:rPr>
              <a:t>薬物</a:t>
            </a:r>
            <a:r>
              <a:rPr lang="ja-JP" altLang="en-US" sz="2000" b="1" kern="0" dirty="0">
                <a:latin typeface="メイリオ" panose="020B0604030504040204" pitchFamily="50" charset="-128"/>
                <a:ea typeface="メイリオ" panose="020B0604030504040204" pitchFamily="50" charset="-128"/>
                <a:cs typeface="Times New Roman" panose="02020603050405020304" pitchFamily="18" charset="0"/>
              </a:rPr>
              <a:t>のこと</a:t>
            </a:r>
            <a:r>
              <a:rPr lang="ja-JP" altLang="en-US" sz="4400" b="1" kern="0" dirty="0">
                <a:latin typeface="メイリオ" panose="020B0604030504040204" pitchFamily="50" charset="-128"/>
                <a:ea typeface="メイリオ" panose="020B0604030504040204" pitchFamily="50" charset="-128"/>
                <a:cs typeface="Times New Roman" panose="02020603050405020304" pitchFamily="18" charset="0"/>
              </a:rPr>
              <a:t>大麻</a:t>
            </a:r>
            <a:r>
              <a:rPr lang="ja-JP" altLang="en-US" sz="2000" b="1" kern="0" dirty="0">
                <a:latin typeface="メイリオ" panose="020B0604030504040204" pitchFamily="50" charset="-128"/>
                <a:ea typeface="メイリオ" panose="020B0604030504040204" pitchFamily="50" charset="-128"/>
                <a:cs typeface="Times New Roman" panose="02020603050405020304" pitchFamily="18" charset="0"/>
              </a:rPr>
              <a:t>のこと・・・</a:t>
            </a:r>
            <a:r>
              <a:rPr lang="ja-JP" altLang="en-US" sz="4400" b="1" kern="0" dirty="0">
                <a:latin typeface="メイリオ" panose="020B0604030504040204" pitchFamily="50" charset="-128"/>
                <a:ea typeface="メイリオ" panose="020B0604030504040204" pitchFamily="50" charset="-128"/>
                <a:cs typeface="Times New Roman" panose="02020603050405020304" pitchFamily="18" charset="0"/>
              </a:rPr>
              <a:t>誤解しないで。</a:t>
            </a:r>
            <a:endParaRPr lang="en-US" altLang="ja-JP" sz="4400" b="1" kern="0" dirty="0">
              <a:latin typeface="メイリオ" panose="020B0604030504040204" pitchFamily="50" charset="-128"/>
              <a:ea typeface="メイリオ" panose="020B0604030504040204" pitchFamily="50" charset="-128"/>
              <a:cs typeface="Times New Roman" panose="02020603050405020304" pitchFamily="18" charset="0"/>
            </a:endParaRPr>
          </a:p>
          <a:p>
            <a:pPr algn="ctr">
              <a:defRPr/>
            </a:pPr>
            <a:r>
              <a:rPr lang="ja-JP" altLang="en-US" sz="4400" b="1" kern="0" dirty="0">
                <a:latin typeface="メイリオ" panose="020B0604030504040204" pitchFamily="50" charset="-128"/>
                <a:ea typeface="メイリオ" panose="020B0604030504040204" pitchFamily="50" charset="-128"/>
                <a:cs typeface="Times New Roman" panose="02020603050405020304" pitchFamily="18" charset="0"/>
              </a:rPr>
              <a:t>ひとりで悩まず</a:t>
            </a:r>
            <a:r>
              <a:rPr lang="ja-JP" altLang="en-US" sz="4400" b="1" kern="0" dirty="0">
                <a:solidFill>
                  <a:srgbClr val="FF6699"/>
                </a:solidFill>
                <a:latin typeface="メイリオ" panose="020B0604030504040204" pitchFamily="50" charset="-128"/>
                <a:ea typeface="メイリオ" panose="020B0604030504040204" pitchFamily="50" charset="-128"/>
                <a:cs typeface="Times New Roman" panose="02020603050405020304" pitchFamily="18" charset="0"/>
              </a:rPr>
              <a:t>家族</a:t>
            </a:r>
            <a:r>
              <a:rPr lang="ja-JP" altLang="en-US" sz="4400" b="1" kern="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4400" b="1" kern="0" dirty="0">
                <a:solidFill>
                  <a:srgbClr val="FF6699"/>
                </a:solidFill>
                <a:latin typeface="メイリオ" panose="020B0604030504040204" pitchFamily="50" charset="-128"/>
                <a:ea typeface="メイリオ" panose="020B0604030504040204" pitchFamily="50" charset="-128"/>
                <a:cs typeface="Times New Roman" panose="02020603050405020304" pitchFamily="18" charset="0"/>
              </a:rPr>
              <a:t>大人</a:t>
            </a:r>
            <a:r>
              <a:rPr lang="ja-JP" altLang="en-US" sz="4400" b="1" kern="0" dirty="0">
                <a:latin typeface="メイリオ" panose="020B0604030504040204" pitchFamily="50" charset="-128"/>
                <a:ea typeface="メイリオ" panose="020B0604030504040204" pitchFamily="50" charset="-128"/>
                <a:cs typeface="Times New Roman" panose="02020603050405020304" pitchFamily="18" charset="0"/>
              </a:rPr>
              <a:t>に相談を！</a:t>
            </a:r>
            <a:endParaRPr lang="ja-JP" altLang="en-US" sz="4400" b="1" dirty="0">
              <a:latin typeface="メイリオ" panose="020B0604030504040204" pitchFamily="50" charset="-128"/>
              <a:ea typeface="メイリオ" panose="020B0604030504040204" pitchFamily="50" charset="-128"/>
            </a:endParaRPr>
          </a:p>
        </p:txBody>
      </p:sp>
      <p:sp>
        <p:nvSpPr>
          <p:cNvPr id="25" name="楕円 24">
            <a:extLst>
              <a:ext uri="{FF2B5EF4-FFF2-40B4-BE49-F238E27FC236}">
                <a16:creationId xmlns:a16="http://schemas.microsoft.com/office/drawing/2014/main" id="{378561D5-DE33-4BAC-885D-BCFEC1DD5539}"/>
              </a:ext>
            </a:extLst>
          </p:cNvPr>
          <p:cNvSpPr/>
          <p:nvPr/>
        </p:nvSpPr>
        <p:spPr>
          <a:xfrm>
            <a:off x="-3" y="5852136"/>
            <a:ext cx="8925355" cy="862150"/>
          </a:xfrm>
          <a:prstGeom prst="ellipse">
            <a:avLst/>
          </a:prstGeom>
          <a:solidFill>
            <a:schemeClr val="accent5">
              <a:lumMod val="60000"/>
              <a:lumOff val="4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b="1" dirty="0">
                <a:solidFill>
                  <a:srgbClr val="FF6699"/>
                </a:solidFill>
                <a:latin typeface="メイリオ" panose="020B0604030504040204" pitchFamily="50" charset="-128"/>
                <a:ea typeface="メイリオ" panose="020B0604030504040204" pitchFamily="50" charset="-128"/>
              </a:rPr>
              <a:t>愛する自分を大切に</a:t>
            </a:r>
            <a:endParaRPr kumimoji="1" lang="en-US" altLang="ja-JP" sz="4400" b="1" dirty="0">
              <a:solidFill>
                <a:srgbClr val="FF6699"/>
              </a:solidFill>
              <a:latin typeface="メイリオ" panose="020B0604030504040204" pitchFamily="50" charset="-128"/>
              <a:ea typeface="メイリオ" panose="020B0604030504040204" pitchFamily="50" charset="-128"/>
            </a:endParaRPr>
          </a:p>
        </p:txBody>
      </p:sp>
      <p:graphicFrame>
        <p:nvGraphicFramePr>
          <p:cNvPr id="22" name="表 21">
            <a:extLst>
              <a:ext uri="{FF2B5EF4-FFF2-40B4-BE49-F238E27FC236}">
                <a16:creationId xmlns:a16="http://schemas.microsoft.com/office/drawing/2014/main" id="{79AAD650-DE28-43D6-9FBF-2BBADFEBB3C1}"/>
              </a:ext>
            </a:extLst>
          </p:cNvPr>
          <p:cNvGraphicFramePr>
            <a:graphicFrameLocks noGrp="1"/>
          </p:cNvGraphicFramePr>
          <p:nvPr>
            <p:extLst>
              <p:ext uri="{D42A27DB-BD31-4B8C-83A1-F6EECF244321}">
                <p14:modId xmlns:p14="http://schemas.microsoft.com/office/powerpoint/2010/main" val="2582888397"/>
              </p:ext>
            </p:extLst>
          </p:nvPr>
        </p:nvGraphicFramePr>
        <p:xfrm>
          <a:off x="228775" y="1814009"/>
          <a:ext cx="8712201" cy="3633203"/>
        </p:xfrm>
        <a:graphic>
          <a:graphicData uri="http://schemas.openxmlformats.org/drawingml/2006/table">
            <a:tbl>
              <a:tblPr firstRow="1" firstCol="1" lastRow="1" lastCol="1" bandRow="1" bandCol="1">
                <a:tableStyleId>{69CF1AB2-1976-4502-BF36-3FF5EA218861}</a:tableStyleId>
              </a:tblPr>
              <a:tblGrid>
                <a:gridCol w="2827934">
                  <a:extLst>
                    <a:ext uri="{9D8B030D-6E8A-4147-A177-3AD203B41FA5}">
                      <a16:colId xmlns:a16="http://schemas.microsoft.com/office/drawing/2014/main" val="20000"/>
                    </a:ext>
                  </a:extLst>
                </a:gridCol>
                <a:gridCol w="2129245">
                  <a:extLst>
                    <a:ext uri="{9D8B030D-6E8A-4147-A177-3AD203B41FA5}">
                      <a16:colId xmlns:a16="http://schemas.microsoft.com/office/drawing/2014/main" val="20001"/>
                    </a:ext>
                  </a:extLst>
                </a:gridCol>
                <a:gridCol w="3755022">
                  <a:extLst>
                    <a:ext uri="{9D8B030D-6E8A-4147-A177-3AD203B41FA5}">
                      <a16:colId xmlns:a16="http://schemas.microsoft.com/office/drawing/2014/main" val="20003"/>
                    </a:ext>
                  </a:extLst>
                </a:gridCol>
              </a:tblGrid>
              <a:tr h="892242">
                <a:tc>
                  <a:txBody>
                    <a:bodyPr/>
                    <a:lstStyle/>
                    <a:p>
                      <a:pPr algn="ctr">
                        <a:spcAft>
                          <a:spcPts val="0"/>
                        </a:spcAft>
                      </a:pPr>
                      <a:r>
                        <a:rPr lang="ja-JP" sz="2400" dirty="0">
                          <a:effectLst/>
                          <a:latin typeface="メイリオ" panose="020B0604030504040204" pitchFamily="50" charset="-128"/>
                          <a:ea typeface="メイリオ" panose="020B0604030504040204" pitchFamily="50" charset="-128"/>
                        </a:rPr>
                        <a:t>長崎県福祉保健部</a:t>
                      </a:r>
                      <a:endParaRPr lang="en-US" altLang="ja-JP" sz="2400" dirty="0">
                        <a:effectLst/>
                        <a:latin typeface="メイリオ" panose="020B0604030504040204" pitchFamily="50" charset="-128"/>
                        <a:ea typeface="メイリオ" panose="020B0604030504040204" pitchFamily="50" charset="-128"/>
                      </a:endParaRPr>
                    </a:p>
                    <a:p>
                      <a:pPr algn="ctr">
                        <a:spcAft>
                          <a:spcPts val="0"/>
                        </a:spcAft>
                      </a:pPr>
                      <a:r>
                        <a:rPr lang="ja-JP" sz="2400" dirty="0">
                          <a:effectLst/>
                          <a:latin typeface="メイリオ" panose="020B0604030504040204" pitchFamily="50" charset="-128"/>
                          <a:ea typeface="メイリオ" panose="020B0604030504040204" pitchFamily="50" charset="-128"/>
                        </a:rPr>
                        <a:t>薬務行政室</a:t>
                      </a:r>
                      <a:endParaRPr lang="ja-JP" sz="24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34344" marR="34344" marT="0" marB="0" anchor="ctr"/>
                </a:tc>
                <a:tc gridSpan="2">
                  <a:txBody>
                    <a:bodyPr/>
                    <a:lstStyle/>
                    <a:p>
                      <a:pPr algn="ctr">
                        <a:spcAft>
                          <a:spcPts val="0"/>
                        </a:spcAft>
                      </a:pPr>
                      <a:r>
                        <a:rPr lang="en-US" sz="2400" dirty="0">
                          <a:effectLst/>
                          <a:latin typeface="メイリオ" panose="020B0604030504040204" pitchFamily="50" charset="-128"/>
                          <a:ea typeface="メイリオ" panose="020B0604030504040204" pitchFamily="50" charset="-128"/>
                        </a:rPr>
                        <a:t>095-895-2469</a:t>
                      </a:r>
                      <a:endParaRPr lang="ja-JP" sz="24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34344" marR="34344" marT="0" marB="0" anchor="ctr"/>
                </a:tc>
                <a:tc hMerge="1">
                  <a:txBody>
                    <a:bodyPr/>
                    <a:lstStyle/>
                    <a:p>
                      <a:endParaRPr kumimoji="1" lang="ja-JP" altLang="en-US"/>
                    </a:p>
                  </a:txBody>
                  <a:tcPr/>
                </a:tc>
                <a:extLst>
                  <a:ext uri="{0D108BD9-81ED-4DB2-BD59-A6C34878D82A}">
                    <a16:rowId xmlns:a16="http://schemas.microsoft.com/office/drawing/2014/main" val="10000"/>
                  </a:ext>
                </a:extLst>
              </a:tr>
              <a:tr h="899706">
                <a:tc>
                  <a:txBody>
                    <a:bodyPr/>
                    <a:lstStyle/>
                    <a:p>
                      <a:pPr algn="ctr">
                        <a:spcAft>
                          <a:spcPts val="0"/>
                        </a:spcAft>
                      </a:pPr>
                      <a:r>
                        <a:rPr lang="ja-JP" altLang="en-US" sz="2400" dirty="0">
                          <a:effectLst/>
                          <a:latin typeface="メイリオ" panose="020B0604030504040204" pitchFamily="50" charset="-128"/>
                          <a:ea typeface="メイリオ" panose="020B0604030504040204" pitchFamily="50" charset="-128"/>
                        </a:rPr>
                        <a:t>長崎県警察本部</a:t>
                      </a:r>
                      <a:endParaRPr lang="en-US" altLang="ja-JP" sz="2400" dirty="0">
                        <a:effectLst/>
                        <a:latin typeface="メイリオ" panose="020B0604030504040204" pitchFamily="50" charset="-128"/>
                        <a:ea typeface="メイリオ" panose="020B0604030504040204" pitchFamily="50" charset="-128"/>
                      </a:endParaRPr>
                    </a:p>
                    <a:p>
                      <a:pPr algn="ctr">
                        <a:spcAft>
                          <a:spcPts val="0"/>
                        </a:spcAft>
                      </a:pPr>
                      <a:r>
                        <a:rPr lang="ja-JP" altLang="en-US" sz="2400" dirty="0">
                          <a:effectLst/>
                          <a:latin typeface="メイリオ" panose="020B0604030504040204" pitchFamily="50" charset="-128"/>
                          <a:ea typeface="メイリオ" panose="020B0604030504040204" pitchFamily="50" charset="-128"/>
                        </a:rPr>
                        <a:t>組織犯罪対策課</a:t>
                      </a:r>
                      <a:endParaRPr lang="ja-JP" sz="24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34344" marR="34344" marT="0" marB="0" anchor="ctr"/>
                </a:tc>
                <a:tc gridSpan="2">
                  <a:txBody>
                    <a:bodyPr/>
                    <a:lstStyle/>
                    <a:p>
                      <a:pPr algn="ctr">
                        <a:spcAft>
                          <a:spcPts val="0"/>
                        </a:spcAft>
                      </a:pPr>
                      <a:r>
                        <a:rPr lang="ja-JP" altLang="en-US" sz="2400" dirty="0">
                          <a:effectLst/>
                          <a:latin typeface="メイリオ" panose="020B0604030504040204" pitchFamily="50" charset="-128"/>
                          <a:ea typeface="メイリオ" panose="020B0604030504040204" pitchFamily="50" charset="-128"/>
                        </a:rPr>
                        <a:t>薬物</a:t>
                      </a:r>
                      <a:r>
                        <a:rPr lang="en-US" altLang="ja-JP" sz="2400" dirty="0">
                          <a:effectLst/>
                          <a:latin typeface="メイリオ" panose="020B0604030504040204" pitchFamily="50" charset="-128"/>
                          <a:ea typeface="メイリオ" panose="020B0604030504040204" pitchFamily="50" charset="-128"/>
                        </a:rPr>
                        <a:t>110</a:t>
                      </a:r>
                      <a:r>
                        <a:rPr lang="ja-JP" altLang="en-US" sz="2400" dirty="0">
                          <a:effectLst/>
                          <a:latin typeface="メイリオ" panose="020B0604030504040204" pitchFamily="50" charset="-128"/>
                          <a:ea typeface="メイリオ" panose="020B0604030504040204" pitchFamily="50" charset="-128"/>
                        </a:rPr>
                        <a:t>番　</a:t>
                      </a:r>
                      <a:r>
                        <a:rPr lang="en-US" sz="2400" dirty="0">
                          <a:effectLst/>
                          <a:latin typeface="メイリオ" panose="020B0604030504040204" pitchFamily="50" charset="-128"/>
                          <a:ea typeface="メイリオ" panose="020B0604030504040204" pitchFamily="50" charset="-128"/>
                        </a:rPr>
                        <a:t>0120-110874</a:t>
                      </a:r>
                      <a:endParaRPr lang="ja-JP" sz="24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34344" marR="34344" marT="0" marB="0" anchor="ctr"/>
                </a:tc>
                <a:tc hMerge="1">
                  <a:txBody>
                    <a:bodyPr/>
                    <a:lstStyle/>
                    <a:p>
                      <a:endParaRPr kumimoji="1" lang="ja-JP" altLang="en-US"/>
                    </a:p>
                  </a:txBody>
                  <a:tcPr/>
                </a:tc>
                <a:extLst>
                  <a:ext uri="{0D108BD9-81ED-4DB2-BD59-A6C34878D82A}">
                    <a16:rowId xmlns:a16="http://schemas.microsoft.com/office/drawing/2014/main" val="10001"/>
                  </a:ext>
                </a:extLst>
              </a:tr>
              <a:tr h="9415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dirty="0">
                          <a:effectLst/>
                          <a:latin typeface="メイリオ" panose="020B0604030504040204" pitchFamily="50" charset="-128"/>
                          <a:ea typeface="メイリオ" panose="020B0604030504040204" pitchFamily="50" charset="-128"/>
                        </a:rPr>
                        <a:t>長崎県警察本部</a:t>
                      </a:r>
                      <a:endParaRPr lang="en-US" altLang="ja-JP" sz="2400" dirty="0">
                        <a:effectLst/>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dirty="0">
                          <a:effectLst/>
                          <a:latin typeface="メイリオ" panose="020B0604030504040204" pitchFamily="50" charset="-128"/>
                          <a:ea typeface="メイリオ" panose="020B0604030504040204" pitchFamily="50" charset="-128"/>
                        </a:rPr>
                        <a:t>人身安全・少年課</a:t>
                      </a:r>
                      <a:endParaRPr lang="ja-JP" altLang="ja-JP" sz="24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34344" marR="34344" marT="0" marB="0" anchor="ctr"/>
                </a:tc>
                <a:tc gridSpan="2">
                  <a:txBody>
                    <a:bodyPr/>
                    <a:lstStyle/>
                    <a:p>
                      <a:pPr algn="ctr">
                        <a:spcAft>
                          <a:spcPts val="0"/>
                        </a:spcAft>
                      </a:pPr>
                      <a:r>
                        <a:rPr lang="ja-JP" altLang="ja-JP" sz="2400" dirty="0">
                          <a:effectLst/>
                          <a:latin typeface="メイリオ" panose="020B0604030504040204" pitchFamily="50" charset="-128"/>
                          <a:ea typeface="メイリオ" panose="020B0604030504040204" pitchFamily="50" charset="-128"/>
                        </a:rPr>
                        <a:t>ヤングテレホン</a:t>
                      </a:r>
                      <a:r>
                        <a:rPr lang="ja-JP" altLang="en-US" sz="2400" dirty="0">
                          <a:effectLst/>
                          <a:latin typeface="メイリオ" panose="020B0604030504040204" pitchFamily="50" charset="-128"/>
                          <a:ea typeface="メイリオ" panose="020B0604030504040204" pitchFamily="50" charset="-128"/>
                        </a:rPr>
                        <a:t>　電話：</a:t>
                      </a:r>
                      <a:r>
                        <a:rPr lang="en-US" sz="2400" dirty="0">
                          <a:effectLst/>
                          <a:latin typeface="メイリオ" panose="020B0604030504040204" pitchFamily="50" charset="-128"/>
                          <a:ea typeface="メイリオ" panose="020B0604030504040204" pitchFamily="50" charset="-128"/>
                        </a:rPr>
                        <a:t>0120-786714</a:t>
                      </a:r>
                      <a:r>
                        <a:rPr lang="ja-JP" altLang="en-US" sz="2400" dirty="0">
                          <a:effectLst/>
                          <a:latin typeface="メイリオ" panose="020B0604030504040204" pitchFamily="50" charset="-128"/>
                          <a:ea typeface="メイリオ" panose="020B0604030504040204" pitchFamily="50" charset="-128"/>
                        </a:rPr>
                        <a:t>　　</a:t>
                      </a:r>
                      <a:endParaRPr lang="en-US" altLang="ja-JP" sz="2400" dirty="0">
                        <a:effectLst/>
                        <a:latin typeface="メイリオ" panose="020B0604030504040204" pitchFamily="50" charset="-128"/>
                        <a:ea typeface="メイリオ" panose="020B0604030504040204" pitchFamily="50" charset="-128"/>
                      </a:endParaRPr>
                    </a:p>
                    <a:p>
                      <a:pPr algn="ctr">
                        <a:spcAft>
                          <a:spcPts val="0"/>
                        </a:spcAft>
                      </a:pPr>
                      <a:r>
                        <a:rPr lang="ja-JP" altLang="en-US" sz="2400" dirty="0">
                          <a:effectLst/>
                          <a:latin typeface="メイリオ" panose="020B0604030504040204" pitchFamily="50" charset="-128"/>
                          <a:ea typeface="メイリオ" panose="020B0604030504040204" pitchFamily="50" charset="-128"/>
                        </a:rPr>
                        <a:t>メール：</a:t>
                      </a:r>
                      <a:r>
                        <a:rPr lang="en-US" altLang="ja-JP" sz="2400" dirty="0">
                          <a:latin typeface="メイリオ" panose="020B0604030504040204" pitchFamily="50" charset="-128"/>
                          <a:ea typeface="メイリオ" panose="020B0604030504040204" pitchFamily="50" charset="-128"/>
                        </a:rPr>
                        <a:t>young786714@ezweb.ne.jp</a:t>
                      </a:r>
                      <a:endParaRPr lang="ja-JP" sz="24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34344" marR="34344" marT="0" marB="0" anchor="ctr"/>
                </a:tc>
                <a:tc hMerge="1">
                  <a:txBody>
                    <a:bodyPr/>
                    <a:lstStyle/>
                    <a:p>
                      <a:endParaRPr kumimoji="1" lang="ja-JP" altLang="en-US"/>
                    </a:p>
                  </a:txBody>
                  <a:tcPr/>
                </a:tc>
                <a:extLst>
                  <a:ext uri="{0D108BD9-81ED-4DB2-BD59-A6C34878D82A}">
                    <a16:rowId xmlns:a16="http://schemas.microsoft.com/office/drawing/2014/main" val="10002"/>
                  </a:ext>
                </a:extLst>
              </a:tr>
              <a:tr h="899706">
                <a:tc>
                  <a:txBody>
                    <a:bodyPr/>
                    <a:lstStyle/>
                    <a:p>
                      <a:pPr algn="ctr">
                        <a:spcAft>
                          <a:spcPts val="0"/>
                        </a:spcAft>
                      </a:pPr>
                      <a:r>
                        <a:rPr lang="ja-JP" sz="2400" dirty="0">
                          <a:effectLst/>
                          <a:latin typeface="メイリオ" panose="020B0604030504040204" pitchFamily="50" charset="-128"/>
                          <a:ea typeface="メイリオ" panose="020B0604030504040204" pitchFamily="50" charset="-128"/>
                        </a:rPr>
                        <a:t>長崎こども・女性・障害者支援センター</a:t>
                      </a:r>
                      <a:endParaRPr lang="ja-JP" sz="24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34344" marR="34344" marT="0" marB="0" anchor="ctr"/>
                </a:tc>
                <a:tc>
                  <a:txBody>
                    <a:bodyPr/>
                    <a:lstStyle/>
                    <a:p>
                      <a:pPr algn="ctr">
                        <a:spcAft>
                          <a:spcPts val="0"/>
                        </a:spcAft>
                      </a:pPr>
                      <a:r>
                        <a:rPr lang="ja-JP" sz="2400" dirty="0">
                          <a:effectLst/>
                          <a:latin typeface="メイリオ" panose="020B0604030504040204" pitchFamily="50" charset="-128"/>
                          <a:ea typeface="メイリオ" panose="020B0604030504040204" pitchFamily="50" charset="-128"/>
                        </a:rPr>
                        <a:t>薬物相談窓口</a:t>
                      </a:r>
                      <a:endParaRPr lang="ja-JP" sz="24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34344" marR="34344" marT="0" marB="0" anchor="ctr"/>
                </a:tc>
                <a:tc>
                  <a:txBody>
                    <a:bodyPr/>
                    <a:lstStyle/>
                    <a:p>
                      <a:pPr algn="ctr">
                        <a:spcAft>
                          <a:spcPts val="0"/>
                        </a:spcAft>
                      </a:pPr>
                      <a:r>
                        <a:rPr lang="en-US" sz="2400" dirty="0">
                          <a:effectLst/>
                          <a:latin typeface="メイリオ" panose="020B0604030504040204" pitchFamily="50" charset="-128"/>
                          <a:ea typeface="メイリオ" panose="020B0604030504040204" pitchFamily="50" charset="-128"/>
                        </a:rPr>
                        <a:t>095-846-5115</a:t>
                      </a:r>
                      <a:endParaRPr lang="ja-JP" sz="24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34344" marR="34344"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3919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19" name="テキスト ボックス 18">
            <a:extLst>
              <a:ext uri="{FF2B5EF4-FFF2-40B4-BE49-F238E27FC236}">
                <a16:creationId xmlns:a16="http://schemas.microsoft.com/office/drawing/2014/main" id="{050205B7-0FC7-4032-A954-C5E8663B15D6}"/>
              </a:ext>
            </a:extLst>
          </p:cNvPr>
          <p:cNvSpPr txBox="1">
            <a:spLocks noChangeArrowheads="1"/>
          </p:cNvSpPr>
          <p:nvPr/>
        </p:nvSpPr>
        <p:spPr bwMode="auto">
          <a:xfrm>
            <a:off x="6230882" y="4183953"/>
            <a:ext cx="2736850" cy="522288"/>
          </a:xfrm>
          <a:prstGeom prst="rect">
            <a:avLst/>
          </a:prstGeom>
          <a:solidFill>
            <a:schemeClr val="accent5">
              <a:lumMod val="20000"/>
              <a:lumOff val="80000"/>
            </a:schemeClr>
          </a:solid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800" dirty="0">
                <a:latin typeface="メイリオ" panose="020B0604030504040204" pitchFamily="50" charset="-128"/>
                <a:ea typeface="メイリオ" panose="020B0604030504040204" pitchFamily="50" charset="-128"/>
              </a:rPr>
              <a:t>いくつ飲むの？</a:t>
            </a:r>
          </a:p>
        </p:txBody>
      </p:sp>
      <p:sp>
        <p:nvSpPr>
          <p:cNvPr id="21" name="正方形/長方形 1">
            <a:extLst>
              <a:ext uri="{FF2B5EF4-FFF2-40B4-BE49-F238E27FC236}">
                <a16:creationId xmlns:a16="http://schemas.microsoft.com/office/drawing/2014/main" id="{AC633CA3-652B-41DA-9912-2068D395A8FD}"/>
              </a:ext>
            </a:extLst>
          </p:cNvPr>
          <p:cNvSpPr>
            <a:spLocks noChangeArrowheads="1"/>
          </p:cNvSpPr>
          <p:nvPr/>
        </p:nvSpPr>
        <p:spPr bwMode="auto">
          <a:xfrm>
            <a:off x="2071775" y="4173959"/>
            <a:ext cx="2338388" cy="522287"/>
          </a:xfrm>
          <a:prstGeom prst="rect">
            <a:avLst/>
          </a:prstGeom>
          <a:solidFill>
            <a:schemeClr val="accent5">
              <a:lumMod val="20000"/>
              <a:lumOff val="80000"/>
            </a:schemeClr>
          </a:solidFill>
          <a:ln>
            <a:noFill/>
          </a:ln>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800" dirty="0">
                <a:latin typeface="メイリオ" panose="020B0604030504040204" pitchFamily="50" charset="-128"/>
                <a:ea typeface="メイリオ" panose="020B0604030504040204" pitchFamily="50" charset="-128"/>
              </a:rPr>
              <a:t>何回飲むの？</a:t>
            </a:r>
            <a:endParaRPr kumimoji="1" lang="en-US" altLang="ja-JP" sz="2800" dirty="0">
              <a:latin typeface="メイリオ" panose="020B0604030504040204" pitchFamily="50" charset="-128"/>
              <a:ea typeface="メイリオ" panose="020B0604030504040204" pitchFamily="50" charset="-128"/>
            </a:endParaRPr>
          </a:p>
        </p:txBody>
      </p:sp>
      <p:sp>
        <p:nvSpPr>
          <p:cNvPr id="22" name="四角形: 角を丸くする 21">
            <a:extLst>
              <a:ext uri="{FF2B5EF4-FFF2-40B4-BE49-F238E27FC236}">
                <a16:creationId xmlns:a16="http://schemas.microsoft.com/office/drawing/2014/main" id="{A72468B2-0279-4108-821E-69354F85BD6A}"/>
              </a:ext>
            </a:extLst>
          </p:cNvPr>
          <p:cNvSpPr/>
          <p:nvPr/>
        </p:nvSpPr>
        <p:spPr bwMode="auto">
          <a:xfrm>
            <a:off x="399971" y="3902660"/>
            <a:ext cx="1607984" cy="1064080"/>
          </a:xfrm>
          <a:prstGeom prst="roundRect">
            <a:avLst/>
          </a:prstGeom>
          <a:solidFill>
            <a:srgbClr val="FFC000"/>
          </a:solidFill>
          <a:ln w="28575">
            <a:solidFill>
              <a:schemeClr val="accent6">
                <a:lumMod val="50000"/>
              </a:schemeClr>
            </a:solidFill>
            <a:headEnd type="none" w="med" len="med"/>
            <a:tailEnd type="none" w="med" len="med"/>
          </a:ln>
          <a:effectLst>
            <a:softEdge rad="63500"/>
          </a:effectLst>
        </p:spPr>
        <p:style>
          <a:lnRef idx="1">
            <a:schemeClr val="accent2"/>
          </a:lnRef>
          <a:fillRef idx="3">
            <a:schemeClr val="accent2"/>
          </a:fillRef>
          <a:effectRef idx="2">
            <a:schemeClr val="accent2"/>
          </a:effectRef>
          <a:fontRef idx="minor">
            <a:schemeClr val="lt1"/>
          </a:fontRef>
        </p:style>
        <p:txBody>
          <a:bodyPr anchor="ctr"/>
          <a:lstStyle/>
          <a:p>
            <a:pPr algn="ctr" eaLnBrk="1" hangingPunct="1">
              <a:buFont typeface="Arial" panose="020B0604020202020204" pitchFamily="34" charset="0"/>
              <a:buNone/>
              <a:defRPr/>
            </a:pPr>
            <a:r>
              <a:rPr lang="ja-JP" altLang="en-US" sz="6600" dirty="0">
                <a:ln w="0"/>
                <a:solidFill>
                  <a:schemeClr val="tx1"/>
                </a:solidFill>
                <a:effectLst>
                  <a:outerShdw blurRad="38100" dist="19050" dir="2700000" algn="tl" rotWithShape="0">
                    <a:srgbClr val="000000">
                      <a:alpha val="40000"/>
                    </a:srgbClr>
                  </a:outerShdw>
                </a:effectLst>
                <a:latin typeface="メイリオ" panose="020B0604030504040204" pitchFamily="50" charset="-128"/>
                <a:ea typeface="メイリオ" panose="020B0604030504040204" pitchFamily="50" charset="-128"/>
              </a:rPr>
              <a:t>回</a:t>
            </a:r>
          </a:p>
        </p:txBody>
      </p:sp>
      <p:sp>
        <p:nvSpPr>
          <p:cNvPr id="23" name="四角形: 角を丸くする 22">
            <a:extLst>
              <a:ext uri="{FF2B5EF4-FFF2-40B4-BE49-F238E27FC236}">
                <a16:creationId xmlns:a16="http://schemas.microsoft.com/office/drawing/2014/main" id="{E578EEAF-0738-4302-95F2-C61322CF617C}"/>
              </a:ext>
            </a:extLst>
          </p:cNvPr>
          <p:cNvSpPr/>
          <p:nvPr/>
        </p:nvSpPr>
        <p:spPr bwMode="auto">
          <a:xfrm>
            <a:off x="4623645" y="3932147"/>
            <a:ext cx="1556591" cy="1046175"/>
          </a:xfrm>
          <a:prstGeom prst="roundRect">
            <a:avLst/>
          </a:prstGeom>
          <a:solidFill>
            <a:srgbClr val="FFC000"/>
          </a:solidFill>
          <a:ln w="28575">
            <a:solidFill>
              <a:schemeClr val="accent6">
                <a:lumMod val="50000"/>
              </a:schemeClr>
            </a:solidFill>
            <a:headEnd type="none" w="med" len="med"/>
            <a:tailEnd type="none" w="med" len="med"/>
          </a:ln>
          <a:effectLst>
            <a:softEdge rad="63500"/>
          </a:effectLst>
        </p:spPr>
        <p:style>
          <a:lnRef idx="1">
            <a:schemeClr val="accent2"/>
          </a:lnRef>
          <a:fillRef idx="3">
            <a:schemeClr val="accent2"/>
          </a:fillRef>
          <a:effectRef idx="2">
            <a:schemeClr val="accent2"/>
          </a:effectRef>
          <a:fontRef idx="minor">
            <a:schemeClr val="lt1"/>
          </a:fontRef>
        </p:style>
        <p:txBody>
          <a:bodyPr anchor="ctr"/>
          <a:lstStyle/>
          <a:p>
            <a:pPr algn="ctr" eaLnBrk="1" hangingPunct="1">
              <a:buFont typeface="Arial" panose="020B0604020202020204" pitchFamily="34" charset="0"/>
              <a:buNone/>
              <a:defRPr/>
            </a:pPr>
            <a:r>
              <a:rPr lang="ja-JP" altLang="en-US" sz="6600" dirty="0">
                <a:ln w="0"/>
                <a:solidFill>
                  <a:schemeClr val="tx1"/>
                </a:solidFill>
                <a:effectLst>
                  <a:outerShdw blurRad="38100" dist="19050" dir="2700000" algn="tl" rotWithShape="0">
                    <a:srgbClr val="000000">
                      <a:alpha val="40000"/>
                    </a:srgbClr>
                  </a:outerShdw>
                </a:effectLst>
                <a:latin typeface="メイリオ" panose="020B0604030504040204" pitchFamily="50" charset="-128"/>
                <a:ea typeface="メイリオ" panose="020B0604030504040204" pitchFamily="50" charset="-128"/>
              </a:rPr>
              <a:t>量</a:t>
            </a:r>
          </a:p>
        </p:txBody>
      </p:sp>
      <p:sp>
        <p:nvSpPr>
          <p:cNvPr id="27" name="テキスト ボックス 26">
            <a:extLst>
              <a:ext uri="{FF2B5EF4-FFF2-40B4-BE49-F238E27FC236}">
                <a16:creationId xmlns:a16="http://schemas.microsoft.com/office/drawing/2014/main" id="{E892F1BB-1D6B-4ECE-90A4-9757AADA5435}"/>
              </a:ext>
            </a:extLst>
          </p:cNvPr>
          <p:cNvSpPr txBox="1">
            <a:spLocks noChangeArrowheads="1"/>
          </p:cNvSpPr>
          <p:nvPr/>
        </p:nvSpPr>
        <p:spPr bwMode="auto">
          <a:xfrm>
            <a:off x="248538" y="5481387"/>
            <a:ext cx="8719194" cy="584775"/>
          </a:xfrm>
          <a:prstGeom prst="rect">
            <a:avLst/>
          </a:prstGeom>
          <a:solidFill>
            <a:schemeClr val="accent4">
              <a:lumMod val="60000"/>
              <a:lumOff val="40000"/>
            </a:schemeClr>
          </a:solidFill>
          <a:ln>
            <a:noFill/>
          </a:ln>
        </p:spPr>
        <p:style>
          <a:lnRef idx="1">
            <a:schemeClr val="dk1"/>
          </a:lnRef>
          <a:fillRef idx="2">
            <a:schemeClr val="dk1"/>
          </a:fillRef>
          <a:effectRef idx="1">
            <a:schemeClr val="dk1"/>
          </a:effectRef>
          <a:fontRef idx="minor">
            <a:schemeClr val="dk1"/>
          </a:fontRef>
        </p:style>
        <p:txBody>
          <a:bodyPr wrap="square">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defRPr/>
            </a:pPr>
            <a:r>
              <a:rPr kumimoji="1" lang="ja-JP" altLang="en-US" sz="3200" u="sng" dirty="0">
                <a:latin typeface="メイリオ" panose="020B0604030504040204" pitchFamily="50" charset="-128"/>
                <a:ea typeface="メイリオ" panose="020B0604030504040204" pitchFamily="50" charset="-128"/>
              </a:rPr>
              <a:t>決まりを守って使わないとどうなるのでしょう</a:t>
            </a:r>
          </a:p>
        </p:txBody>
      </p:sp>
      <p:sp>
        <p:nvSpPr>
          <p:cNvPr id="7" name="吹き出し: 円形 6">
            <a:extLst>
              <a:ext uri="{FF2B5EF4-FFF2-40B4-BE49-F238E27FC236}">
                <a16:creationId xmlns:a16="http://schemas.microsoft.com/office/drawing/2014/main" id="{6D1C4EF9-5449-4E7C-9942-0B1CA1BAB6AC}"/>
              </a:ext>
            </a:extLst>
          </p:cNvPr>
          <p:cNvSpPr/>
          <p:nvPr/>
        </p:nvSpPr>
        <p:spPr>
          <a:xfrm rot="5575715" flipH="1">
            <a:off x="2079678" y="1140951"/>
            <a:ext cx="1808719" cy="2400316"/>
          </a:xfrm>
          <a:prstGeom prst="wedgeEllipseCallout">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5" name="テキスト ボックス 5">
            <a:extLst>
              <a:ext uri="{FF2B5EF4-FFF2-40B4-BE49-F238E27FC236}">
                <a16:creationId xmlns:a16="http://schemas.microsoft.com/office/drawing/2014/main" id="{46F64CAF-3E32-42F6-A64C-C7D3B20B1442}"/>
              </a:ext>
            </a:extLst>
          </p:cNvPr>
          <p:cNvSpPr txBox="1">
            <a:spLocks noChangeArrowheads="1"/>
          </p:cNvSpPr>
          <p:nvPr/>
        </p:nvSpPr>
        <p:spPr bwMode="auto">
          <a:xfrm>
            <a:off x="1996160" y="1787588"/>
            <a:ext cx="2041917" cy="1200329"/>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400" dirty="0">
                <a:latin typeface="メイリオ" panose="020B0604030504040204" pitchFamily="50" charset="-128"/>
                <a:ea typeface="メイリオ" panose="020B0604030504040204" pitchFamily="50" charset="-128"/>
              </a:rPr>
              <a:t>コップ１杯の水かぬるま湯で飲もう</a:t>
            </a:r>
          </a:p>
        </p:txBody>
      </p:sp>
      <p:grpSp>
        <p:nvGrpSpPr>
          <p:cNvPr id="2" name="グループ化 1">
            <a:extLst>
              <a:ext uri="{FF2B5EF4-FFF2-40B4-BE49-F238E27FC236}">
                <a16:creationId xmlns:a16="http://schemas.microsoft.com/office/drawing/2014/main" id="{8871B493-AF7F-4AC6-BE85-EED7E26DB9B8}"/>
              </a:ext>
            </a:extLst>
          </p:cNvPr>
          <p:cNvGrpSpPr/>
          <p:nvPr/>
        </p:nvGrpSpPr>
        <p:grpSpPr>
          <a:xfrm>
            <a:off x="4485751" y="1422062"/>
            <a:ext cx="4347351" cy="1887934"/>
            <a:chOff x="4485751" y="1422062"/>
            <a:chExt cx="4347351" cy="1887934"/>
          </a:xfrm>
        </p:grpSpPr>
        <p:pic>
          <p:nvPicPr>
            <p:cNvPr id="20" name="Picture 4" descr="「時計」の画像検索結果">
              <a:extLst>
                <a:ext uri="{FF2B5EF4-FFF2-40B4-BE49-F238E27FC236}">
                  <a16:creationId xmlns:a16="http://schemas.microsoft.com/office/drawing/2014/main" id="{A0E766FC-392C-48D5-A31D-E7087AFE50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5751" y="1557995"/>
              <a:ext cx="1775657" cy="175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吹き出し: 円形 44">
              <a:extLst>
                <a:ext uri="{FF2B5EF4-FFF2-40B4-BE49-F238E27FC236}">
                  <a16:creationId xmlns:a16="http://schemas.microsoft.com/office/drawing/2014/main" id="{55F075BB-22B0-40EE-8B3C-3FD633143FF7}"/>
                </a:ext>
              </a:extLst>
            </p:cNvPr>
            <p:cNvSpPr/>
            <p:nvPr/>
          </p:nvSpPr>
          <p:spPr>
            <a:xfrm rot="5575715" flipH="1">
              <a:off x="6707028" y="1104708"/>
              <a:ext cx="1808719" cy="2443428"/>
            </a:xfrm>
            <a:prstGeom prst="wedgeEllipseCallou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8" name="テキスト ボックス 6">
              <a:extLst>
                <a:ext uri="{FF2B5EF4-FFF2-40B4-BE49-F238E27FC236}">
                  <a16:creationId xmlns:a16="http://schemas.microsoft.com/office/drawing/2014/main" id="{26F13C30-794E-446C-B603-7D73F3208A4A}"/>
                </a:ext>
              </a:extLst>
            </p:cNvPr>
            <p:cNvSpPr txBox="1">
              <a:spLocks noChangeArrowheads="1"/>
            </p:cNvSpPr>
            <p:nvPr/>
          </p:nvSpPr>
          <p:spPr bwMode="auto">
            <a:xfrm>
              <a:off x="6646578" y="1726256"/>
              <a:ext cx="21256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400" dirty="0">
                  <a:latin typeface="メイリオ" panose="020B0604030504040204" pitchFamily="50" charset="-128"/>
                  <a:ea typeface="メイリオ" panose="020B0604030504040204" pitchFamily="50" charset="-128"/>
                </a:rPr>
                <a:t>いつ飲むの？</a:t>
              </a:r>
              <a:r>
                <a:rPr lang="ja-JP" altLang="en-US" sz="2400" dirty="0">
                  <a:latin typeface="メイリオ" panose="020B0604030504040204" pitchFamily="50" charset="-128"/>
                  <a:ea typeface="メイリオ" panose="020B0604030504040204" pitchFamily="50" charset="-128"/>
                </a:rPr>
                <a:t>食事の前？食事の後？</a:t>
              </a:r>
              <a:endParaRPr kumimoji="1" lang="ja-JP" altLang="en-US" sz="2400" dirty="0">
                <a:latin typeface="メイリオ" panose="020B0604030504040204" pitchFamily="50" charset="-128"/>
                <a:ea typeface="メイリオ" panose="020B0604030504040204" pitchFamily="50" charset="-128"/>
              </a:endParaRPr>
            </a:p>
          </p:txBody>
        </p:sp>
      </p:grpSp>
      <p:pic>
        <p:nvPicPr>
          <p:cNvPr id="16" name="図 15" descr="カップ, コーヒー, テーブル, ガラス が含まれている画像&#10;&#10;自動的に生成された説明">
            <a:extLst>
              <a:ext uri="{FF2B5EF4-FFF2-40B4-BE49-F238E27FC236}">
                <a16:creationId xmlns:a16="http://schemas.microsoft.com/office/drawing/2014/main" id="{22399992-9EBA-48E2-91B2-458F13CD45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354" y="1376613"/>
            <a:ext cx="1406434" cy="2035627"/>
          </a:xfrm>
          <a:prstGeom prst="rect">
            <a:avLst/>
          </a:prstGeom>
        </p:spPr>
      </p:pic>
      <p:sp>
        <p:nvSpPr>
          <p:cNvPr id="17" name="Text Box 2">
            <a:extLst>
              <a:ext uri="{FF2B5EF4-FFF2-40B4-BE49-F238E27FC236}">
                <a16:creationId xmlns:a16="http://schemas.microsoft.com/office/drawing/2014/main" id="{69F3F310-9EC4-4DC1-A1A1-80CC75426C01}"/>
              </a:ext>
            </a:extLst>
          </p:cNvPr>
          <p:cNvSpPr txBox="1">
            <a:spLocks noChangeArrowheads="1"/>
          </p:cNvSpPr>
          <p:nvPr/>
        </p:nvSpPr>
        <p:spPr bwMode="auto">
          <a:xfrm>
            <a:off x="0" y="107142"/>
            <a:ext cx="9144000" cy="923330"/>
          </a:xfrm>
          <a:prstGeom prst="rect">
            <a:avLst/>
          </a:prstGeom>
          <a:solidFill>
            <a:schemeClr val="accent5">
              <a:lumMod val="40000"/>
              <a:lumOff val="60000"/>
            </a:schemeClr>
          </a:solidFill>
          <a:ln>
            <a:noFill/>
          </a:ln>
        </p:spPr>
        <p:txBody>
          <a:bodyPr wrap="square" anchor="b">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5400" b="1" dirty="0">
                <a:latin typeface="メイリオ" panose="020B0604030504040204" pitchFamily="50" charset="-128"/>
                <a:ea typeface="メイリオ" panose="020B0604030504040204" pitchFamily="50" charset="-128"/>
              </a:rPr>
              <a:t>薬には「</a:t>
            </a:r>
            <a:r>
              <a:rPr lang="ja-JP" altLang="en-US" sz="5400" b="1" dirty="0">
                <a:solidFill>
                  <a:srgbClr val="C00000"/>
                </a:solidFill>
                <a:latin typeface="メイリオ" panose="020B0604030504040204" pitchFamily="50" charset="-128"/>
                <a:ea typeface="メイリオ" panose="020B0604030504040204" pitchFamily="50" charset="-128"/>
              </a:rPr>
              <a:t>決まり</a:t>
            </a:r>
            <a:r>
              <a:rPr lang="ja-JP" altLang="en-US" sz="5400" b="1" dirty="0">
                <a:latin typeface="メイリオ" panose="020B0604030504040204" pitchFamily="50" charset="-128"/>
                <a:ea typeface="メイリオ" panose="020B0604030504040204" pitchFamily="50" charset="-128"/>
              </a:rPr>
              <a:t>」があります</a:t>
            </a:r>
            <a:endParaRPr kumimoji="1" lang="ja-JP" altLang="en-US" sz="5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3925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randombar(horizontal)">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6" name="Text Box 5">
            <a:extLst>
              <a:ext uri="{FF2B5EF4-FFF2-40B4-BE49-F238E27FC236}">
                <a16:creationId xmlns:a16="http://schemas.microsoft.com/office/drawing/2014/main" id="{B18E70EF-DA91-4990-B2A2-17D4423DBBDE}"/>
              </a:ext>
            </a:extLst>
          </p:cNvPr>
          <p:cNvSpPr txBox="1">
            <a:spLocks noChangeArrowheads="1"/>
          </p:cNvSpPr>
          <p:nvPr/>
        </p:nvSpPr>
        <p:spPr bwMode="auto">
          <a:xfrm>
            <a:off x="554037" y="1750628"/>
            <a:ext cx="8035925" cy="1785104"/>
          </a:xfrm>
          <a:prstGeom prst="rect">
            <a:avLst/>
          </a:prstGeom>
          <a:noFill/>
          <a:ln w="38100">
            <a:solidFill>
              <a:schemeClr val="tx1"/>
            </a:solidFill>
            <a:prstDash val="dash"/>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just">
              <a:lnSpc>
                <a:spcPct val="140000"/>
              </a:lnSpc>
              <a:spcBef>
                <a:spcPct val="0"/>
              </a:spcBef>
              <a:buFontTx/>
              <a:buNone/>
            </a:pPr>
            <a:r>
              <a:rPr lang="ja-JP" altLang="en-US" sz="2000" dirty="0">
                <a:solidFill>
                  <a:srgbClr val="000000"/>
                </a:solidFill>
                <a:latin typeface="メイリオ" panose="020B0604030504040204" pitchFamily="50" charset="-128"/>
                <a:ea typeface="メイリオ" panose="020B0604030504040204" pitchFamily="50" charset="-128"/>
              </a:rPr>
              <a:t>（副作用の例）</a:t>
            </a:r>
            <a:endParaRPr lang="en-US" altLang="ja-JP" sz="2000" dirty="0">
              <a:solidFill>
                <a:srgbClr val="000000"/>
              </a:solidFill>
              <a:latin typeface="メイリオ" panose="020B0604030504040204" pitchFamily="50" charset="-128"/>
              <a:ea typeface="メイリオ" panose="020B0604030504040204" pitchFamily="50" charset="-128"/>
            </a:endParaRPr>
          </a:p>
          <a:p>
            <a:pPr algn="just">
              <a:lnSpc>
                <a:spcPct val="140000"/>
              </a:lnSpc>
              <a:spcBef>
                <a:spcPct val="0"/>
              </a:spcBef>
              <a:buFontTx/>
              <a:buNone/>
            </a:pPr>
            <a:r>
              <a:rPr lang="ja-JP" altLang="en-US" sz="2000" dirty="0">
                <a:solidFill>
                  <a:srgbClr val="000000"/>
                </a:solidFill>
                <a:latin typeface="メイリオ" panose="020B0604030504040204" pitchFamily="50" charset="-128"/>
                <a:ea typeface="メイリオ" panose="020B0604030504040204" pitchFamily="50" charset="-128"/>
              </a:rPr>
              <a:t>・ねむくなる　・体がかゆくなる　・赤いボツボツができる</a:t>
            </a:r>
          </a:p>
          <a:p>
            <a:pPr algn="just">
              <a:lnSpc>
                <a:spcPct val="140000"/>
              </a:lnSpc>
              <a:spcBef>
                <a:spcPct val="0"/>
              </a:spcBef>
              <a:buFontTx/>
              <a:buNone/>
            </a:pPr>
            <a:r>
              <a:rPr lang="ja-JP" altLang="en-US" sz="2000" dirty="0">
                <a:solidFill>
                  <a:srgbClr val="000000"/>
                </a:solidFill>
                <a:latin typeface="メイリオ" panose="020B0604030504040204" pitchFamily="50" charset="-128"/>
                <a:ea typeface="メイリオ" panose="020B0604030504040204" pitchFamily="50" charset="-128"/>
              </a:rPr>
              <a:t>・胃がムカムカする　・おなかが痛くなる　・きもちが悪い</a:t>
            </a:r>
          </a:p>
          <a:p>
            <a:pPr algn="just">
              <a:lnSpc>
                <a:spcPct val="140000"/>
              </a:lnSpc>
              <a:spcBef>
                <a:spcPct val="0"/>
              </a:spcBef>
              <a:buFontTx/>
              <a:buNone/>
            </a:pPr>
            <a:r>
              <a:rPr lang="ja-JP" altLang="en-US" sz="2000" dirty="0">
                <a:solidFill>
                  <a:srgbClr val="000000"/>
                </a:solidFill>
                <a:latin typeface="メイリオ" panose="020B0604030504040204" pitchFamily="50" charset="-128"/>
                <a:ea typeface="メイリオ" panose="020B0604030504040204" pitchFamily="50" charset="-128"/>
              </a:rPr>
              <a:t>・頭がふらふらする　・胸がドキドキする　　</a:t>
            </a:r>
            <a:r>
              <a:rPr lang="en-US" altLang="ja-JP" sz="2000" dirty="0">
                <a:solidFill>
                  <a:srgbClr val="000000"/>
                </a:solidFill>
                <a:latin typeface="メイリオ" panose="020B0604030504040204" pitchFamily="50" charset="-128"/>
                <a:ea typeface="メイリオ" panose="020B0604030504040204" pitchFamily="50" charset="-128"/>
              </a:rPr>
              <a:t>･･･</a:t>
            </a:r>
            <a:r>
              <a:rPr lang="ja-JP" altLang="en-US" sz="2000" dirty="0">
                <a:solidFill>
                  <a:srgbClr val="000000"/>
                </a:solidFill>
                <a:latin typeface="メイリオ" panose="020B0604030504040204" pitchFamily="50" charset="-128"/>
                <a:ea typeface="メイリオ" panose="020B0604030504040204" pitchFamily="50" charset="-128"/>
              </a:rPr>
              <a:t>などなど</a:t>
            </a:r>
          </a:p>
        </p:txBody>
      </p:sp>
      <p:pic>
        <p:nvPicPr>
          <p:cNvPr id="9" name="Picture 3" descr="hakase[1]">
            <a:extLst>
              <a:ext uri="{FF2B5EF4-FFF2-40B4-BE49-F238E27FC236}">
                <a16:creationId xmlns:a16="http://schemas.microsoft.com/office/drawing/2014/main" id="{3C20A463-2140-44E8-B09D-7DB8EB42F0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4657" y="4933670"/>
            <a:ext cx="2076267"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2">
            <a:extLst>
              <a:ext uri="{FF2B5EF4-FFF2-40B4-BE49-F238E27FC236}">
                <a16:creationId xmlns:a16="http://schemas.microsoft.com/office/drawing/2014/main" id="{CC057F7E-6D63-4198-8CA9-C10BC66D8D90}"/>
              </a:ext>
            </a:extLst>
          </p:cNvPr>
          <p:cNvSpPr txBox="1">
            <a:spLocks noChangeArrowheads="1"/>
          </p:cNvSpPr>
          <p:nvPr/>
        </p:nvSpPr>
        <p:spPr bwMode="auto">
          <a:xfrm>
            <a:off x="-17027" y="0"/>
            <a:ext cx="9161027" cy="1569660"/>
          </a:xfrm>
          <a:prstGeom prst="rect">
            <a:avLst/>
          </a:prstGeom>
          <a:solidFill>
            <a:schemeClr val="accent5">
              <a:lumMod val="40000"/>
              <a:lumOff val="60000"/>
            </a:schemeClr>
          </a:solidFill>
          <a:ln>
            <a:noFill/>
          </a:ln>
        </p:spPr>
        <p:txBody>
          <a:bodyPr wrap="square" anchor="b">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800" b="1" dirty="0">
                <a:solidFill>
                  <a:srgbClr val="000000"/>
                </a:solidFill>
                <a:latin typeface="メイリオ" panose="020B0604030504040204" pitchFamily="50" charset="-128"/>
                <a:ea typeface="メイリオ" panose="020B0604030504040204" pitchFamily="50" charset="-128"/>
              </a:rPr>
              <a:t>「体に負担をかけること」を</a:t>
            </a:r>
            <a:endParaRPr lang="en-US" altLang="ja-JP" sz="4800" b="1" dirty="0">
              <a:solidFill>
                <a:srgbClr val="000000"/>
              </a:solidFill>
              <a:latin typeface="メイリオ" panose="020B0604030504040204" pitchFamily="50" charset="-128"/>
              <a:ea typeface="メイリオ" panose="020B0604030504040204" pitchFamily="50" charset="-128"/>
            </a:endParaRPr>
          </a:p>
          <a:p>
            <a:pPr algn="ctr" eaLnBrk="1" hangingPunct="1">
              <a:spcBef>
                <a:spcPct val="0"/>
              </a:spcBef>
              <a:buFontTx/>
              <a:buNone/>
            </a:pPr>
            <a:r>
              <a:rPr lang="ja-JP" altLang="en-US" sz="4800" b="1" u="sng" dirty="0">
                <a:solidFill>
                  <a:srgbClr val="C00000"/>
                </a:solidFill>
                <a:latin typeface="メイリオ" panose="020B0604030504040204" pitchFamily="50" charset="-128"/>
                <a:ea typeface="メイリオ" panose="020B0604030504040204" pitchFamily="50" charset="-128"/>
              </a:rPr>
              <a:t>副作用</a:t>
            </a:r>
            <a:endParaRPr lang="ja-JP" altLang="en-US" sz="4800" b="1" dirty="0">
              <a:solidFill>
                <a:srgbClr val="000000"/>
              </a:solidFill>
              <a:latin typeface="メイリオ" panose="020B0604030504040204" pitchFamily="50" charset="-128"/>
              <a:ea typeface="メイリオ" panose="020B0604030504040204" pitchFamily="50" charset="-128"/>
            </a:endParaRPr>
          </a:p>
        </p:txBody>
      </p:sp>
      <p:grpSp>
        <p:nvGrpSpPr>
          <p:cNvPr id="2" name="グループ化 1">
            <a:extLst>
              <a:ext uri="{FF2B5EF4-FFF2-40B4-BE49-F238E27FC236}">
                <a16:creationId xmlns:a16="http://schemas.microsoft.com/office/drawing/2014/main" id="{67C7603C-5B07-40F5-B026-4DCA120164FA}"/>
              </a:ext>
            </a:extLst>
          </p:cNvPr>
          <p:cNvGrpSpPr/>
          <p:nvPr/>
        </p:nvGrpSpPr>
        <p:grpSpPr>
          <a:xfrm>
            <a:off x="5542803" y="3657238"/>
            <a:ext cx="3503488" cy="1240745"/>
            <a:chOff x="5542803" y="3657238"/>
            <a:chExt cx="3503488" cy="1240745"/>
          </a:xfrm>
        </p:grpSpPr>
        <p:sp>
          <p:nvSpPr>
            <p:cNvPr id="18" name="思考の吹き出し: 雲形 17">
              <a:extLst>
                <a:ext uri="{FF2B5EF4-FFF2-40B4-BE49-F238E27FC236}">
                  <a16:creationId xmlns:a16="http://schemas.microsoft.com/office/drawing/2014/main" id="{73D95C1A-C3C6-4A1D-A13B-A531A86EDE85}"/>
                </a:ext>
              </a:extLst>
            </p:cNvPr>
            <p:cNvSpPr/>
            <p:nvPr/>
          </p:nvSpPr>
          <p:spPr>
            <a:xfrm>
              <a:off x="5542803" y="3657238"/>
              <a:ext cx="3503488" cy="1240745"/>
            </a:xfrm>
            <a:prstGeom prst="cloudCallout">
              <a:avLst>
                <a:gd name="adj1" fmla="val -53704"/>
                <a:gd name="adj2" fmla="val -6250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Text Box 5">
              <a:extLst>
                <a:ext uri="{FF2B5EF4-FFF2-40B4-BE49-F238E27FC236}">
                  <a16:creationId xmlns:a16="http://schemas.microsoft.com/office/drawing/2014/main" id="{0F1A5E2D-EA07-420A-B384-7AFDA0BD146D}"/>
                </a:ext>
              </a:extLst>
            </p:cNvPr>
            <p:cNvSpPr txBox="1">
              <a:spLocks noChangeArrowheads="1"/>
            </p:cNvSpPr>
            <p:nvPr/>
          </p:nvSpPr>
          <p:spPr bwMode="auto">
            <a:xfrm>
              <a:off x="5903258" y="3910075"/>
              <a:ext cx="3012141" cy="790601"/>
            </a:xfrm>
            <a:prstGeom prst="rect">
              <a:avLst/>
            </a:prstGeom>
            <a:noFill/>
            <a:ln w="38100">
              <a:noFill/>
              <a:prstDash val="dash"/>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just">
                <a:lnSpc>
                  <a:spcPts val="2700"/>
                </a:lnSpc>
                <a:spcBef>
                  <a:spcPct val="0"/>
                </a:spcBef>
                <a:buFontTx/>
                <a:buNone/>
              </a:pPr>
              <a:r>
                <a:rPr lang="ja-JP" altLang="en-US" sz="2400" b="1" dirty="0">
                  <a:solidFill>
                    <a:srgbClr val="000000"/>
                  </a:solidFill>
                  <a:latin typeface="メイリオ" panose="020B0604030504040204" pitchFamily="50" charset="-128"/>
                  <a:ea typeface="メイリオ" panose="020B0604030504040204" pitchFamily="50" charset="-128"/>
                </a:rPr>
                <a:t>意識障害・肝障害・救急搬送・・・</a:t>
              </a:r>
            </a:p>
          </p:txBody>
        </p:sp>
      </p:grpSp>
      <p:grpSp>
        <p:nvGrpSpPr>
          <p:cNvPr id="15" name="グループ化 14">
            <a:extLst>
              <a:ext uri="{FF2B5EF4-FFF2-40B4-BE49-F238E27FC236}">
                <a16:creationId xmlns:a16="http://schemas.microsoft.com/office/drawing/2014/main" id="{3240D871-E8E5-4015-A15F-AE551D49DB00}"/>
              </a:ext>
            </a:extLst>
          </p:cNvPr>
          <p:cNvGrpSpPr/>
          <p:nvPr/>
        </p:nvGrpSpPr>
        <p:grpSpPr>
          <a:xfrm>
            <a:off x="347741" y="3670202"/>
            <a:ext cx="5017257" cy="3183042"/>
            <a:chOff x="164092" y="4078279"/>
            <a:chExt cx="4359058" cy="2765468"/>
          </a:xfrm>
        </p:grpSpPr>
        <p:sp>
          <p:nvSpPr>
            <p:cNvPr id="16" name="爆発 2 3">
              <a:extLst>
                <a:ext uri="{FF2B5EF4-FFF2-40B4-BE49-F238E27FC236}">
                  <a16:creationId xmlns:a16="http://schemas.microsoft.com/office/drawing/2014/main" id="{DA71251C-1959-4748-8C92-755BC0580E17}"/>
                </a:ext>
              </a:extLst>
            </p:cNvPr>
            <p:cNvSpPr>
              <a:spLocks noChangeArrowheads="1"/>
            </p:cNvSpPr>
            <p:nvPr/>
          </p:nvSpPr>
          <p:spPr bwMode="auto">
            <a:xfrm>
              <a:off x="164092" y="4078279"/>
              <a:ext cx="4359058" cy="2765468"/>
            </a:xfrm>
            <a:prstGeom prst="irregularSeal2">
              <a:avLst/>
            </a:prstGeom>
            <a:solidFill>
              <a:srgbClr val="FFC000"/>
            </a:solid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highlight>
                  <a:srgbClr val="FFFF00"/>
                </a:highlight>
              </a:endParaRPr>
            </a:p>
          </p:txBody>
        </p:sp>
        <p:sp>
          <p:nvSpPr>
            <p:cNvPr id="17" name="テキスト ボックス 2">
              <a:extLst>
                <a:ext uri="{FF2B5EF4-FFF2-40B4-BE49-F238E27FC236}">
                  <a16:creationId xmlns:a16="http://schemas.microsoft.com/office/drawing/2014/main" id="{9D021C1F-DCF1-472C-A62D-37EEE9A0C201}"/>
                </a:ext>
              </a:extLst>
            </p:cNvPr>
            <p:cNvSpPr txBox="1">
              <a:spLocks noChangeArrowheads="1"/>
            </p:cNvSpPr>
            <p:nvPr/>
          </p:nvSpPr>
          <p:spPr bwMode="auto">
            <a:xfrm>
              <a:off x="909802" y="5084692"/>
              <a:ext cx="2686047" cy="120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800" b="1" dirty="0">
                  <a:solidFill>
                    <a:srgbClr val="C00000"/>
                  </a:solidFill>
                  <a:latin typeface="メイリオ" panose="020B0604030504040204" pitchFamily="50" charset="-128"/>
                  <a:ea typeface="メイリオ" panose="020B0604030504040204" pitchFamily="50" charset="-128"/>
                </a:rPr>
                <a:t>お薬を勝手に飲むことはとても危険です！</a:t>
              </a:r>
            </a:p>
          </p:txBody>
        </p:sp>
      </p:grpSp>
    </p:spTree>
    <p:extLst>
      <p:ext uri="{BB962C8B-B14F-4D97-AF65-F5344CB8AC3E}">
        <p14:creationId xmlns:p14="http://schemas.microsoft.com/office/powerpoint/2010/main" val="402426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362F0ACB-9A03-4838-BEC5-0E2D406A8E56}"/>
              </a:ext>
            </a:extLst>
          </p:cNvPr>
          <p:cNvSpPr/>
          <p:nvPr/>
        </p:nvSpPr>
        <p:spPr>
          <a:xfrm>
            <a:off x="97704" y="1765733"/>
            <a:ext cx="8948582" cy="4550933"/>
          </a:xfrm>
          <a:prstGeom prst="rect">
            <a:avLst/>
          </a:prstGeom>
          <a:solidFill>
            <a:schemeClr val="accent5">
              <a:lumMod val="40000"/>
              <a:lumOff val="6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latin typeface="メイリオ" panose="020B0604030504040204" pitchFamily="50" charset="-128"/>
              <a:ea typeface="メイリオ" panose="020B0604030504040204" pitchFamily="50" charset="-128"/>
            </a:endParaRPr>
          </a:p>
        </p:txBody>
      </p:sp>
      <p:sp>
        <p:nvSpPr>
          <p:cNvPr id="25" name="テキスト ボックス 5">
            <a:extLst>
              <a:ext uri="{FF2B5EF4-FFF2-40B4-BE49-F238E27FC236}">
                <a16:creationId xmlns:a16="http://schemas.microsoft.com/office/drawing/2014/main" id="{3F7360B1-7B65-46D1-9C8E-4FD8AAFAFDB8}"/>
              </a:ext>
            </a:extLst>
          </p:cNvPr>
          <p:cNvSpPr txBox="1">
            <a:spLocks noChangeArrowheads="1"/>
          </p:cNvSpPr>
          <p:nvPr/>
        </p:nvSpPr>
        <p:spPr bwMode="auto">
          <a:xfrm>
            <a:off x="346838" y="4223734"/>
            <a:ext cx="8450317" cy="14465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4400" b="1" dirty="0">
                <a:solidFill>
                  <a:srgbClr val="FF6699"/>
                </a:solidFill>
                <a:latin typeface="メイリオ" panose="020B0604030504040204" pitchFamily="50" charset="-128"/>
                <a:ea typeface="メイリオ" panose="020B0604030504040204" pitchFamily="50" charset="-128"/>
              </a:rPr>
              <a:t>決められたルール</a:t>
            </a:r>
            <a:r>
              <a:rPr kumimoji="1" lang="ja-JP" altLang="en-US" sz="4400" b="1" dirty="0">
                <a:latin typeface="メイリオ" panose="020B0604030504040204" pitchFamily="50" charset="-128"/>
                <a:ea typeface="メイリオ" panose="020B0604030504040204" pitchFamily="50" charset="-128"/>
              </a:rPr>
              <a:t>を守らないで、薬物を使用すること</a:t>
            </a:r>
          </a:p>
        </p:txBody>
      </p:sp>
      <p:sp>
        <p:nvSpPr>
          <p:cNvPr id="26" name="次の値と等しい 25">
            <a:extLst>
              <a:ext uri="{FF2B5EF4-FFF2-40B4-BE49-F238E27FC236}">
                <a16:creationId xmlns:a16="http://schemas.microsoft.com/office/drawing/2014/main" id="{628B83CF-EE9A-4552-B894-80C55E38DD7A}"/>
              </a:ext>
            </a:extLst>
          </p:cNvPr>
          <p:cNvSpPr/>
          <p:nvPr/>
        </p:nvSpPr>
        <p:spPr>
          <a:xfrm rot="5400000">
            <a:off x="4210488" y="3174000"/>
            <a:ext cx="723014" cy="478467"/>
          </a:xfrm>
          <a:prstGeom prst="mathEqual">
            <a:avLst>
              <a:gd name="adj1" fmla="val 23520"/>
              <a:gd name="adj2" fmla="val 1176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0" name="テキスト ボックス 5">
            <a:extLst>
              <a:ext uri="{FF2B5EF4-FFF2-40B4-BE49-F238E27FC236}">
                <a16:creationId xmlns:a16="http://schemas.microsoft.com/office/drawing/2014/main" id="{5CD2490C-CEC2-4AC9-B9B8-2828A29CB53E}"/>
              </a:ext>
            </a:extLst>
          </p:cNvPr>
          <p:cNvSpPr txBox="1">
            <a:spLocks noChangeArrowheads="1"/>
          </p:cNvSpPr>
          <p:nvPr/>
        </p:nvSpPr>
        <p:spPr bwMode="auto">
          <a:xfrm>
            <a:off x="2738064" y="2126434"/>
            <a:ext cx="4146330" cy="1015663"/>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6000" b="1" dirty="0">
                <a:solidFill>
                  <a:srgbClr val="C00000"/>
                </a:solidFill>
                <a:latin typeface="メイリオ" panose="020B0604030504040204" pitchFamily="50" charset="-128"/>
                <a:ea typeface="メイリオ" panose="020B0604030504040204" pitchFamily="50" charset="-128"/>
              </a:rPr>
              <a:t>薬物乱用</a:t>
            </a:r>
          </a:p>
        </p:txBody>
      </p:sp>
      <p:sp>
        <p:nvSpPr>
          <p:cNvPr id="31" name="Text Box 2">
            <a:extLst>
              <a:ext uri="{FF2B5EF4-FFF2-40B4-BE49-F238E27FC236}">
                <a16:creationId xmlns:a16="http://schemas.microsoft.com/office/drawing/2014/main" id="{7FD15B70-5833-4057-A648-CAAFCC653D99}"/>
              </a:ext>
            </a:extLst>
          </p:cNvPr>
          <p:cNvSpPr txBox="1">
            <a:spLocks noChangeArrowheads="1"/>
          </p:cNvSpPr>
          <p:nvPr/>
        </p:nvSpPr>
        <p:spPr bwMode="auto">
          <a:xfrm>
            <a:off x="-5" y="150881"/>
            <a:ext cx="9144000" cy="1107996"/>
          </a:xfrm>
          <a:prstGeom prst="rect">
            <a:avLst/>
          </a:prstGeom>
          <a:solidFill>
            <a:schemeClr val="accent5">
              <a:lumMod val="40000"/>
              <a:lumOff val="60000"/>
            </a:schemeClr>
          </a:solidFill>
          <a:ln>
            <a:noFill/>
          </a:ln>
        </p:spPr>
        <p:txBody>
          <a:bodyPr wrap="square" anchor="b">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1" lang="ja-JP" altLang="en-US" sz="6600" b="1" dirty="0">
                <a:latin typeface="メイリオ" panose="020B0604030504040204" pitchFamily="50" charset="-128"/>
                <a:ea typeface="メイリオ" panose="020B0604030504040204" pitchFamily="50" charset="-128"/>
              </a:rPr>
              <a:t>「</a:t>
            </a:r>
            <a:r>
              <a:rPr kumimoji="1" lang="ja-JP" altLang="en-US" sz="6600" b="1" dirty="0">
                <a:solidFill>
                  <a:srgbClr val="C00000"/>
                </a:solidFill>
                <a:latin typeface="メイリオ" panose="020B0604030504040204" pitchFamily="50" charset="-128"/>
                <a:ea typeface="メイリオ" panose="020B0604030504040204" pitchFamily="50" charset="-128"/>
              </a:rPr>
              <a:t>薬物乱用</a:t>
            </a:r>
            <a:r>
              <a:rPr kumimoji="1" lang="ja-JP" altLang="en-US" sz="6600" b="1" dirty="0">
                <a:latin typeface="メイリオ" panose="020B0604030504040204" pitchFamily="50" charset="-128"/>
                <a:ea typeface="メイリオ" panose="020B0604030504040204" pitchFamily="50" charset="-128"/>
              </a:rPr>
              <a:t>」とは？</a:t>
            </a:r>
          </a:p>
        </p:txBody>
      </p:sp>
      <p:pic>
        <p:nvPicPr>
          <p:cNvPr id="32" name="図 1">
            <a:extLst>
              <a:ext uri="{FF2B5EF4-FFF2-40B4-BE49-F238E27FC236}">
                <a16:creationId xmlns:a16="http://schemas.microsoft.com/office/drawing/2014/main" id="{AD3C4CB3-A9A1-481D-9A31-88556E7E08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3" name="テキスト ボックス 32">
            <a:extLst>
              <a:ext uri="{FF2B5EF4-FFF2-40B4-BE49-F238E27FC236}">
                <a16:creationId xmlns:a16="http://schemas.microsoft.com/office/drawing/2014/main" id="{52D5EC86-984E-4726-AC85-805980A90532}"/>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extLst>
      <p:ext uri="{BB962C8B-B14F-4D97-AF65-F5344CB8AC3E}">
        <p14:creationId xmlns:p14="http://schemas.microsoft.com/office/powerpoint/2010/main" val="3480108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AD54F08C-E8D9-4AE8-8FE6-A38D72124766}"/>
              </a:ext>
            </a:extLst>
          </p:cNvPr>
          <p:cNvSpPr txBox="1"/>
          <p:nvPr/>
        </p:nvSpPr>
        <p:spPr>
          <a:xfrm>
            <a:off x="218193" y="3446074"/>
            <a:ext cx="4353807" cy="584775"/>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決められたルール②</a:t>
            </a:r>
          </a:p>
        </p:txBody>
      </p:sp>
      <p:sp>
        <p:nvSpPr>
          <p:cNvPr id="18" name="テキスト ボックス 17">
            <a:extLst>
              <a:ext uri="{FF2B5EF4-FFF2-40B4-BE49-F238E27FC236}">
                <a16:creationId xmlns:a16="http://schemas.microsoft.com/office/drawing/2014/main" id="{344D2C60-473C-4A0D-8494-217B001C901B}"/>
              </a:ext>
            </a:extLst>
          </p:cNvPr>
          <p:cNvSpPr txBox="1"/>
          <p:nvPr/>
        </p:nvSpPr>
        <p:spPr>
          <a:xfrm>
            <a:off x="218193" y="1177201"/>
            <a:ext cx="3984297" cy="584775"/>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決められたルール①</a:t>
            </a:r>
            <a:endParaRPr kumimoji="1" lang="ja-JP" altLang="en-US" sz="3200" b="1" dirty="0">
              <a:solidFill>
                <a:srgbClr val="FF66FF"/>
              </a:solidFill>
              <a:latin typeface="メイリオ" panose="020B0604030504040204" pitchFamily="50" charset="-128"/>
              <a:ea typeface="メイリオ" panose="020B0604030504040204" pitchFamily="50" charset="-128"/>
            </a:endParaRPr>
          </a:p>
        </p:txBody>
      </p:sp>
      <p:sp>
        <p:nvSpPr>
          <p:cNvPr id="24" name="タイトル 1">
            <a:extLst>
              <a:ext uri="{FF2B5EF4-FFF2-40B4-BE49-F238E27FC236}">
                <a16:creationId xmlns:a16="http://schemas.microsoft.com/office/drawing/2014/main" id="{59769585-DD57-4339-A4DE-AE638C420C1A}"/>
              </a:ext>
            </a:extLst>
          </p:cNvPr>
          <p:cNvSpPr txBox="1">
            <a:spLocks noChangeArrowheads="1"/>
          </p:cNvSpPr>
          <p:nvPr/>
        </p:nvSpPr>
        <p:spPr>
          <a:xfrm>
            <a:off x="0" y="27294"/>
            <a:ext cx="9144000" cy="1114931"/>
          </a:xfrm>
          <a:prstGeom prst="rect">
            <a:avLst/>
          </a:prstGeom>
          <a:solidFill>
            <a:schemeClr val="accent5">
              <a:lumMod val="40000"/>
              <a:lumOff val="60000"/>
            </a:schemeClr>
          </a:soli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5400" b="1" dirty="0">
                <a:latin typeface="メイリオ" panose="020B0604030504040204" pitchFamily="50" charset="-128"/>
                <a:ea typeface="メイリオ" panose="020B0604030504040204" pitchFamily="50" charset="-128"/>
              </a:rPr>
              <a:t> 決められたルールとは？</a:t>
            </a:r>
          </a:p>
        </p:txBody>
      </p:sp>
      <p:pic>
        <p:nvPicPr>
          <p:cNvPr id="11" name="図 1">
            <a:extLst>
              <a:ext uri="{FF2B5EF4-FFF2-40B4-BE49-F238E27FC236}">
                <a16:creationId xmlns:a16="http://schemas.microsoft.com/office/drawing/2014/main" id="{2205F479-1969-4271-8694-BC3D92F2A5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 name="テキスト ボックス 12">
            <a:extLst>
              <a:ext uri="{FF2B5EF4-FFF2-40B4-BE49-F238E27FC236}">
                <a16:creationId xmlns:a16="http://schemas.microsoft.com/office/drawing/2014/main" id="{41F04D4C-D3E2-4D45-9066-DD02CAB45856}"/>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grpSp>
        <p:nvGrpSpPr>
          <p:cNvPr id="6" name="グループ化 5">
            <a:extLst>
              <a:ext uri="{FF2B5EF4-FFF2-40B4-BE49-F238E27FC236}">
                <a16:creationId xmlns:a16="http://schemas.microsoft.com/office/drawing/2014/main" id="{EC00DD34-9C11-4993-84B0-8821DDABEB90}"/>
              </a:ext>
            </a:extLst>
          </p:cNvPr>
          <p:cNvGrpSpPr/>
          <p:nvPr/>
        </p:nvGrpSpPr>
        <p:grpSpPr>
          <a:xfrm>
            <a:off x="218193" y="4644779"/>
            <a:ext cx="7198855" cy="2185927"/>
            <a:chOff x="218193" y="4644779"/>
            <a:chExt cx="7198855" cy="2185927"/>
          </a:xfrm>
        </p:grpSpPr>
        <p:pic>
          <p:nvPicPr>
            <p:cNvPr id="15" name="図 54" descr="ダメゼッタイ激イラスト">
              <a:extLst>
                <a:ext uri="{FF2B5EF4-FFF2-40B4-BE49-F238E27FC236}">
                  <a16:creationId xmlns:a16="http://schemas.microsoft.com/office/drawing/2014/main" id="{415A10FA-B0F3-4529-A121-2379D88CE8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7362" y="4644779"/>
              <a:ext cx="2039686" cy="2185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吹き出し: 円形 4">
              <a:extLst>
                <a:ext uri="{FF2B5EF4-FFF2-40B4-BE49-F238E27FC236}">
                  <a16:creationId xmlns:a16="http://schemas.microsoft.com/office/drawing/2014/main" id="{3D56A040-14F7-411D-8170-4921A7828559}"/>
                </a:ext>
              </a:extLst>
            </p:cNvPr>
            <p:cNvSpPr/>
            <p:nvPr/>
          </p:nvSpPr>
          <p:spPr>
            <a:xfrm>
              <a:off x="218193" y="4914829"/>
              <a:ext cx="4807143" cy="1465884"/>
            </a:xfrm>
            <a:prstGeom prst="wedgeEllipseCallout">
              <a:avLst>
                <a:gd name="adj1" fmla="val 61076"/>
                <a:gd name="adj2" fmla="val 1916"/>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2800" b="1" dirty="0">
                  <a:solidFill>
                    <a:srgbClr val="C00000"/>
                  </a:solidFill>
                  <a:latin typeface="メイリオ" panose="020B0604030504040204" pitchFamily="50" charset="-128"/>
                  <a:ea typeface="メイリオ" panose="020B0604030504040204" pitchFamily="50" charset="-128"/>
                </a:rPr>
                <a:t>ルールを守らないと薬物乱用！！</a:t>
              </a:r>
            </a:p>
          </p:txBody>
        </p:sp>
      </p:grpSp>
      <p:sp>
        <p:nvSpPr>
          <p:cNvPr id="16" name="テキスト ボックス 15">
            <a:extLst>
              <a:ext uri="{FF2B5EF4-FFF2-40B4-BE49-F238E27FC236}">
                <a16:creationId xmlns:a16="http://schemas.microsoft.com/office/drawing/2014/main" id="{0210FDD8-B09E-4C84-9A7D-E96334224E5D}"/>
              </a:ext>
            </a:extLst>
          </p:cNvPr>
          <p:cNvSpPr txBox="1"/>
          <p:nvPr/>
        </p:nvSpPr>
        <p:spPr>
          <a:xfrm>
            <a:off x="891172" y="1971773"/>
            <a:ext cx="7139111" cy="1077218"/>
          </a:xfrm>
          <a:prstGeom prst="rect">
            <a:avLst/>
          </a:prstGeom>
          <a:noFill/>
        </p:spPr>
        <p:txBody>
          <a:bodyPr wrap="square" rtlCol="0">
            <a:spAutoFit/>
          </a:bodyPr>
          <a:lstStyle/>
          <a:p>
            <a:r>
              <a:rPr kumimoji="1" lang="ja-JP" altLang="en-US" sz="3200" b="1" dirty="0">
                <a:solidFill>
                  <a:srgbClr val="FF6699"/>
                </a:solidFill>
                <a:latin typeface="メイリオ" panose="020B0604030504040204" pitchFamily="50" charset="-128"/>
                <a:ea typeface="メイリオ" panose="020B0604030504040204" pitchFamily="50" charset="-128"/>
              </a:rPr>
              <a:t>お薬の使い方や使う量を守る！</a:t>
            </a:r>
            <a:endParaRPr kumimoji="1" lang="en-US" altLang="ja-JP" sz="3200" b="1" dirty="0">
              <a:solidFill>
                <a:srgbClr val="FF6699"/>
              </a:solidFill>
              <a:latin typeface="メイリオ" panose="020B0604030504040204" pitchFamily="50" charset="-128"/>
              <a:ea typeface="メイリオ" panose="020B0604030504040204" pitchFamily="50" charset="-128"/>
            </a:endParaRPr>
          </a:p>
          <a:p>
            <a:r>
              <a:rPr kumimoji="1" lang="ja-JP" altLang="en-US" sz="3200" b="1" dirty="0">
                <a:solidFill>
                  <a:srgbClr val="FF6699"/>
                </a:solidFill>
                <a:latin typeface="メイリオ" panose="020B0604030504040204" pitchFamily="50" charset="-128"/>
                <a:ea typeface="メイリオ" panose="020B0604030504040204" pitchFamily="50" charset="-128"/>
              </a:rPr>
              <a:t>お薬を病気やケガ以外に使わない！</a:t>
            </a:r>
            <a:endParaRPr kumimoji="1" lang="ja-JP" altLang="en-US" sz="3200" dirty="0"/>
          </a:p>
        </p:txBody>
      </p:sp>
      <p:sp>
        <p:nvSpPr>
          <p:cNvPr id="23" name="テキスト ボックス 22">
            <a:extLst>
              <a:ext uri="{FF2B5EF4-FFF2-40B4-BE49-F238E27FC236}">
                <a16:creationId xmlns:a16="http://schemas.microsoft.com/office/drawing/2014/main" id="{06282526-220E-409B-8272-89ED8F27EAC1}"/>
              </a:ext>
            </a:extLst>
          </p:cNvPr>
          <p:cNvSpPr txBox="1"/>
          <p:nvPr/>
        </p:nvSpPr>
        <p:spPr>
          <a:xfrm>
            <a:off x="891172" y="4180451"/>
            <a:ext cx="7756439" cy="584775"/>
          </a:xfrm>
          <a:prstGeom prst="rect">
            <a:avLst/>
          </a:prstGeom>
          <a:noFill/>
        </p:spPr>
        <p:txBody>
          <a:bodyPr wrap="square" rtlCol="0">
            <a:spAutoFit/>
          </a:bodyPr>
          <a:lstStyle/>
          <a:p>
            <a:r>
              <a:rPr lang="ja-JP" altLang="en-US" sz="3200" b="1" dirty="0">
                <a:solidFill>
                  <a:srgbClr val="FF6699"/>
                </a:solidFill>
                <a:latin typeface="メイリオ" panose="020B0604030504040204" pitchFamily="50" charset="-128"/>
                <a:ea typeface="メイリオ" panose="020B0604030504040204" pitchFamily="50" charset="-128"/>
              </a:rPr>
              <a:t>法律で禁止されている薬物は使わない！</a:t>
            </a:r>
            <a:endParaRPr lang="en-US" altLang="ja-JP" sz="3200" b="1" dirty="0">
              <a:solidFill>
                <a:srgbClr val="FF6699"/>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5200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P spid="16"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362F0ACB-9A03-4838-BEC5-0E2D406A8E56}"/>
              </a:ext>
            </a:extLst>
          </p:cNvPr>
          <p:cNvSpPr/>
          <p:nvPr/>
        </p:nvSpPr>
        <p:spPr>
          <a:xfrm>
            <a:off x="97704" y="1765733"/>
            <a:ext cx="8948582" cy="4550933"/>
          </a:xfrm>
          <a:prstGeom prst="rect">
            <a:avLst/>
          </a:prstGeom>
          <a:solidFill>
            <a:schemeClr val="accent5">
              <a:lumMod val="40000"/>
              <a:lumOff val="6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b="1" dirty="0">
              <a:latin typeface="メイリオ" panose="020B0604030504040204" pitchFamily="50" charset="-128"/>
              <a:ea typeface="メイリオ" panose="020B0604030504040204" pitchFamily="50" charset="-128"/>
            </a:endParaRPr>
          </a:p>
        </p:txBody>
      </p:sp>
      <p:sp>
        <p:nvSpPr>
          <p:cNvPr id="30" name="テキスト ボックス 5">
            <a:extLst>
              <a:ext uri="{FF2B5EF4-FFF2-40B4-BE49-F238E27FC236}">
                <a16:creationId xmlns:a16="http://schemas.microsoft.com/office/drawing/2014/main" id="{5CD2490C-CEC2-4AC9-B9B8-2828A29CB53E}"/>
              </a:ext>
            </a:extLst>
          </p:cNvPr>
          <p:cNvSpPr txBox="1">
            <a:spLocks noChangeArrowheads="1"/>
          </p:cNvSpPr>
          <p:nvPr/>
        </p:nvSpPr>
        <p:spPr bwMode="auto">
          <a:xfrm>
            <a:off x="289075" y="2575885"/>
            <a:ext cx="8565839" cy="341632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5400" b="1" dirty="0">
                <a:latin typeface="メイリオ" panose="020B0604030504040204" pitchFamily="50" charset="-128"/>
                <a:ea typeface="メイリオ" panose="020B0604030504040204" pitchFamily="50" charset="-128"/>
              </a:rPr>
              <a:t>法律は、日本の</a:t>
            </a:r>
            <a:r>
              <a:rPr kumimoji="1" lang="ja-JP" altLang="en-US" sz="5400" b="1" dirty="0">
                <a:solidFill>
                  <a:srgbClr val="FF6699"/>
                </a:solidFill>
                <a:latin typeface="メイリオ" panose="020B0604030504040204" pitchFamily="50" charset="-128"/>
                <a:ea typeface="メイリオ" panose="020B0604030504040204" pitchFamily="50" charset="-128"/>
              </a:rPr>
              <a:t>決まり</a:t>
            </a:r>
            <a:r>
              <a:rPr kumimoji="1" lang="ja-JP" altLang="en-US" sz="5400" b="1" dirty="0">
                <a:latin typeface="メイリオ" panose="020B0604030504040204" pitchFamily="50" charset="-128"/>
                <a:ea typeface="メイリオ" panose="020B0604030504040204" pitchFamily="50" charset="-128"/>
              </a:rPr>
              <a:t>ごと</a:t>
            </a:r>
            <a:endParaRPr kumimoji="1" lang="en-US" altLang="ja-JP" sz="5400" b="1" dirty="0">
              <a:latin typeface="メイリオ" panose="020B0604030504040204" pitchFamily="50" charset="-128"/>
              <a:ea typeface="メイリオ" panose="020B0604030504040204" pitchFamily="50" charset="-128"/>
            </a:endParaRPr>
          </a:p>
          <a:p>
            <a:pPr>
              <a:spcBef>
                <a:spcPct val="0"/>
              </a:spcBef>
              <a:buFontTx/>
              <a:buNone/>
            </a:pPr>
            <a:endParaRPr kumimoji="1" lang="en-US" altLang="ja-JP" sz="5400" b="1" dirty="0">
              <a:latin typeface="メイリオ" panose="020B0604030504040204" pitchFamily="50" charset="-128"/>
              <a:ea typeface="メイリオ" panose="020B0604030504040204" pitchFamily="50" charset="-128"/>
            </a:endParaRPr>
          </a:p>
          <a:p>
            <a:pPr>
              <a:spcBef>
                <a:spcPct val="0"/>
              </a:spcBef>
              <a:buFontTx/>
              <a:buNone/>
            </a:pPr>
            <a:r>
              <a:rPr kumimoji="1" lang="ja-JP" altLang="en-US" sz="5400" b="1" dirty="0">
                <a:latin typeface="メイリオ" panose="020B0604030504040204" pitchFamily="50" charset="-128"/>
                <a:ea typeface="メイリオ" panose="020B0604030504040204" pitchFamily="50" charset="-128"/>
              </a:rPr>
              <a:t>学校にもある</a:t>
            </a:r>
            <a:r>
              <a:rPr kumimoji="1" lang="ja-JP" altLang="en-US" sz="5400" b="1" dirty="0">
                <a:solidFill>
                  <a:srgbClr val="FF6699"/>
                </a:solidFill>
                <a:latin typeface="メイリオ" panose="020B0604030504040204" pitchFamily="50" charset="-128"/>
                <a:ea typeface="メイリオ" panose="020B0604030504040204" pitchFamily="50" charset="-128"/>
              </a:rPr>
              <a:t>決まり</a:t>
            </a:r>
            <a:r>
              <a:rPr kumimoji="1" lang="ja-JP" altLang="en-US" sz="5400" b="1" dirty="0">
                <a:latin typeface="メイリオ" panose="020B0604030504040204" pitchFamily="50" charset="-128"/>
                <a:ea typeface="メイリオ" panose="020B0604030504040204" pitchFamily="50" charset="-128"/>
              </a:rPr>
              <a:t>ごとみたいなもの</a:t>
            </a:r>
          </a:p>
        </p:txBody>
      </p:sp>
      <p:sp>
        <p:nvSpPr>
          <p:cNvPr id="31" name="Text Box 2">
            <a:extLst>
              <a:ext uri="{FF2B5EF4-FFF2-40B4-BE49-F238E27FC236}">
                <a16:creationId xmlns:a16="http://schemas.microsoft.com/office/drawing/2014/main" id="{7FD15B70-5833-4057-A648-CAAFCC653D99}"/>
              </a:ext>
            </a:extLst>
          </p:cNvPr>
          <p:cNvSpPr txBox="1">
            <a:spLocks noChangeArrowheads="1"/>
          </p:cNvSpPr>
          <p:nvPr/>
        </p:nvSpPr>
        <p:spPr bwMode="auto">
          <a:xfrm>
            <a:off x="-5" y="150881"/>
            <a:ext cx="9144000" cy="1107996"/>
          </a:xfrm>
          <a:prstGeom prst="rect">
            <a:avLst/>
          </a:prstGeom>
          <a:solidFill>
            <a:schemeClr val="accent5">
              <a:lumMod val="40000"/>
              <a:lumOff val="60000"/>
            </a:schemeClr>
          </a:solidFill>
          <a:ln>
            <a:noFill/>
          </a:ln>
        </p:spPr>
        <p:txBody>
          <a:bodyPr wrap="square" anchor="b">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1" lang="ja-JP" altLang="en-US" sz="6600" b="1" dirty="0">
                <a:latin typeface="メイリオ" panose="020B0604030504040204" pitchFamily="50" charset="-128"/>
                <a:ea typeface="メイリオ" panose="020B0604030504040204" pitchFamily="50" charset="-128"/>
              </a:rPr>
              <a:t>法律ってな～に？</a:t>
            </a:r>
          </a:p>
        </p:txBody>
      </p:sp>
      <p:pic>
        <p:nvPicPr>
          <p:cNvPr id="32" name="図 1">
            <a:extLst>
              <a:ext uri="{FF2B5EF4-FFF2-40B4-BE49-F238E27FC236}">
                <a16:creationId xmlns:a16="http://schemas.microsoft.com/office/drawing/2014/main" id="{AD3C4CB3-A9A1-481D-9A31-88556E7E08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3" name="テキスト ボックス 32">
            <a:extLst>
              <a:ext uri="{FF2B5EF4-FFF2-40B4-BE49-F238E27FC236}">
                <a16:creationId xmlns:a16="http://schemas.microsoft.com/office/drawing/2014/main" id="{52D5EC86-984E-4726-AC85-805980A90532}"/>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extLst>
      <p:ext uri="{BB962C8B-B14F-4D97-AF65-F5344CB8AC3E}">
        <p14:creationId xmlns:p14="http://schemas.microsoft.com/office/powerpoint/2010/main" val="407859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タイトル 1">
            <a:extLst>
              <a:ext uri="{FF2B5EF4-FFF2-40B4-BE49-F238E27FC236}">
                <a16:creationId xmlns:a16="http://schemas.microsoft.com/office/drawing/2014/main" id="{D89E9B0F-F5CE-4A9A-A94D-26958B5651FE}"/>
              </a:ext>
            </a:extLst>
          </p:cNvPr>
          <p:cNvSpPr txBox="1">
            <a:spLocks noChangeArrowheads="1"/>
          </p:cNvSpPr>
          <p:nvPr/>
        </p:nvSpPr>
        <p:spPr>
          <a:xfrm>
            <a:off x="0" y="13652"/>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法律で禁止されている薬物</a:t>
            </a:r>
            <a:endParaRPr lang="ja-JP" altLang="en-US" sz="4400" b="1" dirty="0">
              <a:solidFill>
                <a:srgbClr val="C00000"/>
              </a:solidFill>
              <a:latin typeface="メイリオ" panose="020B0604030504040204" pitchFamily="50" charset="-128"/>
              <a:ea typeface="メイリオ" panose="020B0604030504040204" pitchFamily="50" charset="-128"/>
            </a:endParaRPr>
          </a:p>
        </p:txBody>
      </p:sp>
      <p:pic>
        <p:nvPicPr>
          <p:cNvPr id="20" name="図 19">
            <a:extLst>
              <a:ext uri="{FF2B5EF4-FFF2-40B4-BE49-F238E27FC236}">
                <a16:creationId xmlns:a16="http://schemas.microsoft.com/office/drawing/2014/main" id="{C13C741F-4099-4E30-ADAC-32BA8C3677CB}"/>
              </a:ext>
            </a:extLst>
          </p:cNvPr>
          <p:cNvPicPr>
            <a:picLocks noChangeAspect="1"/>
          </p:cNvPicPr>
          <p:nvPr/>
        </p:nvPicPr>
        <p:blipFill>
          <a:blip r:embed="rId3"/>
          <a:stretch>
            <a:fillRect/>
          </a:stretch>
        </p:blipFill>
        <p:spPr>
          <a:xfrm>
            <a:off x="150405" y="1947643"/>
            <a:ext cx="2671312" cy="1807064"/>
          </a:xfrm>
          <a:prstGeom prst="rect">
            <a:avLst/>
          </a:prstGeom>
        </p:spPr>
      </p:pic>
      <p:pic>
        <p:nvPicPr>
          <p:cNvPr id="21" name="図 20">
            <a:extLst>
              <a:ext uri="{FF2B5EF4-FFF2-40B4-BE49-F238E27FC236}">
                <a16:creationId xmlns:a16="http://schemas.microsoft.com/office/drawing/2014/main" id="{85C5CA40-9522-4BFB-9753-9893FA83A4C7}"/>
              </a:ext>
            </a:extLst>
          </p:cNvPr>
          <p:cNvPicPr>
            <a:picLocks noChangeAspect="1"/>
          </p:cNvPicPr>
          <p:nvPr/>
        </p:nvPicPr>
        <p:blipFill>
          <a:blip r:embed="rId4"/>
          <a:stretch>
            <a:fillRect/>
          </a:stretch>
        </p:blipFill>
        <p:spPr>
          <a:xfrm>
            <a:off x="1471553" y="899382"/>
            <a:ext cx="2700328" cy="1807064"/>
          </a:xfrm>
          <a:prstGeom prst="rect">
            <a:avLst/>
          </a:prstGeom>
        </p:spPr>
      </p:pic>
      <p:sp>
        <p:nvSpPr>
          <p:cNvPr id="28" name="テキスト ボックス 27">
            <a:extLst>
              <a:ext uri="{FF2B5EF4-FFF2-40B4-BE49-F238E27FC236}">
                <a16:creationId xmlns:a16="http://schemas.microsoft.com/office/drawing/2014/main" id="{F923F7F8-3490-48DE-89F7-E8C91F33B3D8}"/>
              </a:ext>
            </a:extLst>
          </p:cNvPr>
          <p:cNvSpPr txBox="1"/>
          <p:nvPr/>
        </p:nvSpPr>
        <p:spPr>
          <a:xfrm>
            <a:off x="51330" y="6582976"/>
            <a:ext cx="5901069" cy="276999"/>
          </a:xfrm>
          <a:prstGeom prst="rect">
            <a:avLst/>
          </a:prstGeom>
          <a:noFill/>
        </p:spPr>
        <p:txBody>
          <a:bodyPr wrap="square" rtlCol="0">
            <a:spAutoFit/>
          </a:bodyPr>
          <a:lstStyle/>
          <a:p>
            <a:r>
              <a:rPr kumimoji="1" lang="ja-JP" altLang="en-US" sz="1200" dirty="0">
                <a:solidFill>
                  <a:schemeClr val="bg1">
                    <a:lumMod val="50000"/>
                  </a:schemeClr>
                </a:solidFill>
                <a:latin typeface="+mn-ea"/>
              </a:rPr>
              <a:t>写真出典：薬物乱用防止読本「健康に生きようパート</a:t>
            </a:r>
            <a:r>
              <a:rPr kumimoji="1" lang="en-US" altLang="ja-JP" sz="1200" dirty="0">
                <a:solidFill>
                  <a:schemeClr val="bg1">
                    <a:lumMod val="50000"/>
                  </a:schemeClr>
                </a:solidFill>
                <a:latin typeface="+mn-ea"/>
              </a:rPr>
              <a:t>36</a:t>
            </a:r>
            <a:r>
              <a:rPr kumimoji="1" lang="ja-JP" altLang="en-US" sz="1200" dirty="0">
                <a:solidFill>
                  <a:schemeClr val="bg1">
                    <a:lumMod val="50000"/>
                  </a:schemeClr>
                </a:solidFill>
                <a:latin typeface="+mn-ea"/>
              </a:rPr>
              <a:t>」（厚生労働省）</a:t>
            </a:r>
          </a:p>
        </p:txBody>
      </p:sp>
      <p:sp>
        <p:nvSpPr>
          <p:cNvPr id="8" name="正方形/長方形 7">
            <a:extLst>
              <a:ext uri="{FF2B5EF4-FFF2-40B4-BE49-F238E27FC236}">
                <a16:creationId xmlns:a16="http://schemas.microsoft.com/office/drawing/2014/main" id="{24628370-1918-4612-857A-4EF6A11D711C}"/>
              </a:ext>
            </a:extLst>
          </p:cNvPr>
          <p:cNvSpPr/>
          <p:nvPr/>
        </p:nvSpPr>
        <p:spPr>
          <a:xfrm>
            <a:off x="150405" y="860753"/>
            <a:ext cx="1210588" cy="797654"/>
          </a:xfrm>
          <a:prstGeom prst="rect">
            <a:avLst/>
          </a:prstGeom>
          <a:noFill/>
          <a:ln w="38100">
            <a:solidFill>
              <a:schemeClr val="accent5">
                <a:lumMod val="75000"/>
              </a:schemeClr>
            </a:solidFill>
          </a:ln>
        </p:spPr>
        <p:txBody>
          <a:bodyPr wrap="none" lIns="91440" tIns="45720" rIns="91440" bIns="45720" anchor="b">
            <a:spAutoFit/>
          </a:bodyPr>
          <a:lstStyle/>
          <a:p>
            <a:pPr algn="ctr">
              <a:lnSpc>
                <a:spcPts val="5500"/>
              </a:lnSpc>
            </a:pPr>
            <a:r>
              <a:rPr lang="ja-JP" altLang="en-US" sz="4000" b="1" cap="none" spc="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rPr>
              <a:t>大麻</a:t>
            </a:r>
          </a:p>
        </p:txBody>
      </p:sp>
      <p:pic>
        <p:nvPicPr>
          <p:cNvPr id="15" name="Picture 4" descr="detail01_1[1]">
            <a:extLst>
              <a:ext uri="{FF2B5EF4-FFF2-40B4-BE49-F238E27FC236}">
                <a16:creationId xmlns:a16="http://schemas.microsoft.com/office/drawing/2014/main" id="{88782904-DE02-4672-B150-A5D0546CA505}"/>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5523313" y="1741295"/>
            <a:ext cx="2966797" cy="2013771"/>
          </a:xfrm>
        </p:spPr>
      </p:pic>
      <p:pic>
        <p:nvPicPr>
          <p:cNvPr id="29" name="図 28">
            <a:extLst>
              <a:ext uri="{FF2B5EF4-FFF2-40B4-BE49-F238E27FC236}">
                <a16:creationId xmlns:a16="http://schemas.microsoft.com/office/drawing/2014/main" id="{85D46AAC-8BF3-41DC-820E-BB2B6DD898E4}"/>
              </a:ext>
            </a:extLst>
          </p:cNvPr>
          <p:cNvPicPr>
            <a:picLocks noChangeAspect="1"/>
          </p:cNvPicPr>
          <p:nvPr/>
        </p:nvPicPr>
        <p:blipFill>
          <a:blip r:embed="rId6"/>
          <a:stretch>
            <a:fillRect/>
          </a:stretch>
        </p:blipFill>
        <p:spPr>
          <a:xfrm>
            <a:off x="160676" y="4815794"/>
            <a:ext cx="2400635" cy="1800476"/>
          </a:xfrm>
          <a:prstGeom prst="rect">
            <a:avLst/>
          </a:prstGeom>
        </p:spPr>
      </p:pic>
      <p:pic>
        <p:nvPicPr>
          <p:cNvPr id="2" name="図 1">
            <a:extLst>
              <a:ext uri="{FF2B5EF4-FFF2-40B4-BE49-F238E27FC236}">
                <a16:creationId xmlns:a16="http://schemas.microsoft.com/office/drawing/2014/main" id="{F7444560-4EF7-48B1-A737-D1A0BB8CFE57}"/>
              </a:ext>
            </a:extLst>
          </p:cNvPr>
          <p:cNvPicPr>
            <a:picLocks noChangeAspect="1"/>
          </p:cNvPicPr>
          <p:nvPr/>
        </p:nvPicPr>
        <p:blipFill>
          <a:blip r:embed="rId7"/>
          <a:stretch>
            <a:fillRect/>
          </a:stretch>
        </p:blipFill>
        <p:spPr>
          <a:xfrm>
            <a:off x="2729866" y="4815794"/>
            <a:ext cx="3115326" cy="1755800"/>
          </a:xfrm>
          <a:prstGeom prst="rect">
            <a:avLst/>
          </a:prstGeom>
        </p:spPr>
      </p:pic>
      <p:sp>
        <p:nvSpPr>
          <p:cNvPr id="31" name="正方形/長方形 30">
            <a:extLst>
              <a:ext uri="{FF2B5EF4-FFF2-40B4-BE49-F238E27FC236}">
                <a16:creationId xmlns:a16="http://schemas.microsoft.com/office/drawing/2014/main" id="{4819B919-0968-4E7C-B3F4-3E38B5FD3BA3}"/>
              </a:ext>
            </a:extLst>
          </p:cNvPr>
          <p:cNvSpPr/>
          <p:nvPr/>
        </p:nvSpPr>
        <p:spPr>
          <a:xfrm>
            <a:off x="6300943" y="3825997"/>
            <a:ext cx="2562040" cy="869737"/>
          </a:xfrm>
          <a:prstGeom prst="rect">
            <a:avLst/>
          </a:prstGeom>
          <a:noFill/>
          <a:ln w="38100">
            <a:solidFill>
              <a:schemeClr val="accent5">
                <a:lumMod val="75000"/>
                <a:alpha val="94000"/>
              </a:schemeClr>
            </a:solidFill>
          </a:ln>
        </p:spPr>
        <p:txBody>
          <a:bodyPr wrap="square" lIns="91440" tIns="45720" rIns="91440" bIns="45720" anchor="b">
            <a:noAutofit/>
          </a:bodyPr>
          <a:lstStyle/>
          <a:p>
            <a:pPr algn="ctr">
              <a:lnSpc>
                <a:spcPts val="2000"/>
              </a:lnSpc>
            </a:pPr>
            <a:r>
              <a:rPr lang="ja-JP" altLang="en-US" sz="4000" b="1" kern="100" cap="none" spc="-10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rPr>
              <a:t>有機溶剤</a:t>
            </a:r>
            <a:endParaRPr lang="en-US" altLang="ja-JP" sz="4000" b="1" kern="100" cap="none" spc="-10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endParaRPr>
          </a:p>
          <a:p>
            <a:pPr algn="ctr">
              <a:lnSpc>
                <a:spcPts val="2000"/>
              </a:lnSpc>
            </a:pPr>
            <a:r>
              <a:rPr lang="ja-JP" altLang="en-US" sz="2000" b="1" kern="100" cap="none" spc="-10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rPr>
              <a:t>（シンナー等）</a:t>
            </a:r>
          </a:p>
        </p:txBody>
      </p:sp>
      <p:pic>
        <p:nvPicPr>
          <p:cNvPr id="32" name="図 31">
            <a:extLst>
              <a:ext uri="{FF2B5EF4-FFF2-40B4-BE49-F238E27FC236}">
                <a16:creationId xmlns:a16="http://schemas.microsoft.com/office/drawing/2014/main" id="{4F73DD5A-09EA-4A48-9C85-1504C5C8ADFF}"/>
              </a:ext>
            </a:extLst>
          </p:cNvPr>
          <p:cNvPicPr>
            <a:picLocks noChangeAspect="1"/>
          </p:cNvPicPr>
          <p:nvPr/>
        </p:nvPicPr>
        <p:blipFill>
          <a:blip r:embed="rId8"/>
          <a:stretch>
            <a:fillRect/>
          </a:stretch>
        </p:blipFill>
        <p:spPr>
          <a:xfrm>
            <a:off x="5980503" y="4766665"/>
            <a:ext cx="3112167" cy="1854057"/>
          </a:xfrm>
          <a:prstGeom prst="rect">
            <a:avLst/>
          </a:prstGeom>
        </p:spPr>
      </p:pic>
      <p:sp>
        <p:nvSpPr>
          <p:cNvPr id="33" name="正方形/長方形 32">
            <a:extLst>
              <a:ext uri="{FF2B5EF4-FFF2-40B4-BE49-F238E27FC236}">
                <a16:creationId xmlns:a16="http://schemas.microsoft.com/office/drawing/2014/main" id="{DCE16FAF-A5A2-42A6-90BB-8B1735ABB14C}"/>
              </a:ext>
            </a:extLst>
          </p:cNvPr>
          <p:cNvSpPr/>
          <p:nvPr/>
        </p:nvSpPr>
        <p:spPr>
          <a:xfrm>
            <a:off x="4452320" y="885743"/>
            <a:ext cx="1723549" cy="797654"/>
          </a:xfrm>
          <a:prstGeom prst="rect">
            <a:avLst/>
          </a:prstGeom>
          <a:noFill/>
          <a:ln w="38100">
            <a:solidFill>
              <a:schemeClr val="accent5">
                <a:lumMod val="75000"/>
              </a:schemeClr>
            </a:solidFill>
          </a:ln>
        </p:spPr>
        <p:txBody>
          <a:bodyPr wrap="none" lIns="91440" tIns="45720" rIns="91440" bIns="45720" anchor="b">
            <a:spAutoFit/>
          </a:bodyPr>
          <a:lstStyle/>
          <a:p>
            <a:pPr algn="ctr">
              <a:lnSpc>
                <a:spcPts val="5500"/>
              </a:lnSpc>
            </a:pPr>
            <a:r>
              <a:rPr lang="ja-JP" altLang="en-US" sz="4000" b="1" cap="none" spc="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rPr>
              <a:t>覚醒剤</a:t>
            </a:r>
          </a:p>
        </p:txBody>
      </p:sp>
      <p:sp>
        <p:nvSpPr>
          <p:cNvPr id="34" name="正方形/長方形 33">
            <a:extLst>
              <a:ext uri="{FF2B5EF4-FFF2-40B4-BE49-F238E27FC236}">
                <a16:creationId xmlns:a16="http://schemas.microsoft.com/office/drawing/2014/main" id="{003F17F3-9D36-4B3B-96FC-D7BE3F6B0C9B}"/>
              </a:ext>
            </a:extLst>
          </p:cNvPr>
          <p:cNvSpPr/>
          <p:nvPr/>
        </p:nvSpPr>
        <p:spPr>
          <a:xfrm>
            <a:off x="281017" y="3946603"/>
            <a:ext cx="1899879" cy="797654"/>
          </a:xfrm>
          <a:prstGeom prst="rect">
            <a:avLst/>
          </a:prstGeom>
          <a:noFill/>
          <a:ln w="38100">
            <a:solidFill>
              <a:schemeClr val="accent5">
                <a:lumMod val="75000"/>
              </a:schemeClr>
            </a:solidFill>
          </a:ln>
        </p:spPr>
        <p:txBody>
          <a:bodyPr wrap="none" lIns="91440" tIns="45720" rIns="91440" bIns="45720" anchor="b">
            <a:spAutoFit/>
          </a:bodyPr>
          <a:lstStyle/>
          <a:p>
            <a:pPr algn="ctr">
              <a:lnSpc>
                <a:spcPts val="5500"/>
              </a:lnSpc>
            </a:pPr>
            <a:r>
              <a:rPr lang="en-US" altLang="ja-JP" sz="4000" b="1" dirty="0">
                <a:ln w="22225">
                  <a:solidFill>
                    <a:schemeClr val="accent5">
                      <a:lumMod val="50000"/>
                    </a:schemeClr>
                  </a:solidFill>
                  <a:prstDash val="solid"/>
                </a:ln>
                <a:solidFill>
                  <a:schemeClr val="accent1">
                    <a:lumMod val="20000"/>
                    <a:lumOff val="80000"/>
                  </a:schemeClr>
                </a:solidFill>
                <a:latin typeface="メイリオ" panose="020B0604030504040204" pitchFamily="50" charset="-128"/>
                <a:ea typeface="メイリオ" panose="020B0604030504040204" pitchFamily="50" charset="-128"/>
              </a:rPr>
              <a:t>MDMA</a:t>
            </a:r>
            <a:endParaRPr lang="ja-JP" altLang="en-US" sz="4000" b="1" cap="none" spc="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endParaRPr>
          </a:p>
        </p:txBody>
      </p:sp>
      <p:sp>
        <p:nvSpPr>
          <p:cNvPr id="35" name="正方形/長方形 34">
            <a:extLst>
              <a:ext uri="{FF2B5EF4-FFF2-40B4-BE49-F238E27FC236}">
                <a16:creationId xmlns:a16="http://schemas.microsoft.com/office/drawing/2014/main" id="{94FE860F-6A10-4F6A-9D02-78544FE894FC}"/>
              </a:ext>
            </a:extLst>
          </p:cNvPr>
          <p:cNvSpPr/>
          <p:nvPr/>
        </p:nvSpPr>
        <p:spPr>
          <a:xfrm>
            <a:off x="2656313" y="3874520"/>
            <a:ext cx="3262432" cy="797654"/>
          </a:xfrm>
          <a:prstGeom prst="rect">
            <a:avLst/>
          </a:prstGeom>
          <a:noFill/>
          <a:ln w="38100">
            <a:solidFill>
              <a:schemeClr val="accent5">
                <a:lumMod val="75000"/>
              </a:schemeClr>
            </a:solidFill>
          </a:ln>
        </p:spPr>
        <p:txBody>
          <a:bodyPr wrap="none" lIns="91440" tIns="45720" rIns="91440" bIns="45720" anchor="b">
            <a:spAutoFit/>
          </a:bodyPr>
          <a:lstStyle/>
          <a:p>
            <a:pPr algn="ctr">
              <a:lnSpc>
                <a:spcPts val="5500"/>
              </a:lnSpc>
            </a:pPr>
            <a:r>
              <a:rPr lang="ja-JP" altLang="en-US" sz="4000" b="1" dirty="0">
                <a:ln w="22225">
                  <a:solidFill>
                    <a:schemeClr val="accent5">
                      <a:lumMod val="50000"/>
                    </a:schemeClr>
                  </a:solidFill>
                  <a:prstDash val="solid"/>
                </a:ln>
                <a:solidFill>
                  <a:schemeClr val="accent1">
                    <a:lumMod val="20000"/>
                    <a:lumOff val="80000"/>
                  </a:schemeClr>
                </a:solidFill>
                <a:latin typeface="メイリオ" panose="020B0604030504040204" pitchFamily="50" charset="-128"/>
                <a:ea typeface="メイリオ" panose="020B0604030504040204" pitchFamily="50" charset="-128"/>
              </a:rPr>
              <a:t>危険ドラッグ</a:t>
            </a:r>
            <a:endParaRPr lang="ja-JP" altLang="en-US" sz="4000" b="1" cap="none" spc="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endParaRPr>
          </a:p>
        </p:txBody>
      </p:sp>
      <p:grpSp>
        <p:nvGrpSpPr>
          <p:cNvPr id="16" name="グループ化 15">
            <a:extLst>
              <a:ext uri="{FF2B5EF4-FFF2-40B4-BE49-F238E27FC236}">
                <a16:creationId xmlns:a16="http://schemas.microsoft.com/office/drawing/2014/main" id="{EFA784AD-51D5-4EFF-841E-E20A268FB957}"/>
              </a:ext>
            </a:extLst>
          </p:cNvPr>
          <p:cNvGrpSpPr/>
          <p:nvPr/>
        </p:nvGrpSpPr>
        <p:grpSpPr>
          <a:xfrm>
            <a:off x="767914" y="1271628"/>
            <a:ext cx="8118737" cy="5029200"/>
            <a:chOff x="767914" y="1271628"/>
            <a:chExt cx="8118737" cy="5029200"/>
          </a:xfrm>
        </p:grpSpPr>
        <p:sp>
          <p:nvSpPr>
            <p:cNvPr id="17" name="爆発 2 3">
              <a:extLst>
                <a:ext uri="{FF2B5EF4-FFF2-40B4-BE49-F238E27FC236}">
                  <a16:creationId xmlns:a16="http://schemas.microsoft.com/office/drawing/2014/main" id="{605356AE-40C7-4156-A281-9A20EDB920D7}"/>
                </a:ext>
              </a:extLst>
            </p:cNvPr>
            <p:cNvSpPr>
              <a:spLocks noChangeArrowheads="1"/>
            </p:cNvSpPr>
            <p:nvPr/>
          </p:nvSpPr>
          <p:spPr bwMode="auto">
            <a:xfrm>
              <a:off x="767914" y="1271628"/>
              <a:ext cx="8118737" cy="5029200"/>
            </a:xfrm>
            <a:prstGeom prst="irregularSeal2">
              <a:avLst/>
            </a:prstGeom>
            <a:solidFill>
              <a:srgbClr val="FFC000"/>
            </a:solid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highlight>
                  <a:srgbClr val="FFFF00"/>
                </a:highlight>
              </a:endParaRPr>
            </a:p>
          </p:txBody>
        </p:sp>
        <p:sp>
          <p:nvSpPr>
            <p:cNvPr id="18" name="テキスト ボックス 17">
              <a:extLst>
                <a:ext uri="{FF2B5EF4-FFF2-40B4-BE49-F238E27FC236}">
                  <a16:creationId xmlns:a16="http://schemas.microsoft.com/office/drawing/2014/main" id="{E60379ED-1BB1-4490-98BA-A7C3E0D70FA2}"/>
                </a:ext>
              </a:extLst>
            </p:cNvPr>
            <p:cNvSpPr txBox="1"/>
            <p:nvPr/>
          </p:nvSpPr>
          <p:spPr>
            <a:xfrm>
              <a:off x="2278092" y="3062775"/>
              <a:ext cx="5445573" cy="2046601"/>
            </a:xfrm>
            <a:prstGeom prst="rect">
              <a:avLst/>
            </a:prstGeom>
            <a:noFill/>
          </p:spPr>
          <p:txBody>
            <a:bodyPr wrap="square" rtlCol="0">
              <a:spAutoFit/>
            </a:bodyPr>
            <a:lstStyle/>
            <a:p>
              <a:r>
                <a:rPr kumimoji="1" lang="ja-JP" altLang="en-US" sz="2400" b="1" dirty="0">
                  <a:solidFill>
                    <a:srgbClr val="C00000"/>
                  </a:solidFill>
                  <a:latin typeface="メイリオ" panose="020B0604030504040204" pitchFamily="50" charset="-128"/>
                  <a:ea typeface="メイリオ" panose="020B0604030504040204" pitchFamily="50" charset="-128"/>
                </a:rPr>
                <a:t>　　　（罰則の一例）</a:t>
              </a:r>
              <a:endParaRPr kumimoji="1" lang="en-US" altLang="ja-JP" sz="2400" b="1" dirty="0">
                <a:solidFill>
                  <a:srgbClr val="C00000"/>
                </a:solidFill>
                <a:latin typeface="メイリオ" panose="020B0604030504040204" pitchFamily="50" charset="-128"/>
                <a:ea typeface="メイリオ" panose="020B0604030504040204" pitchFamily="50" charset="-128"/>
              </a:endParaRPr>
            </a:p>
            <a:p>
              <a:r>
                <a:rPr kumimoji="1" lang="ja-JP" altLang="en-US" sz="2400" b="1" dirty="0">
                  <a:solidFill>
                    <a:srgbClr val="C00000"/>
                  </a:solidFill>
                  <a:latin typeface="メイリオ" panose="020B0604030504040204" pitchFamily="50" charset="-128"/>
                  <a:ea typeface="メイリオ" panose="020B0604030504040204" pitchFamily="50" charset="-128"/>
                </a:rPr>
                <a:t>大麻の所持、譲渡・譲受</a:t>
              </a:r>
              <a:endParaRPr kumimoji="1" lang="en-US" altLang="ja-JP" sz="2400" b="1" dirty="0">
                <a:solidFill>
                  <a:srgbClr val="C00000"/>
                </a:solidFill>
                <a:latin typeface="メイリオ" panose="020B0604030504040204" pitchFamily="50" charset="-128"/>
                <a:ea typeface="メイリオ" panose="020B0604030504040204" pitchFamily="50" charset="-128"/>
              </a:endParaRPr>
            </a:p>
            <a:p>
              <a:r>
                <a:rPr lang="ja-JP" altLang="en-US" sz="2400" b="1" dirty="0">
                  <a:solidFill>
                    <a:srgbClr val="C00000"/>
                  </a:solidFill>
                  <a:latin typeface="メイリオ" panose="020B0604030504040204" pitchFamily="50" charset="-128"/>
                  <a:ea typeface="メイリオ" panose="020B0604030504040204" pitchFamily="50" charset="-128"/>
                </a:rPr>
                <a:t>　　</a:t>
              </a:r>
              <a:r>
                <a:rPr kumimoji="1" lang="ja-JP" altLang="en-US" sz="2400" b="1" dirty="0">
                  <a:solidFill>
                    <a:srgbClr val="C00000"/>
                  </a:solidFill>
                  <a:latin typeface="メイリオ" panose="020B0604030504040204" pitchFamily="50" charset="-128"/>
                  <a:ea typeface="メイリオ" panose="020B0604030504040204" pitchFamily="50" charset="-128"/>
                </a:rPr>
                <a:t>：</a:t>
              </a:r>
              <a:r>
                <a:rPr lang="ja-JP" altLang="en-US" sz="2400" b="1" dirty="0">
                  <a:solidFill>
                    <a:srgbClr val="C00000"/>
                  </a:solidFill>
                  <a:latin typeface="メイリオ" panose="020B0604030504040204" pitchFamily="50" charset="-128"/>
                  <a:ea typeface="メイリオ" panose="020B0604030504040204" pitchFamily="50" charset="-128"/>
                </a:rPr>
                <a:t> ５年以下の懲役</a:t>
              </a:r>
              <a:endParaRPr lang="en-US" altLang="ja-JP" sz="2400" b="1" dirty="0">
                <a:solidFill>
                  <a:srgbClr val="C00000"/>
                </a:solidFill>
                <a:latin typeface="メイリオ" panose="020B0604030504040204" pitchFamily="50" charset="-128"/>
                <a:ea typeface="メイリオ" panose="020B0604030504040204" pitchFamily="50" charset="-128"/>
              </a:endParaRPr>
            </a:p>
            <a:p>
              <a:r>
                <a:rPr kumimoji="1" lang="ja-JP" altLang="en-US" sz="2400" b="1" dirty="0">
                  <a:solidFill>
                    <a:srgbClr val="C00000"/>
                  </a:solidFill>
                  <a:latin typeface="メイリオ" panose="020B0604030504040204" pitchFamily="50" charset="-128"/>
                  <a:ea typeface="メイリオ" panose="020B0604030504040204" pitchFamily="50" charset="-128"/>
                </a:rPr>
                <a:t>覚醒剤の所持、譲渡・譲受、使用</a:t>
              </a:r>
              <a:endParaRPr kumimoji="1" lang="en-US" altLang="ja-JP" sz="2400" b="1" dirty="0">
                <a:solidFill>
                  <a:srgbClr val="C00000"/>
                </a:solidFill>
                <a:latin typeface="メイリオ" panose="020B0604030504040204" pitchFamily="50" charset="-128"/>
                <a:ea typeface="メイリオ" panose="020B0604030504040204" pitchFamily="50" charset="-128"/>
              </a:endParaRPr>
            </a:p>
            <a:p>
              <a:r>
                <a:rPr lang="ja-JP" altLang="en-US" sz="2400" b="1" dirty="0">
                  <a:solidFill>
                    <a:srgbClr val="C00000"/>
                  </a:solidFill>
                  <a:latin typeface="メイリオ" panose="020B0604030504040204" pitchFamily="50" charset="-128"/>
                  <a:ea typeface="メイリオ" panose="020B0604030504040204" pitchFamily="50" charset="-128"/>
                </a:rPr>
                <a:t>　　</a:t>
              </a:r>
              <a:r>
                <a:rPr kumimoji="1" lang="ja-JP" altLang="en-US" sz="2400" b="1" dirty="0">
                  <a:solidFill>
                    <a:srgbClr val="C00000"/>
                  </a:solidFill>
                  <a:latin typeface="メイリオ" panose="020B0604030504040204" pitchFamily="50" charset="-128"/>
                  <a:ea typeface="メイリオ" panose="020B0604030504040204" pitchFamily="50" charset="-128"/>
                </a:rPr>
                <a:t>：１０年以下の懲役</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C000"/>
        </a:solidFill>
        <a:ln>
          <a:noFill/>
        </a:ln>
        <a:effectLst/>
      </a:spPr>
      <a:bodyPr rtlCol="0" anchor="ctr"/>
      <a:lstStyle>
        <a:defPPr algn="ctr">
          <a:defRPr kumimoji="1" sz="2800" b="1" dirty="0">
            <a:latin typeface="メイリオ" panose="020B0604030504040204" pitchFamily="50" charset="-128"/>
            <a:ea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4268</TotalTime>
  <Words>2973</Words>
  <Application>Microsoft Office PowerPoint</Application>
  <PresentationFormat>画面に合わせる (4:3)</PresentationFormat>
  <Paragraphs>386</Paragraphs>
  <Slides>35</Slides>
  <Notes>35</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35</vt:i4>
      </vt:variant>
    </vt:vector>
  </HeadingPairs>
  <TitlesOfParts>
    <vt:vector size="44" baseType="lpstr">
      <vt:lpstr>HG丸ｺﾞｼｯｸM-PRO</vt:lpstr>
      <vt:lpstr>ＭＳ Ｐゴシック</vt:lpstr>
      <vt:lpstr>UD Digi Kyokasho NK-R</vt:lpstr>
      <vt:lpstr>メイリオ</vt:lpstr>
      <vt:lpstr>游ゴシック</vt:lpstr>
      <vt:lpstr>游ゴシック Light</vt:lpstr>
      <vt:lpstr>Arial</vt:lpstr>
      <vt:lpstr>Office テーマ</vt:lpstr>
      <vt:lpstr>Image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野崎 哲也</dc:creator>
  <cp:lastModifiedBy>原田俊介</cp:lastModifiedBy>
  <cp:revision>182</cp:revision>
  <cp:lastPrinted>2024-03-15T11:48:17Z</cp:lastPrinted>
  <dcterms:created xsi:type="dcterms:W3CDTF">2022-07-15T06:09:39Z</dcterms:created>
  <dcterms:modified xsi:type="dcterms:W3CDTF">2024-03-15T11:52:54Z</dcterms:modified>
</cp:coreProperties>
</file>